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8" r:id="rId9"/>
    <p:sldId id="269" r:id="rId10"/>
    <p:sldId id="270" r:id="rId11"/>
    <p:sldId id="271" r:id="rId12"/>
    <p:sldId id="273" r:id="rId13"/>
    <p:sldId id="272" r:id="rId14"/>
    <p:sldId id="274" r:id="rId15"/>
    <p:sldId id="275" r:id="rId16"/>
    <p:sldId id="276" r:id="rId17"/>
    <p:sldId id="277"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800000"/>
    <a:srgbClr val="025E1A"/>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91B844-1F47-4905-A37F-D8460C025F79}" type="datetimeFigureOut">
              <a:rPr lang="en-US" smtClean="0"/>
              <a:pPr/>
              <a:t>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1B844-1F47-4905-A37F-D8460C025F79}" type="datetimeFigureOut">
              <a:rPr lang="en-US" smtClean="0"/>
              <a:pPr/>
              <a:t>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1B844-1F47-4905-A37F-D8460C025F79}" type="datetimeFigureOut">
              <a:rPr lang="en-US" smtClean="0"/>
              <a:pPr/>
              <a:t>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1B844-1F47-4905-A37F-D8460C025F79}" type="datetimeFigureOut">
              <a:rPr lang="en-US" smtClean="0"/>
              <a:pPr/>
              <a:t>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91B844-1F47-4905-A37F-D8460C025F79}" type="datetimeFigureOut">
              <a:rPr lang="en-US" smtClean="0"/>
              <a:pPr/>
              <a:t>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91B844-1F47-4905-A37F-D8460C025F79}" type="datetimeFigureOut">
              <a:rPr lang="en-US" smtClean="0"/>
              <a:pPr/>
              <a:t>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91B844-1F47-4905-A37F-D8460C025F79}" type="datetimeFigureOut">
              <a:rPr lang="en-US" smtClean="0"/>
              <a:pPr/>
              <a:t>2/11/2023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91B844-1F47-4905-A37F-D8460C025F79}" type="datetimeFigureOut">
              <a:rPr lang="en-US" smtClean="0"/>
              <a:pPr/>
              <a:t>2/11/2023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91B844-1F47-4905-A37F-D8460C025F79}" type="datetimeFigureOut">
              <a:rPr lang="en-US" smtClean="0"/>
              <a:pPr/>
              <a:t>2/11/2023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1B844-1F47-4905-A37F-D8460C025F79}" type="datetimeFigureOut">
              <a:rPr lang="en-US" smtClean="0"/>
              <a:pPr/>
              <a:t>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1B844-1F47-4905-A37F-D8460C025F79}" type="datetimeFigureOut">
              <a:rPr lang="en-US" smtClean="0"/>
              <a:pPr/>
              <a:t>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ED627-B8D2-43C7-904E-B641BF57E7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91B844-1F47-4905-A37F-D8460C025F79}" type="datetimeFigureOut">
              <a:rPr lang="en-US" smtClean="0"/>
              <a:pPr/>
              <a:t>2/11/2023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ED627-B8D2-43C7-904E-B641BF57E7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4876800"/>
          </a:xfrm>
        </p:spPr>
        <p:txBody>
          <a:bodyPr>
            <a:normAutofit/>
          </a:bodyPr>
          <a:lstStyle/>
          <a:p>
            <a:r>
              <a:rPr lang="en-US" b="1" dirty="0" err="1" smtClean="0">
                <a:solidFill>
                  <a:srgbClr val="FF0000"/>
                </a:solidFill>
                <a:latin typeface="Kruti Dev 010" pitchFamily="2" charset="0"/>
              </a:rPr>
              <a:t>dS-ckiqlkgsc</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ikVhy</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dacsdj</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egkfo|ky</a:t>
            </a:r>
            <a:r>
              <a:rPr lang="en-US" b="1" dirty="0" smtClean="0">
                <a:solidFill>
                  <a:srgbClr val="FF0000"/>
                </a:solidFill>
                <a:latin typeface="Kruti Dev 010" pitchFamily="2" charset="0"/>
              </a:rPr>
              <a:t>;</a:t>
            </a:r>
            <a:br>
              <a:rPr lang="en-US" b="1" dirty="0" smtClean="0">
                <a:solidFill>
                  <a:srgbClr val="FF0000"/>
                </a:solidFill>
                <a:latin typeface="Kruti Dev 010" pitchFamily="2" charset="0"/>
              </a:rPr>
            </a:br>
            <a:r>
              <a:rPr lang="en-US" b="1" dirty="0" err="1" smtClean="0">
                <a:solidFill>
                  <a:srgbClr val="7030A0"/>
                </a:solidFill>
                <a:latin typeface="Kruti Dev 010" pitchFamily="2" charset="0"/>
              </a:rPr>
              <a:t>g.ksxko</a:t>
            </a:r>
            <a:r>
              <a:rPr lang="en-US" b="1" dirty="0" smtClean="0">
                <a:solidFill>
                  <a:srgbClr val="7030A0"/>
                </a:solidFill>
                <a:latin typeface="Kruti Dev 010" pitchFamily="2" charset="0"/>
              </a:rPr>
              <a:t> </a:t>
            </a:r>
            <a:r>
              <a:rPr lang="en-US" b="1" dirty="0" err="1" smtClean="0">
                <a:solidFill>
                  <a:srgbClr val="7030A0"/>
                </a:solidFill>
                <a:latin typeface="Kruti Dev 010" pitchFamily="2" charset="0"/>
              </a:rPr>
              <a:t>rk-nsxywj</a:t>
            </a:r>
            <a:r>
              <a:rPr lang="en-US" b="1" dirty="0" smtClean="0">
                <a:solidFill>
                  <a:srgbClr val="7030A0"/>
                </a:solidFill>
                <a:latin typeface="Kruti Dev 010" pitchFamily="2" charset="0"/>
              </a:rPr>
              <a:t> ft-</a:t>
            </a:r>
            <a:r>
              <a:rPr lang="en-US" b="1" dirty="0" err="1" smtClean="0">
                <a:solidFill>
                  <a:srgbClr val="7030A0"/>
                </a:solidFill>
                <a:latin typeface="Kruti Dev 010" pitchFamily="2" charset="0"/>
              </a:rPr>
              <a:t>ukansM</a:t>
            </a:r>
            <a:r>
              <a:rPr lang="en-US" b="1" dirty="0" smtClean="0">
                <a:solidFill>
                  <a:srgbClr val="00B0F0"/>
                </a:solidFill>
                <a:latin typeface="Kruti Dev 010" pitchFamily="2" charset="0"/>
              </a:rPr>
              <a:t/>
            </a:r>
            <a:br>
              <a:rPr lang="en-US" b="1" dirty="0" smtClean="0">
                <a:solidFill>
                  <a:srgbClr val="00B0F0"/>
                </a:solidFill>
                <a:latin typeface="Kruti Dev 010" pitchFamily="2" charset="0"/>
              </a:rPr>
            </a:br>
            <a:r>
              <a:rPr lang="en-US" b="1" dirty="0" err="1" smtClean="0">
                <a:solidFill>
                  <a:srgbClr val="C00000"/>
                </a:solidFill>
                <a:latin typeface="Kruti Dev 010" pitchFamily="2" charset="0"/>
              </a:rPr>
              <a:t>fganh</a:t>
            </a:r>
            <a:r>
              <a:rPr lang="en-US" b="1" dirty="0" smtClean="0">
                <a:solidFill>
                  <a:srgbClr val="C00000"/>
                </a:solidFill>
                <a:latin typeface="Kruti Dev 010" pitchFamily="2" charset="0"/>
              </a:rPr>
              <a:t> </a:t>
            </a:r>
            <a:r>
              <a:rPr lang="en-US" b="1" dirty="0" err="1" smtClean="0">
                <a:solidFill>
                  <a:srgbClr val="C00000"/>
                </a:solidFill>
                <a:latin typeface="Kruti Dev 010" pitchFamily="2" charset="0"/>
              </a:rPr>
              <a:t>foHkkx</a:t>
            </a:r>
            <a:r>
              <a:rPr lang="en-US" b="1" dirty="0" smtClean="0">
                <a:solidFill>
                  <a:srgbClr val="C00000"/>
                </a:solidFill>
                <a:latin typeface="Kruti Dev 010" pitchFamily="2" charset="0"/>
              </a:rPr>
              <a:t/>
            </a:r>
            <a:br>
              <a:rPr lang="en-US" b="1" dirty="0" smtClean="0">
                <a:solidFill>
                  <a:srgbClr val="C00000"/>
                </a:solidFill>
                <a:latin typeface="Kruti Dev 010" pitchFamily="2" charset="0"/>
              </a:rPr>
            </a:br>
            <a:r>
              <a:rPr lang="en-US" b="1" dirty="0" smtClean="0">
                <a:solidFill>
                  <a:srgbClr val="C00000"/>
                </a:solidFill>
                <a:latin typeface="Kruti Dev 010" pitchFamily="2" charset="0"/>
              </a:rPr>
              <a:t/>
            </a:r>
            <a:br>
              <a:rPr lang="en-US" b="1" dirty="0" smtClean="0">
                <a:solidFill>
                  <a:srgbClr val="C00000"/>
                </a:solidFill>
                <a:latin typeface="Kruti Dev 010" pitchFamily="2" charset="0"/>
              </a:rPr>
            </a:br>
            <a:r>
              <a:rPr lang="en-US" sz="2800" b="1" dirty="0" smtClean="0">
                <a:solidFill>
                  <a:srgbClr val="025E1A"/>
                </a:solidFill>
                <a:latin typeface="Kruti Dev 010" pitchFamily="2" charset="0"/>
              </a:rPr>
              <a:t>d{</a:t>
            </a:r>
            <a:r>
              <a:rPr lang="en-US" sz="2800" b="1" dirty="0" err="1" smtClean="0">
                <a:solidFill>
                  <a:srgbClr val="025E1A"/>
                </a:solidFill>
                <a:latin typeface="Kruti Dev 010" pitchFamily="2" charset="0"/>
              </a:rPr>
              <a:t>kk</a:t>
            </a:r>
            <a:r>
              <a:rPr lang="en-US" sz="2800" b="1" dirty="0" smtClean="0">
                <a:solidFill>
                  <a:srgbClr val="025E1A"/>
                </a:solidFill>
                <a:latin typeface="Kruti Dev 010" pitchFamily="2" charset="0"/>
              </a:rPr>
              <a:t>%&amp; </a:t>
            </a:r>
            <a:r>
              <a:rPr lang="en-US" sz="2800" b="1" dirty="0" err="1" smtClean="0">
                <a:solidFill>
                  <a:srgbClr val="0307BD"/>
                </a:solidFill>
                <a:latin typeface="Kruti Dev 010" pitchFamily="2" charset="0"/>
              </a:rPr>
              <a:t>ch</a:t>
            </a:r>
            <a:r>
              <a:rPr lang="en-US" sz="2800" b="1" dirty="0" smtClean="0">
                <a:solidFill>
                  <a:srgbClr val="0307BD"/>
                </a:solidFill>
                <a:latin typeface="Kruti Dev 010" pitchFamily="2" charset="0"/>
              </a:rPr>
              <a:t>-,-</a:t>
            </a:r>
            <a:r>
              <a:rPr lang="en-US" sz="2800" b="1" dirty="0" err="1" smtClean="0">
                <a:solidFill>
                  <a:srgbClr val="0307BD"/>
                </a:solidFill>
                <a:latin typeface="Kruti Dev 010" pitchFamily="2" charset="0"/>
              </a:rPr>
              <a:t>Vh</a:t>
            </a:r>
            <a:r>
              <a:rPr lang="en-US" sz="2800" b="1" dirty="0" smtClean="0">
                <a:solidFill>
                  <a:srgbClr val="0307BD"/>
                </a:solidFill>
                <a:latin typeface="Kruti Dev 010" pitchFamily="2" charset="0"/>
              </a:rPr>
              <a:t>-ok;   </a:t>
            </a:r>
            <a:r>
              <a:rPr lang="en-US" sz="2800" b="1" dirty="0" err="1" smtClean="0">
                <a:solidFill>
                  <a:srgbClr val="025E1A"/>
                </a:solidFill>
                <a:latin typeface="Kruti Dev 010" pitchFamily="2" charset="0"/>
              </a:rPr>
              <a:t>isij</a:t>
            </a:r>
            <a:r>
              <a:rPr lang="en-US" sz="2800" b="1" dirty="0" smtClean="0">
                <a:solidFill>
                  <a:srgbClr val="025E1A"/>
                </a:solidFill>
                <a:latin typeface="Kruti Dev 010" pitchFamily="2" charset="0"/>
              </a:rPr>
              <a:t> </a:t>
            </a:r>
            <a:r>
              <a:rPr lang="en-US" sz="2800" b="1" dirty="0" err="1" smtClean="0">
                <a:solidFill>
                  <a:srgbClr val="025E1A"/>
                </a:solidFill>
                <a:latin typeface="Kruti Dev 010" pitchFamily="2" charset="0"/>
              </a:rPr>
              <a:t>dk</a:t>
            </a:r>
            <a:r>
              <a:rPr lang="en-US" sz="2800" b="1" dirty="0" smtClean="0">
                <a:solidFill>
                  <a:srgbClr val="025E1A"/>
                </a:solidFill>
                <a:latin typeface="Kruti Dev 010" pitchFamily="2" charset="0"/>
              </a:rPr>
              <a:t> </a:t>
            </a:r>
            <a:r>
              <a:rPr lang="en-US" sz="2800" b="1" dirty="0" err="1" smtClean="0">
                <a:solidFill>
                  <a:srgbClr val="025E1A"/>
                </a:solidFill>
                <a:latin typeface="Kruti Dev 010" pitchFamily="2" charset="0"/>
              </a:rPr>
              <a:t>uke</a:t>
            </a:r>
            <a:r>
              <a:rPr lang="en-US" sz="2800" b="1" dirty="0" smtClean="0">
                <a:solidFill>
                  <a:srgbClr val="025E1A"/>
                </a:solidFill>
                <a:latin typeface="Kruti Dev 010" pitchFamily="2" charset="0"/>
              </a:rPr>
              <a:t>%&amp; </a:t>
            </a:r>
            <a:r>
              <a:rPr lang="en-US" sz="2800" b="1" dirty="0" err="1" smtClean="0">
                <a:solidFill>
                  <a:srgbClr val="0307BD"/>
                </a:solidFill>
                <a:latin typeface="Kruti Dev 010" pitchFamily="2" charset="0"/>
              </a:rPr>
              <a:t>fganh</a:t>
            </a:r>
            <a:r>
              <a:rPr lang="en-US" sz="2800" b="1" dirty="0" smtClean="0">
                <a:solidFill>
                  <a:srgbClr val="0307BD"/>
                </a:solidFill>
                <a:latin typeface="Kruti Dev 010" pitchFamily="2" charset="0"/>
              </a:rPr>
              <a:t> </a:t>
            </a:r>
            <a:r>
              <a:rPr lang="en-US" sz="2800" b="1" dirty="0" err="1" smtClean="0">
                <a:solidFill>
                  <a:srgbClr val="0307BD"/>
                </a:solidFill>
                <a:latin typeface="Kruti Dev 010" pitchFamily="2" charset="0"/>
              </a:rPr>
              <a:t>dkS”ky</a:t>
            </a:r>
            <a:r>
              <a:rPr lang="en-US" sz="2800" b="1" dirty="0" smtClean="0">
                <a:solidFill>
                  <a:srgbClr val="0307BD"/>
                </a:solidFill>
                <a:latin typeface="Kruti Dev 010" pitchFamily="2" charset="0"/>
              </a:rPr>
              <a:t> </a:t>
            </a:r>
            <a:r>
              <a:rPr lang="en-US" sz="2800" b="1" dirty="0" err="1" smtClean="0">
                <a:solidFill>
                  <a:srgbClr val="0307BD"/>
                </a:solidFill>
                <a:latin typeface="Kruti Dev 010" pitchFamily="2" charset="0"/>
              </a:rPr>
              <a:t>foHkkx</a:t>
            </a:r>
            <a:r>
              <a:rPr lang="en-US" sz="3200" b="1" dirty="0" err="1" smtClean="0">
                <a:solidFill>
                  <a:srgbClr val="0307BD"/>
                </a:solidFill>
                <a:latin typeface="Kruti Dev 010" pitchFamily="2" charset="0"/>
              </a:rPr>
              <a:t>&amp;</a:t>
            </a:r>
            <a:r>
              <a:rPr lang="en-US" sz="3200" b="1" dirty="0" err="1" smtClean="0">
                <a:solidFill>
                  <a:srgbClr val="0307BD"/>
                </a:solidFill>
                <a:latin typeface="+mn-lt"/>
              </a:rPr>
              <a:t>III</a:t>
            </a:r>
            <a:r>
              <a:rPr lang="en-US" sz="3200" b="1" dirty="0" smtClean="0">
                <a:solidFill>
                  <a:srgbClr val="0307BD"/>
                </a:solidFill>
                <a:latin typeface="+mn-lt"/>
              </a:rPr>
              <a:t/>
            </a:r>
            <a:br>
              <a:rPr lang="en-US" sz="3200" b="1" dirty="0" smtClean="0">
                <a:solidFill>
                  <a:srgbClr val="0307BD"/>
                </a:solidFill>
                <a:latin typeface="+mn-lt"/>
              </a:rPr>
            </a:br>
            <a:r>
              <a:rPr lang="en-US" sz="3200" b="1" dirty="0" smtClean="0">
                <a:solidFill>
                  <a:srgbClr val="0307BD"/>
                </a:solidFill>
                <a:latin typeface="+mn-lt"/>
              </a:rPr>
              <a:t/>
            </a:r>
            <a:br>
              <a:rPr lang="en-US" sz="3200" b="1" dirty="0" smtClean="0">
                <a:solidFill>
                  <a:srgbClr val="0307BD"/>
                </a:solidFill>
                <a:latin typeface="+mn-lt"/>
              </a:rPr>
            </a:br>
            <a:r>
              <a:rPr lang="en-US" sz="2800" b="1" dirty="0" smtClean="0">
                <a:solidFill>
                  <a:srgbClr val="0307BD"/>
                </a:solidFill>
                <a:latin typeface="Kruti Dev 010" pitchFamily="2" charset="0"/>
              </a:rPr>
              <a:t>“</a:t>
            </a:r>
            <a:r>
              <a:rPr lang="en-US" sz="2800" b="1" dirty="0" err="1" smtClean="0">
                <a:solidFill>
                  <a:srgbClr val="0307BD"/>
                </a:solidFill>
                <a:latin typeface="Kruti Dev 010" pitchFamily="2" charset="0"/>
              </a:rPr>
              <a:t>kh’kZd</a:t>
            </a:r>
            <a:r>
              <a:rPr lang="en-US" sz="2800" b="1" dirty="0" smtClean="0">
                <a:solidFill>
                  <a:srgbClr val="0307BD"/>
                </a:solidFill>
                <a:latin typeface="Kruti Dev 010" pitchFamily="2" charset="0"/>
              </a:rPr>
              <a:t>%&amp; </a:t>
            </a:r>
            <a:r>
              <a:rPr lang="en-US" sz="2800" b="1" dirty="0" err="1" smtClean="0">
                <a:solidFill>
                  <a:srgbClr val="FF00FF"/>
                </a:solidFill>
                <a:latin typeface="Kruti Dev 010" pitchFamily="2" charset="0"/>
              </a:rPr>
              <a:t>Hkk’kk</a:t>
            </a:r>
            <a:r>
              <a:rPr lang="en-US" sz="2800" b="1" dirty="0" smtClean="0">
                <a:solidFill>
                  <a:srgbClr val="FF00FF"/>
                </a:solidFill>
                <a:latin typeface="Kruti Dev 010" pitchFamily="2" charset="0"/>
              </a:rPr>
              <a:t> </a:t>
            </a:r>
            <a:r>
              <a:rPr lang="en-US" sz="2800" b="1" dirty="0" err="1" smtClean="0">
                <a:solidFill>
                  <a:srgbClr val="FF00FF"/>
                </a:solidFill>
                <a:latin typeface="Kruti Dev 010" pitchFamily="2" charset="0"/>
              </a:rPr>
              <a:t>dkS”ky</a:t>
            </a:r>
            <a:r>
              <a:rPr lang="en-US" sz="2800" b="1" dirty="0" smtClean="0">
                <a:solidFill>
                  <a:srgbClr val="FF00FF"/>
                </a:solidFill>
                <a:latin typeface="Kruti Dev 010" pitchFamily="2" charset="0"/>
              </a:rPr>
              <a:t> </a:t>
            </a:r>
            <a:r>
              <a:rPr lang="en-US" sz="2800" b="1" dirty="0" err="1" smtClean="0">
                <a:solidFill>
                  <a:srgbClr val="FF00FF"/>
                </a:solidFill>
                <a:latin typeface="Kruti Dev 010" pitchFamily="2" charset="0"/>
              </a:rPr>
              <a:t>ds</a:t>
            </a:r>
            <a:r>
              <a:rPr lang="en-US" sz="2800" b="1" dirty="0" smtClean="0">
                <a:solidFill>
                  <a:srgbClr val="FF00FF"/>
                </a:solidFill>
                <a:latin typeface="Kruti Dev 010" pitchFamily="2" charset="0"/>
              </a:rPr>
              <a:t> </a:t>
            </a:r>
            <a:r>
              <a:rPr lang="en-US" sz="2800" b="1" dirty="0" err="1" smtClean="0">
                <a:solidFill>
                  <a:srgbClr val="FF00FF"/>
                </a:solidFill>
                <a:latin typeface="Kruti Dev 010" pitchFamily="2" charset="0"/>
              </a:rPr>
              <a:t>ek</a:t>
            </a:r>
            <a:r>
              <a:rPr lang="en-US" sz="2800" b="1" dirty="0" smtClean="0">
                <a:solidFill>
                  <a:srgbClr val="FF00FF"/>
                </a:solidFill>
                <a:latin typeface="Kruti Dev 010" pitchFamily="2" charset="0"/>
              </a:rPr>
              <a:t>/;e </a:t>
            </a:r>
            <a:r>
              <a:rPr lang="en-US" sz="2800" b="1" dirty="0" err="1" smtClean="0">
                <a:solidFill>
                  <a:srgbClr val="FF00FF"/>
                </a:solidFill>
                <a:latin typeface="Kruti Dev 010" pitchFamily="2" charset="0"/>
              </a:rPr>
              <a:t>Jo.k</a:t>
            </a:r>
            <a:r>
              <a:rPr lang="en-US" sz="2800" b="1" dirty="0" smtClean="0">
                <a:solidFill>
                  <a:srgbClr val="FF00FF"/>
                </a:solidFill>
                <a:latin typeface="Kruti Dev 010" pitchFamily="2" charset="0"/>
              </a:rPr>
              <a:t>]</a:t>
            </a:r>
            <a:r>
              <a:rPr lang="en-US" sz="2800" b="1" dirty="0" err="1" smtClean="0">
                <a:solidFill>
                  <a:srgbClr val="FF00FF"/>
                </a:solidFill>
                <a:latin typeface="Kruti Dev 010" pitchFamily="2" charset="0"/>
              </a:rPr>
              <a:t>okpu</a:t>
            </a:r>
            <a:r>
              <a:rPr lang="en-US" sz="2800" b="1" dirty="0" smtClean="0">
                <a:solidFill>
                  <a:srgbClr val="FF00FF"/>
                </a:solidFill>
                <a:latin typeface="Kruti Dev 010" pitchFamily="2" charset="0"/>
              </a:rPr>
              <a:t>]</a:t>
            </a:r>
            <a:r>
              <a:rPr lang="en-US" sz="2800" b="1" dirty="0" err="1" smtClean="0">
                <a:solidFill>
                  <a:srgbClr val="FF00FF"/>
                </a:solidFill>
                <a:latin typeface="Kruti Dev 010" pitchFamily="2" charset="0"/>
              </a:rPr>
              <a:t>ys</a:t>
            </a:r>
            <a:r>
              <a:rPr lang="en-US" sz="2800" b="1" dirty="0" smtClean="0">
                <a:solidFill>
                  <a:srgbClr val="FF00FF"/>
                </a:solidFill>
                <a:latin typeface="Kruti Dev 010" pitchFamily="2" charset="0"/>
              </a:rPr>
              <a:t>[</a:t>
            </a:r>
            <a:r>
              <a:rPr lang="en-US" sz="2800" b="1" dirty="0" err="1" smtClean="0">
                <a:solidFill>
                  <a:srgbClr val="FF00FF"/>
                </a:solidFill>
                <a:latin typeface="Kruti Dev 010" pitchFamily="2" charset="0"/>
              </a:rPr>
              <a:t>ku</a:t>
            </a:r>
            <a:endParaRPr lang="en-US" sz="2800" dirty="0">
              <a:solidFill>
                <a:srgbClr val="FF00FF"/>
              </a:solidFill>
            </a:endParaRPr>
          </a:p>
        </p:txBody>
      </p:sp>
      <p:sp>
        <p:nvSpPr>
          <p:cNvPr id="3" name="Subtitle 2"/>
          <p:cNvSpPr>
            <a:spLocks noGrp="1"/>
          </p:cNvSpPr>
          <p:nvPr>
            <p:ph type="subTitle" idx="1"/>
          </p:nvPr>
        </p:nvSpPr>
        <p:spPr>
          <a:xfrm>
            <a:off x="1295400" y="5257800"/>
            <a:ext cx="6400800" cy="990600"/>
          </a:xfrm>
        </p:spPr>
        <p:txBody>
          <a:bodyPr/>
          <a:lstStyle/>
          <a:p>
            <a:r>
              <a:rPr lang="en-US" sz="4400" b="1" dirty="0" err="1" smtClean="0">
                <a:solidFill>
                  <a:srgbClr val="0307BD"/>
                </a:solidFill>
                <a:latin typeface="Kruti Dev 010" pitchFamily="2" charset="0"/>
              </a:rPr>
              <a:t>izk-MkW-fcjknkj</a:t>
            </a:r>
            <a:r>
              <a:rPr lang="en-US" sz="4400" b="1" dirty="0" smtClean="0">
                <a:solidFill>
                  <a:srgbClr val="0307BD"/>
                </a:solidFill>
                <a:latin typeface="Kruti Dev 010" pitchFamily="2" charset="0"/>
              </a:rPr>
              <a:t> </a:t>
            </a:r>
            <a:r>
              <a:rPr lang="en-US" sz="4400" b="1" dirty="0" err="1" smtClean="0">
                <a:solidFill>
                  <a:srgbClr val="0307BD"/>
                </a:solidFill>
                <a:latin typeface="Kruti Dev 010" pitchFamily="2" charset="0"/>
              </a:rPr>
              <a:t>mekdkar</a:t>
            </a:r>
            <a:r>
              <a:rPr lang="en-US" sz="4400" b="1" dirty="0" smtClean="0">
                <a:solidFill>
                  <a:srgbClr val="0307BD"/>
                </a:solidFill>
                <a:latin typeface="Kruti Dev 010" pitchFamily="2" charset="0"/>
              </a:rPr>
              <a:t> </a:t>
            </a:r>
            <a:r>
              <a:rPr lang="en-US" sz="4400" b="1" dirty="0" err="1" smtClean="0">
                <a:solidFill>
                  <a:srgbClr val="0307BD"/>
                </a:solidFill>
                <a:latin typeface="Kruti Dev 010" pitchFamily="2" charset="0"/>
              </a:rPr>
              <a:t>vUUsik</a:t>
            </a:r>
            <a:endParaRPr lang="en-US" sz="4400" b="1" dirty="0" smtClean="0">
              <a:solidFill>
                <a:srgbClr val="0307BD"/>
              </a:solidFill>
              <a:latin typeface="Kruti Dev 010" pitchFamily="2"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r>
              <a:rPr lang="en-US" b="1" dirty="0" err="1">
                <a:solidFill>
                  <a:srgbClr val="800000"/>
                </a:solidFill>
              </a:rPr>
              <a:t>वाचन</a:t>
            </a:r>
            <a:r>
              <a:rPr lang="en-US" b="1" dirty="0">
                <a:solidFill>
                  <a:srgbClr val="800000"/>
                </a:solidFill>
              </a:rPr>
              <a:t>/</a:t>
            </a:r>
            <a:r>
              <a:rPr lang="en-US" b="1" dirty="0" err="1">
                <a:solidFill>
                  <a:srgbClr val="800000"/>
                </a:solidFill>
              </a:rPr>
              <a:t>पठन</a:t>
            </a:r>
            <a:r>
              <a:rPr lang="en-US" b="1" dirty="0">
                <a:solidFill>
                  <a:srgbClr val="800000"/>
                </a:solidFill>
              </a:rPr>
              <a:t> </a:t>
            </a:r>
            <a:r>
              <a:rPr lang="en-US" b="1" dirty="0" err="1">
                <a:solidFill>
                  <a:srgbClr val="800000"/>
                </a:solidFill>
              </a:rPr>
              <a:t>कौशल</a:t>
            </a:r>
            <a:r>
              <a:rPr lang="en-US" b="1" dirty="0">
                <a:solidFill>
                  <a:srgbClr val="800000"/>
                </a:solidFill>
              </a:rPr>
              <a:t> </a:t>
            </a:r>
            <a:r>
              <a:rPr lang="en-US" b="1" dirty="0" err="1">
                <a:solidFill>
                  <a:srgbClr val="800000"/>
                </a:solidFill>
              </a:rPr>
              <a:t>के</a:t>
            </a:r>
            <a:r>
              <a:rPr lang="en-US" b="1" dirty="0">
                <a:solidFill>
                  <a:srgbClr val="800000"/>
                </a:solidFill>
              </a:rPr>
              <a:t> </a:t>
            </a:r>
            <a:r>
              <a:rPr lang="en-US" b="1" dirty="0" err="1" smtClean="0">
                <a:solidFill>
                  <a:srgbClr val="800000"/>
                </a:solidFill>
              </a:rPr>
              <a:t>उद्देश्य</a:t>
            </a:r>
            <a:r>
              <a:rPr lang="en-US" b="1" dirty="0">
                <a:solidFill>
                  <a:srgbClr val="800000"/>
                </a:solidFill>
              </a:rPr>
              <a:t/>
            </a:r>
            <a:br>
              <a:rPr lang="en-US" b="1" dirty="0">
                <a:solidFill>
                  <a:srgbClr val="800000"/>
                </a:solidFill>
              </a:rPr>
            </a:br>
            <a:r>
              <a:rPr lang="en-US" b="1" dirty="0" smtClean="0">
                <a:solidFill>
                  <a:srgbClr val="800000"/>
                </a:solidFill>
              </a:rPr>
              <a:t> </a:t>
            </a:r>
            <a:r>
              <a:rPr lang="en-US" sz="3600" b="1" dirty="0"/>
              <a:t>(Objectives of Reading Skill</a:t>
            </a:r>
            <a:r>
              <a:rPr lang="en-US" sz="3600" b="1" dirty="0" smtClean="0"/>
              <a:t>)</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lgn="just"/>
            <a:r>
              <a:rPr lang="hi-IN" dirty="0" smtClean="0">
                <a:solidFill>
                  <a:srgbClr val="025E1A"/>
                </a:solidFill>
              </a:rPr>
              <a:t>बालकों के स्वर में आरोह-अवरोह का ऐसा अभ्यास करा दिया जाए कि यथावसर भावों के अनुकूल स्वर में लोच देकर पढ़े।</a:t>
            </a:r>
            <a:endParaRPr lang="en-US" dirty="0" smtClean="0">
              <a:solidFill>
                <a:srgbClr val="025E1A"/>
              </a:solidFill>
            </a:endParaRPr>
          </a:p>
          <a:p>
            <a:pPr algn="just"/>
            <a:r>
              <a:rPr lang="hi-IN" dirty="0" smtClean="0">
                <a:solidFill>
                  <a:srgbClr val="025E1A"/>
                </a:solidFill>
              </a:rPr>
              <a:t>बालकों को वाचन के माध्यम से शब्द ध्वनियों का पूर्ण ज्ञान कराया जाता है वाचन की इस कला से छात्र मुँह व जिव्हा के उचित स्थान से ध्वनि उच्चारित करते रहेंगे।</a:t>
            </a:r>
            <a:endParaRPr lang="en-US" dirty="0" smtClean="0">
              <a:solidFill>
                <a:srgbClr val="025E1A"/>
              </a:solidFill>
            </a:endParaRPr>
          </a:p>
          <a:p>
            <a:pPr algn="just"/>
            <a:r>
              <a:rPr lang="hi-IN" dirty="0" smtClean="0">
                <a:solidFill>
                  <a:srgbClr val="025E1A"/>
                </a:solidFill>
              </a:rPr>
              <a:t>वाचन के माध्यम से शब्दों पर उचित बल दिया जाता है।छात्र पढ़कर उसका भाव समझें तथा दूसरों को भी समझाएँ वाचन का यह एक उद्देश्य है।</a:t>
            </a:r>
            <a:endParaRPr lang="en-US" dirty="0" smtClean="0">
              <a:solidFill>
                <a:srgbClr val="025E1A"/>
              </a:solidFill>
            </a:endParaRPr>
          </a:p>
          <a:p>
            <a:pPr algn="just"/>
            <a:r>
              <a:rPr lang="hi-IN" dirty="0" smtClean="0">
                <a:solidFill>
                  <a:srgbClr val="025E1A"/>
                </a:solidFill>
              </a:rPr>
              <a:t>वाचन के अक्षर, उच्चारण, ध्वनि, बल, निर्गम, सस्वरता आदि को सम्यक् संस्कार प्राप्त होता है।</a:t>
            </a:r>
            <a:endParaRPr lang="en-US" dirty="0">
              <a:solidFill>
                <a:srgbClr val="025E1A"/>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solidFill>
                  <a:srgbClr val="800000"/>
                </a:solidFill>
              </a:rPr>
              <a:t>वाचन</a:t>
            </a:r>
            <a:r>
              <a:rPr lang="en-US" b="1" dirty="0">
                <a:solidFill>
                  <a:srgbClr val="800000"/>
                </a:solidFill>
              </a:rPr>
              <a:t>/</a:t>
            </a:r>
            <a:r>
              <a:rPr lang="en-US" b="1" dirty="0" err="1">
                <a:solidFill>
                  <a:srgbClr val="800000"/>
                </a:solidFill>
              </a:rPr>
              <a:t>पठन</a:t>
            </a:r>
            <a:r>
              <a:rPr lang="en-US" b="1" dirty="0">
                <a:solidFill>
                  <a:srgbClr val="800000"/>
                </a:solidFill>
              </a:rPr>
              <a:t> </a:t>
            </a:r>
            <a:r>
              <a:rPr lang="en-US" b="1" dirty="0" err="1">
                <a:solidFill>
                  <a:srgbClr val="800000"/>
                </a:solidFill>
              </a:rPr>
              <a:t>संबंधी</a:t>
            </a:r>
            <a:r>
              <a:rPr lang="en-US" b="1" dirty="0">
                <a:solidFill>
                  <a:srgbClr val="800000"/>
                </a:solidFill>
              </a:rPr>
              <a:t> </a:t>
            </a:r>
            <a:r>
              <a:rPr lang="en-US" b="1" dirty="0" err="1">
                <a:solidFill>
                  <a:srgbClr val="800000"/>
                </a:solidFill>
              </a:rPr>
              <a:t>त्रुटियाँ</a:t>
            </a:r>
            <a:r>
              <a:rPr lang="en-US" b="1" dirty="0">
                <a:solidFill>
                  <a:srgbClr val="800000"/>
                </a:solidFill>
              </a:rPr>
              <a:t> </a:t>
            </a:r>
            <a:r>
              <a:rPr lang="en-US" b="1" dirty="0" smtClean="0">
                <a:solidFill>
                  <a:srgbClr val="800000"/>
                </a:solidFill>
              </a:rPr>
              <a:t/>
            </a:r>
            <a:br>
              <a:rPr lang="en-US" b="1" dirty="0" smtClean="0">
                <a:solidFill>
                  <a:srgbClr val="800000"/>
                </a:solidFill>
              </a:rPr>
            </a:br>
            <a:r>
              <a:rPr lang="en-US" sz="3100" b="1" dirty="0" smtClean="0"/>
              <a:t>(</a:t>
            </a:r>
            <a:r>
              <a:rPr lang="en-US" sz="3100" b="1" dirty="0"/>
              <a:t>Errors Related to Reading</a:t>
            </a:r>
            <a:r>
              <a:rPr lang="en-US" sz="3100" b="1" dirty="0" smtClean="0"/>
              <a:t>)</a:t>
            </a:r>
            <a:endParaRPr lang="en-US" sz="3100" dirty="0"/>
          </a:p>
        </p:txBody>
      </p:sp>
      <p:sp>
        <p:nvSpPr>
          <p:cNvPr id="3" name="Content Placeholder 2"/>
          <p:cNvSpPr>
            <a:spLocks noGrp="1"/>
          </p:cNvSpPr>
          <p:nvPr>
            <p:ph idx="1"/>
          </p:nvPr>
        </p:nvSpPr>
        <p:spPr/>
        <p:txBody>
          <a:bodyPr>
            <a:normAutofit fontScale="92500" lnSpcReduction="20000"/>
          </a:bodyPr>
          <a:lstStyle/>
          <a:p>
            <a:r>
              <a:rPr lang="hi-IN" dirty="0" smtClean="0">
                <a:solidFill>
                  <a:srgbClr val="025E1A"/>
                </a:solidFill>
              </a:rPr>
              <a:t>अटक-अटक कर पढ़ना।</a:t>
            </a:r>
            <a:endParaRPr lang="en-US" dirty="0" smtClean="0">
              <a:solidFill>
                <a:srgbClr val="025E1A"/>
              </a:solidFill>
            </a:endParaRPr>
          </a:p>
          <a:p>
            <a:r>
              <a:rPr lang="hi-IN" dirty="0" smtClean="0">
                <a:solidFill>
                  <a:srgbClr val="025E1A"/>
                </a:solidFill>
              </a:rPr>
              <a:t>वाचन के समय अनुचित मुद्रा, पुस्तक को आँखों सन्निकट या दूर रखना।</a:t>
            </a:r>
            <a:endParaRPr lang="en-US" dirty="0" smtClean="0">
              <a:solidFill>
                <a:srgbClr val="025E1A"/>
              </a:solidFill>
            </a:endParaRPr>
          </a:p>
          <a:p>
            <a:r>
              <a:rPr lang="hi-IN" dirty="0" smtClean="0">
                <a:solidFill>
                  <a:srgbClr val="025E1A"/>
                </a:solidFill>
              </a:rPr>
              <a:t>अशुद्ध उच्चारण।वाचन में गति का न होना।</a:t>
            </a:r>
            <a:endParaRPr lang="en-US" dirty="0" smtClean="0">
              <a:solidFill>
                <a:srgbClr val="025E1A"/>
              </a:solidFill>
            </a:endParaRPr>
          </a:p>
          <a:p>
            <a:r>
              <a:rPr lang="hi-IN" dirty="0" smtClean="0">
                <a:solidFill>
                  <a:srgbClr val="025E1A"/>
                </a:solidFill>
              </a:rPr>
              <a:t>दृष्टि दोष से अक्षरों का ठीक दिखाई न देना।</a:t>
            </a:r>
            <a:endParaRPr lang="en-US" dirty="0" smtClean="0">
              <a:solidFill>
                <a:srgbClr val="025E1A"/>
              </a:solidFill>
            </a:endParaRPr>
          </a:p>
          <a:p>
            <a:r>
              <a:rPr lang="hi-IN" dirty="0" smtClean="0">
                <a:solidFill>
                  <a:srgbClr val="025E1A"/>
                </a:solidFill>
              </a:rPr>
              <a:t>पाठ्य सामग्री का कठिन होना।</a:t>
            </a:r>
            <a:endParaRPr lang="en-US" dirty="0" smtClean="0">
              <a:solidFill>
                <a:srgbClr val="025E1A"/>
              </a:solidFill>
            </a:endParaRPr>
          </a:p>
          <a:p>
            <a:r>
              <a:rPr lang="hi-IN" dirty="0" smtClean="0">
                <a:solidFill>
                  <a:srgbClr val="025E1A"/>
                </a:solidFill>
              </a:rPr>
              <a:t>अक्षर या संयुक्ताक्षरों संबंधी त्रुटियाँ।</a:t>
            </a:r>
            <a:endParaRPr lang="en-US" dirty="0" smtClean="0">
              <a:solidFill>
                <a:srgbClr val="025E1A"/>
              </a:solidFill>
            </a:endParaRPr>
          </a:p>
          <a:p>
            <a:r>
              <a:rPr lang="hi-IN" dirty="0" smtClean="0">
                <a:solidFill>
                  <a:srgbClr val="025E1A"/>
                </a:solidFill>
              </a:rPr>
              <a:t>भावानुकूल आरोह-अवरोह का अभाव।</a:t>
            </a:r>
            <a:endParaRPr lang="en-US" dirty="0" smtClean="0">
              <a:solidFill>
                <a:srgbClr val="025E1A"/>
              </a:solidFill>
            </a:endParaRPr>
          </a:p>
          <a:p>
            <a:r>
              <a:rPr lang="hi-IN" dirty="0" smtClean="0">
                <a:solidFill>
                  <a:srgbClr val="025E1A"/>
                </a:solidFill>
              </a:rPr>
              <a:t>वाचन संबंधी मार्ग दर्शन का अभाव।अध्यापक का व्यवहार।</a:t>
            </a:r>
            <a:endParaRPr lang="en-US" dirty="0">
              <a:solidFill>
                <a:srgbClr val="025E1A"/>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err="1">
                <a:solidFill>
                  <a:srgbClr val="800000"/>
                </a:solidFill>
              </a:rPr>
              <a:t>वाचन</a:t>
            </a:r>
            <a:r>
              <a:rPr lang="en-US" b="1" dirty="0">
                <a:solidFill>
                  <a:srgbClr val="800000"/>
                </a:solidFill>
              </a:rPr>
              <a:t>/</a:t>
            </a:r>
            <a:r>
              <a:rPr lang="en-US" b="1" dirty="0" err="1">
                <a:solidFill>
                  <a:srgbClr val="800000"/>
                </a:solidFill>
              </a:rPr>
              <a:t>पठन</a:t>
            </a:r>
            <a:r>
              <a:rPr lang="en-US" b="1" dirty="0">
                <a:solidFill>
                  <a:srgbClr val="800000"/>
                </a:solidFill>
              </a:rPr>
              <a:t> </a:t>
            </a:r>
            <a:r>
              <a:rPr lang="en-US" b="1" dirty="0" err="1">
                <a:solidFill>
                  <a:srgbClr val="800000"/>
                </a:solidFill>
              </a:rPr>
              <a:t>संबंधी</a:t>
            </a:r>
            <a:r>
              <a:rPr lang="en-US" b="1" dirty="0">
                <a:solidFill>
                  <a:srgbClr val="800000"/>
                </a:solidFill>
              </a:rPr>
              <a:t> </a:t>
            </a:r>
            <a:r>
              <a:rPr lang="en-US" b="1" dirty="0" err="1">
                <a:solidFill>
                  <a:srgbClr val="800000"/>
                </a:solidFill>
              </a:rPr>
              <a:t>दोषों</a:t>
            </a:r>
            <a:r>
              <a:rPr lang="en-US" b="1" dirty="0">
                <a:solidFill>
                  <a:srgbClr val="800000"/>
                </a:solidFill>
              </a:rPr>
              <a:t> </a:t>
            </a:r>
            <a:r>
              <a:rPr lang="en-US" b="1" dirty="0" err="1">
                <a:solidFill>
                  <a:srgbClr val="800000"/>
                </a:solidFill>
              </a:rPr>
              <a:t>का</a:t>
            </a:r>
            <a:r>
              <a:rPr lang="en-US" b="1" dirty="0">
                <a:solidFill>
                  <a:srgbClr val="800000"/>
                </a:solidFill>
              </a:rPr>
              <a:t> </a:t>
            </a:r>
            <a:r>
              <a:rPr lang="en-US" b="1" dirty="0" err="1">
                <a:solidFill>
                  <a:srgbClr val="800000"/>
                </a:solidFill>
              </a:rPr>
              <a:t>निवारण</a:t>
            </a:r>
            <a:r>
              <a:rPr lang="en-US" b="1" dirty="0">
                <a:solidFill>
                  <a:srgbClr val="800000"/>
                </a:solidFill>
              </a:rPr>
              <a:t> </a:t>
            </a:r>
            <a:r>
              <a:rPr lang="en-US" sz="3100" b="1" dirty="0"/>
              <a:t>(Prevention of Reading Related Defects</a:t>
            </a:r>
            <a:r>
              <a:rPr lang="en-US" sz="3100" b="1" dirty="0" smtClean="0"/>
              <a:t>)</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sz="3000" dirty="0">
                <a:solidFill>
                  <a:srgbClr val="025E1A"/>
                </a:solidFill>
              </a:rPr>
              <a:t> </a:t>
            </a:r>
            <a:r>
              <a:rPr lang="hi-IN" sz="3000" dirty="0" smtClean="0">
                <a:solidFill>
                  <a:srgbClr val="025E1A"/>
                </a:solidFill>
              </a:rPr>
              <a:t>आवृत्ति-पुनरावृत्ति इसका अभिप्राय यह है कि बार-बार आवृत्ति या पुनरावृत्ति के माध्यम से अभ्यास कराकर उच्चारण संबंधी दोषों का निवारण किया जा सकता है।</a:t>
            </a:r>
            <a:endParaRPr lang="en-US" sz="3000" dirty="0" smtClean="0">
              <a:solidFill>
                <a:srgbClr val="025E1A"/>
              </a:solidFill>
            </a:endParaRPr>
          </a:p>
          <a:p>
            <a:pPr algn="just"/>
            <a:r>
              <a:rPr lang="hi-IN" sz="3000" dirty="0" smtClean="0">
                <a:solidFill>
                  <a:srgbClr val="025E1A"/>
                </a:solidFill>
              </a:rPr>
              <a:t>वातावरण परिवर्तन बच्चों को सिखाई जाने वाली भाषा हेतु उपयुक्त वातावरण उपलब्ध करवाकर पठन संबंधी दोषों का निवारण किया जा सकता है।</a:t>
            </a:r>
            <a:endParaRPr lang="en-US" sz="3000" dirty="0" smtClean="0">
              <a:solidFill>
                <a:srgbClr val="025E1A"/>
              </a:solidFill>
            </a:endParaRPr>
          </a:p>
          <a:p>
            <a:pPr algn="just"/>
            <a:r>
              <a:rPr lang="hi-IN" sz="3000" dirty="0" smtClean="0">
                <a:solidFill>
                  <a:srgbClr val="025E1A"/>
                </a:solidFill>
              </a:rPr>
              <a:t>चिकित्सा विधि यदि किसी अंग में कोई खराबी के कारण या भय, घबराहट आदि के कारण बच्चों के वाचन संबंधी कठिनाई हो, तो उसे चिकित्सकों की मदद से दूर किया जा सकता है।</a:t>
            </a:r>
            <a:endParaRPr lang="en-US" sz="3000" dirty="0" smtClean="0">
              <a:solidFill>
                <a:srgbClr val="025E1A"/>
              </a:solidFill>
            </a:endParaRPr>
          </a:p>
          <a:p>
            <a:pPr algn="just"/>
            <a:r>
              <a:rPr lang="hi-IN" sz="3000" dirty="0" smtClean="0">
                <a:solidFill>
                  <a:srgbClr val="025E1A"/>
                </a:solidFill>
              </a:rPr>
              <a:t>छात्रों के मानसिक स्तर के अनुकूल पाठ्य सामग्री का चुनाव|</a:t>
            </a:r>
            <a:endParaRPr lang="en-US" sz="3000" dirty="0">
              <a:solidFill>
                <a:srgbClr val="025E1A"/>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rmAutofit fontScale="90000"/>
          </a:bodyPr>
          <a:lstStyle/>
          <a:p>
            <a:r>
              <a:rPr lang="en-US" b="1" dirty="0" smtClean="0">
                <a:solidFill>
                  <a:srgbClr val="800000"/>
                </a:solidFill>
              </a:rPr>
              <a:t>3</a:t>
            </a:r>
            <a:r>
              <a:rPr lang="hi-IN" b="1" dirty="0" smtClean="0">
                <a:solidFill>
                  <a:srgbClr val="800000"/>
                </a:solidFill>
              </a:rPr>
              <a:t>.लेखन </a:t>
            </a:r>
            <a:r>
              <a:rPr lang="hi-IN" b="1" dirty="0">
                <a:solidFill>
                  <a:srgbClr val="800000"/>
                </a:solidFill>
              </a:rPr>
              <a:t>कौशल </a:t>
            </a:r>
            <a:r>
              <a:rPr lang="en-US" b="1" dirty="0" smtClean="0">
                <a:solidFill>
                  <a:srgbClr val="800000"/>
                </a:solidFill>
              </a:rPr>
              <a:t/>
            </a:r>
            <a:br>
              <a:rPr lang="en-US" b="1" dirty="0" smtClean="0">
                <a:solidFill>
                  <a:srgbClr val="800000"/>
                </a:solidFill>
              </a:rPr>
            </a:br>
            <a:r>
              <a:rPr lang="hi-IN" sz="3100" b="1" dirty="0" smtClean="0"/>
              <a:t>(</a:t>
            </a:r>
            <a:r>
              <a:rPr lang="en-US" sz="3100" b="1" dirty="0"/>
              <a:t>Writing Skill):</a:t>
            </a:r>
            <a:r>
              <a:rPr lang="en-US" sz="3100" dirty="0"/>
              <a:t/>
            </a:r>
            <a:br>
              <a:rPr lang="en-US" sz="3100" dirty="0"/>
            </a:br>
            <a:endParaRPr lang="en-US" sz="3100" dirty="0"/>
          </a:p>
        </p:txBody>
      </p:sp>
      <p:sp>
        <p:nvSpPr>
          <p:cNvPr id="3" name="Content Placeholder 2"/>
          <p:cNvSpPr>
            <a:spLocks noGrp="1"/>
          </p:cNvSpPr>
          <p:nvPr>
            <p:ph idx="1"/>
          </p:nvPr>
        </p:nvSpPr>
        <p:spPr/>
        <p:txBody>
          <a:bodyPr>
            <a:normAutofit fontScale="92500"/>
          </a:bodyPr>
          <a:lstStyle/>
          <a:p>
            <a:pPr algn="just">
              <a:lnSpc>
                <a:spcPct val="150000"/>
              </a:lnSpc>
              <a:buNone/>
            </a:pPr>
            <a:r>
              <a:rPr lang="en-US" dirty="0" smtClean="0"/>
              <a:t>             </a:t>
            </a:r>
            <a:r>
              <a:rPr lang="hi-IN" sz="2800" dirty="0" smtClean="0">
                <a:solidFill>
                  <a:srgbClr val="025E1A"/>
                </a:solidFill>
              </a:rPr>
              <a:t>मौखिक </a:t>
            </a:r>
            <a:r>
              <a:rPr lang="hi-IN" sz="2800" dirty="0">
                <a:solidFill>
                  <a:srgbClr val="025E1A"/>
                </a:solidFill>
              </a:rPr>
              <a:t>रूप के अन्तर्गत भाषा का ध्वन्यात्मक रूप एवं भावों की मौखिक अभिव्यक्ति है। जब इन ध्वनियों को प्रतीकों के रूप में व्यक्त किया जाता है और इन्हें लिपिबऋ करके स्थायित्व प्रदान करते हैं, तो वह भाषा का लिखित रूप कहलाता है। भाषा के इस प्रतीक रूप की शिक्षा, प्रतीकों को पहचान कर उन्हें बनाने की क्रिया अथवा ध्वनि को लिपिबद्ध करना लिखना है।</a:t>
            </a:r>
            <a:endParaRPr lang="en-US" sz="2800" dirty="0">
              <a:solidFill>
                <a:srgbClr val="025E1A"/>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685800"/>
          </a:xfrm>
        </p:spPr>
        <p:txBody>
          <a:bodyPr>
            <a:normAutofit fontScale="90000"/>
          </a:bodyPr>
          <a:lstStyle/>
          <a:p>
            <a:r>
              <a:rPr lang="en-US" b="1" dirty="0" err="1">
                <a:solidFill>
                  <a:srgbClr val="800000"/>
                </a:solidFill>
              </a:rPr>
              <a:t>लेखन</a:t>
            </a:r>
            <a:r>
              <a:rPr lang="en-US" b="1" dirty="0">
                <a:solidFill>
                  <a:srgbClr val="800000"/>
                </a:solidFill>
              </a:rPr>
              <a:t> </a:t>
            </a:r>
            <a:r>
              <a:rPr lang="en-US" b="1" dirty="0" err="1">
                <a:solidFill>
                  <a:srgbClr val="800000"/>
                </a:solidFill>
              </a:rPr>
              <a:t>शिक्षण</a:t>
            </a:r>
            <a:r>
              <a:rPr lang="en-US" b="1" dirty="0">
                <a:solidFill>
                  <a:srgbClr val="800000"/>
                </a:solidFill>
              </a:rPr>
              <a:t> </a:t>
            </a:r>
            <a:r>
              <a:rPr lang="en-US" b="1" dirty="0" err="1">
                <a:solidFill>
                  <a:srgbClr val="800000"/>
                </a:solidFill>
              </a:rPr>
              <a:t>के</a:t>
            </a:r>
            <a:r>
              <a:rPr lang="en-US" b="1" dirty="0">
                <a:solidFill>
                  <a:srgbClr val="800000"/>
                </a:solidFill>
              </a:rPr>
              <a:t> </a:t>
            </a:r>
            <a:r>
              <a:rPr lang="en-US" b="1" dirty="0" err="1" smtClean="0">
                <a:solidFill>
                  <a:srgbClr val="800000"/>
                </a:solidFill>
              </a:rPr>
              <a:t>उद्देश्य</a:t>
            </a:r>
            <a:r>
              <a:rPr lang="en-US" b="1" dirty="0" smtClean="0">
                <a:solidFill>
                  <a:srgbClr val="800000"/>
                </a:solidFill>
              </a:rPr>
              <a:t/>
            </a:r>
            <a:br>
              <a:rPr lang="en-US" b="1" dirty="0" smtClean="0">
                <a:solidFill>
                  <a:srgbClr val="800000"/>
                </a:solidFill>
              </a:rPr>
            </a:br>
            <a:r>
              <a:rPr lang="en-US" b="1" dirty="0" smtClean="0"/>
              <a:t> </a:t>
            </a:r>
            <a:r>
              <a:rPr lang="en-US" sz="3100" b="1" dirty="0"/>
              <a:t>(Objectives of Writing Skill):</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algn="just"/>
            <a:r>
              <a:rPr lang="hi-IN" sz="3000" dirty="0" smtClean="0">
                <a:solidFill>
                  <a:srgbClr val="025E1A"/>
                </a:solidFill>
              </a:rPr>
              <a:t>छात्र सोचने एवं निरीक्षण करने के उपरान्त भावों को क्रमबद्ध रूप से व्यक्त कर सकेगा।</a:t>
            </a:r>
            <a:endParaRPr lang="en-US" sz="3000" dirty="0" smtClean="0">
              <a:solidFill>
                <a:srgbClr val="025E1A"/>
              </a:solidFill>
            </a:endParaRPr>
          </a:p>
          <a:p>
            <a:pPr algn="just"/>
            <a:r>
              <a:rPr lang="hi-IN" sz="3000" dirty="0" smtClean="0">
                <a:solidFill>
                  <a:srgbClr val="025E1A"/>
                </a:solidFill>
              </a:rPr>
              <a:t>छात्र सुपाठ्य लेख लिख सकेगा।</a:t>
            </a:r>
            <a:endParaRPr lang="en-US" sz="3000" dirty="0" smtClean="0">
              <a:solidFill>
                <a:srgbClr val="025E1A"/>
              </a:solidFill>
            </a:endParaRPr>
          </a:p>
          <a:p>
            <a:pPr algn="just"/>
            <a:r>
              <a:rPr lang="hi-IN" sz="3000" dirty="0" smtClean="0">
                <a:solidFill>
                  <a:srgbClr val="025E1A"/>
                </a:solidFill>
              </a:rPr>
              <a:t>शब्दों की शुद्ध वर्तनी लिख सकेगा।</a:t>
            </a:r>
            <a:endParaRPr lang="en-US" sz="3000" dirty="0" smtClean="0">
              <a:solidFill>
                <a:srgbClr val="025E1A"/>
              </a:solidFill>
            </a:endParaRPr>
          </a:p>
          <a:p>
            <a:pPr algn="just"/>
            <a:r>
              <a:rPr lang="hi-IN" sz="3000" dirty="0" smtClean="0">
                <a:solidFill>
                  <a:srgbClr val="025E1A"/>
                </a:solidFill>
              </a:rPr>
              <a:t>छात्र ध्वनि, ध्वनि समूहों, शब्द, सूक्ति, मुहावरों का ज्ञान प्राप्त कर सकेंगे।</a:t>
            </a:r>
            <a:endParaRPr lang="en-US" sz="3000" dirty="0" smtClean="0">
              <a:solidFill>
                <a:srgbClr val="025E1A"/>
              </a:solidFill>
            </a:endParaRPr>
          </a:p>
          <a:p>
            <a:pPr algn="just"/>
            <a:r>
              <a:rPr lang="hi-IN" sz="3000" dirty="0" smtClean="0">
                <a:solidFill>
                  <a:srgbClr val="025E1A"/>
                </a:solidFill>
              </a:rPr>
              <a:t>विराम चिन्हों का यथोचित प्रयोग कर सकेगा।</a:t>
            </a:r>
            <a:endParaRPr lang="en-US" sz="3000" dirty="0" smtClean="0">
              <a:solidFill>
                <a:srgbClr val="025E1A"/>
              </a:solidFill>
            </a:endParaRPr>
          </a:p>
          <a:p>
            <a:pPr algn="just"/>
            <a:r>
              <a:rPr lang="hi-IN" sz="3000" dirty="0" smtClean="0">
                <a:solidFill>
                  <a:srgbClr val="025E1A"/>
                </a:solidFill>
              </a:rPr>
              <a:t>अनुलेख, अतिलेख तथा श्रुतलेख लिख सकेगा।</a:t>
            </a:r>
            <a:endParaRPr lang="en-US" sz="3000" dirty="0" smtClean="0">
              <a:solidFill>
                <a:srgbClr val="025E1A"/>
              </a:solidFill>
            </a:endParaRPr>
          </a:p>
          <a:p>
            <a:pPr algn="just"/>
            <a:r>
              <a:rPr lang="hi-IN" sz="3000" dirty="0" smtClean="0">
                <a:solidFill>
                  <a:srgbClr val="025E1A"/>
                </a:solidFill>
              </a:rPr>
              <a:t>व्याकरण सम्मत भाषा का प्रयोग करने में सक्षम होंगे।</a:t>
            </a:r>
            <a:endParaRPr lang="en-US" sz="3000" dirty="0" smtClean="0">
              <a:solidFill>
                <a:srgbClr val="025E1A"/>
              </a:solidFill>
            </a:endParaRPr>
          </a:p>
          <a:p>
            <a:pPr algn="just"/>
            <a:r>
              <a:rPr lang="hi-IN" sz="3000" dirty="0" smtClean="0">
                <a:solidFill>
                  <a:srgbClr val="025E1A"/>
                </a:solidFill>
              </a:rPr>
              <a:t>वह वाक्यों में शब्दों, वाक्यांशों तथा उपवाक्यों का क्रम अर्थानुकूल रख सकेगा।</a:t>
            </a:r>
            <a:endParaRPr lang="en-US" sz="3000" dirty="0" smtClean="0">
              <a:solidFill>
                <a:srgbClr val="025E1A"/>
              </a:solidFill>
            </a:endParaRPr>
          </a:p>
          <a:p>
            <a:pPr algn="just"/>
            <a:r>
              <a:rPr lang="hi-IN" sz="3000" dirty="0" smtClean="0">
                <a:solidFill>
                  <a:srgbClr val="025E1A"/>
                </a:solidFill>
              </a:rPr>
              <a:t>विभिन्न रचना वाले वाक्यों का शुद्ध गठन करेगा।</a:t>
            </a:r>
            <a:endParaRPr lang="en-US" sz="3000" dirty="0">
              <a:solidFill>
                <a:srgbClr val="025E1A"/>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err="1">
                <a:solidFill>
                  <a:srgbClr val="800000"/>
                </a:solidFill>
              </a:rPr>
              <a:t>लेखन</a:t>
            </a:r>
            <a:r>
              <a:rPr lang="en-US" b="1" dirty="0">
                <a:solidFill>
                  <a:srgbClr val="800000"/>
                </a:solidFill>
              </a:rPr>
              <a:t> </a:t>
            </a:r>
            <a:r>
              <a:rPr lang="en-US" b="1" dirty="0" err="1">
                <a:solidFill>
                  <a:srgbClr val="800000"/>
                </a:solidFill>
              </a:rPr>
              <a:t>कौशल</a:t>
            </a:r>
            <a:r>
              <a:rPr lang="en-US" b="1" dirty="0">
                <a:solidFill>
                  <a:srgbClr val="800000"/>
                </a:solidFill>
              </a:rPr>
              <a:t> </a:t>
            </a:r>
            <a:r>
              <a:rPr lang="en-US" b="1" dirty="0" err="1">
                <a:solidFill>
                  <a:srgbClr val="800000"/>
                </a:solidFill>
              </a:rPr>
              <a:t>के</a:t>
            </a:r>
            <a:r>
              <a:rPr lang="en-US" b="1" dirty="0">
                <a:solidFill>
                  <a:srgbClr val="800000"/>
                </a:solidFill>
              </a:rPr>
              <a:t> </a:t>
            </a:r>
            <a:r>
              <a:rPr lang="en-US" b="1" dirty="0" err="1" smtClean="0">
                <a:solidFill>
                  <a:srgbClr val="800000"/>
                </a:solidFill>
              </a:rPr>
              <a:t>गुण</a:t>
            </a:r>
            <a:r>
              <a:rPr lang="en-US" b="1" dirty="0" smtClean="0">
                <a:solidFill>
                  <a:srgbClr val="800000"/>
                </a:solidFill>
              </a:rPr>
              <a:t/>
            </a:r>
            <a:br>
              <a:rPr lang="en-US" b="1" dirty="0" smtClean="0">
                <a:solidFill>
                  <a:srgbClr val="800000"/>
                </a:solidFill>
              </a:rPr>
            </a:br>
            <a:r>
              <a:rPr lang="en-US" b="1" dirty="0" smtClean="0"/>
              <a:t> </a:t>
            </a:r>
            <a:r>
              <a:rPr lang="en-US" sz="3100" b="1" dirty="0"/>
              <a:t>(Merits of Writing Skill):</a:t>
            </a:r>
            <a:r>
              <a:rPr lang="en-US" sz="3100" dirty="0"/>
              <a:t/>
            </a:r>
            <a:br>
              <a:rPr lang="en-US" sz="3100" dirty="0"/>
            </a:br>
            <a:endParaRPr lang="en-US" sz="3100"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hi-IN" dirty="0" smtClean="0">
                <a:solidFill>
                  <a:srgbClr val="025E1A"/>
                </a:solidFill>
              </a:rPr>
              <a:t>लेखन, सुन्दर, स्पष्ट एवं सुडौल हो।</a:t>
            </a:r>
            <a:endParaRPr lang="en-US" dirty="0" smtClean="0">
              <a:solidFill>
                <a:srgbClr val="025E1A"/>
              </a:solidFill>
            </a:endParaRPr>
          </a:p>
          <a:p>
            <a:pPr>
              <a:buFont typeface="Wingdings" pitchFamily="2" charset="2"/>
              <a:buChar char="§"/>
            </a:pPr>
            <a:r>
              <a:rPr lang="hi-IN" dirty="0" smtClean="0">
                <a:solidFill>
                  <a:srgbClr val="025E1A"/>
                </a:solidFill>
              </a:rPr>
              <a:t>उसमें प्रवाहशीलता एवं क्रमबद्धता हो।</a:t>
            </a:r>
            <a:endParaRPr lang="en-US" dirty="0" smtClean="0">
              <a:solidFill>
                <a:srgbClr val="025E1A"/>
              </a:solidFill>
            </a:endParaRPr>
          </a:p>
          <a:p>
            <a:pPr>
              <a:buFont typeface="Wingdings" pitchFamily="2" charset="2"/>
              <a:buChar char="§"/>
            </a:pPr>
            <a:r>
              <a:rPr lang="hi-IN" dirty="0" smtClean="0">
                <a:solidFill>
                  <a:srgbClr val="025E1A"/>
                </a:solidFill>
              </a:rPr>
              <a:t>विषय (शिक्षण) सामग्री उपयुक्त अनुच्छेदों में विभाजित हो।</a:t>
            </a:r>
            <a:endParaRPr lang="en-US" dirty="0" smtClean="0">
              <a:solidFill>
                <a:srgbClr val="025E1A"/>
              </a:solidFill>
            </a:endParaRPr>
          </a:p>
          <a:p>
            <a:pPr>
              <a:buFont typeface="Wingdings" pitchFamily="2" charset="2"/>
              <a:buChar char="§"/>
            </a:pPr>
            <a:r>
              <a:rPr lang="hi-IN" dirty="0" smtClean="0">
                <a:solidFill>
                  <a:srgbClr val="025E1A"/>
                </a:solidFill>
              </a:rPr>
              <a:t>भाषा एवं शैली में प्रभावोत्पादकता हो।</a:t>
            </a:r>
            <a:endParaRPr lang="en-US" dirty="0" smtClean="0">
              <a:solidFill>
                <a:srgbClr val="025E1A"/>
              </a:solidFill>
            </a:endParaRPr>
          </a:p>
          <a:p>
            <a:pPr>
              <a:buFont typeface="Wingdings" pitchFamily="2" charset="2"/>
              <a:buChar char="§"/>
            </a:pPr>
            <a:r>
              <a:rPr lang="hi-IN" dirty="0" smtClean="0">
                <a:solidFill>
                  <a:srgbClr val="025E1A"/>
                </a:solidFill>
              </a:rPr>
              <a:t>भाषा एवं शैली में प्रभावोत्पादकता हो।</a:t>
            </a:r>
            <a:endParaRPr lang="en-US" dirty="0" smtClean="0">
              <a:solidFill>
                <a:srgbClr val="025E1A"/>
              </a:solidFill>
            </a:endParaRPr>
          </a:p>
          <a:p>
            <a:pPr>
              <a:buFont typeface="Wingdings" pitchFamily="2" charset="2"/>
              <a:buChar char="§"/>
            </a:pPr>
            <a:r>
              <a:rPr lang="hi-IN" dirty="0" smtClean="0">
                <a:solidFill>
                  <a:srgbClr val="025E1A"/>
                </a:solidFill>
              </a:rPr>
              <a:t>भाषा व्याकरण सम्मत हो।</a:t>
            </a:r>
            <a:endParaRPr lang="en-US" dirty="0" smtClean="0">
              <a:solidFill>
                <a:srgbClr val="025E1A"/>
              </a:solidFill>
            </a:endParaRPr>
          </a:p>
          <a:p>
            <a:pPr>
              <a:buFont typeface="Wingdings" pitchFamily="2" charset="2"/>
              <a:buChar char="§"/>
            </a:pPr>
            <a:r>
              <a:rPr lang="hi-IN" dirty="0" smtClean="0">
                <a:solidFill>
                  <a:srgbClr val="025E1A"/>
                </a:solidFill>
              </a:rPr>
              <a:t>अभिव्यक्ति संक्षिप्त, स्पष्ट तथा प्रभावोत्पादक हो।</a:t>
            </a:r>
            <a:endParaRPr lang="en-US" dirty="0" smtClean="0">
              <a:solidFill>
                <a:srgbClr val="025E1A"/>
              </a:solidFill>
            </a:endParaRPr>
          </a:p>
          <a:p>
            <a:pPr>
              <a:buNone/>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27038"/>
          </a:xfrm>
        </p:spPr>
        <p:txBody>
          <a:bodyPr>
            <a:normAutofit fontScale="90000"/>
          </a:bodyPr>
          <a:lstStyle/>
          <a:p>
            <a:r>
              <a:rPr lang="hi-IN" b="1" dirty="0">
                <a:solidFill>
                  <a:srgbClr val="800000"/>
                </a:solidFill>
              </a:rPr>
              <a:t>लेखन शिक्षण के लिए आवश्यक </a:t>
            </a:r>
            <a:r>
              <a:rPr lang="hi-IN" b="1" dirty="0" smtClean="0">
                <a:solidFill>
                  <a:srgbClr val="800000"/>
                </a:solidFill>
              </a:rPr>
              <a:t>बातें</a:t>
            </a:r>
            <a:r>
              <a:rPr lang="en-US" b="1" dirty="0" smtClean="0">
                <a:solidFill>
                  <a:srgbClr val="800000"/>
                </a:solidFill>
              </a:rPr>
              <a:t/>
            </a:r>
            <a:br>
              <a:rPr lang="en-US" b="1" dirty="0" smtClean="0">
                <a:solidFill>
                  <a:srgbClr val="800000"/>
                </a:solidFill>
              </a:rPr>
            </a:br>
            <a:r>
              <a:rPr lang="hi-IN" sz="3100" b="1" dirty="0" smtClean="0"/>
              <a:t>(</a:t>
            </a:r>
            <a:r>
              <a:rPr lang="en-US" sz="3100" b="1" dirty="0"/>
              <a:t>Things Needed for Teaching Writing</a:t>
            </a:r>
            <a:r>
              <a:rPr lang="en-US" sz="3100" b="1" dirty="0" smtClean="0"/>
              <a:t>)</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rgbClr val="025E1A"/>
                </a:solidFill>
              </a:rPr>
              <a:t>1.</a:t>
            </a:r>
            <a:r>
              <a:rPr lang="hi-IN" dirty="0" smtClean="0">
                <a:solidFill>
                  <a:srgbClr val="025E1A"/>
                </a:solidFill>
              </a:rPr>
              <a:t>बालक </a:t>
            </a:r>
            <a:r>
              <a:rPr lang="hi-IN" dirty="0">
                <a:solidFill>
                  <a:srgbClr val="025E1A"/>
                </a:solidFill>
              </a:rPr>
              <a:t>को लिखना तभी सिखायें जब वह लिखने में रुचि ले।</a:t>
            </a:r>
          </a:p>
          <a:p>
            <a:pPr algn="just"/>
            <a:r>
              <a:rPr lang="hi-IN" dirty="0" smtClean="0">
                <a:solidFill>
                  <a:srgbClr val="025E1A"/>
                </a:solidFill>
              </a:rPr>
              <a:t>2.अक्षरों </a:t>
            </a:r>
            <a:r>
              <a:rPr lang="hi-IN" dirty="0">
                <a:solidFill>
                  <a:srgbClr val="025E1A"/>
                </a:solidFill>
              </a:rPr>
              <a:t>को सरल से कठिन के क्रम में लिखना सिखाया जाये जैसे-प, व, र, भ आदि अक्षर पहले क्ष, त्र, ज्ञ आदि कठिन अक्षर बाद में। वाक्य भी सरल से कठिन की ओर सूत्र के आधार पर लिखने सिखाये जायें।</a:t>
            </a:r>
          </a:p>
          <a:p>
            <a:pPr algn="just"/>
            <a:r>
              <a:rPr lang="hi-IN" dirty="0" smtClean="0">
                <a:solidFill>
                  <a:srgbClr val="025E1A"/>
                </a:solidFill>
              </a:rPr>
              <a:t>3.अध्यापक </a:t>
            </a:r>
            <a:r>
              <a:rPr lang="hi-IN" dirty="0">
                <a:solidFill>
                  <a:srgbClr val="025E1A"/>
                </a:solidFill>
              </a:rPr>
              <a:t>को चाहिए कि वह बालक के लिखने की गति पर प्रारम्भ में ध्यान न देकर अक्षरों, शब्दों और वाक्यों की शुद्धता पर ध्यान दे।</a:t>
            </a:r>
          </a:p>
          <a:p>
            <a:pPr algn="just"/>
            <a:r>
              <a:rPr lang="hi-IN" dirty="0" smtClean="0">
                <a:solidFill>
                  <a:srgbClr val="025E1A"/>
                </a:solidFill>
              </a:rPr>
              <a:t>4.प्रारम्भ </a:t>
            </a:r>
            <a:r>
              <a:rPr lang="hi-IN" dirty="0">
                <a:solidFill>
                  <a:srgbClr val="025E1A"/>
                </a:solidFill>
              </a:rPr>
              <a:t>में अक्षरों का आकार बड़ा होना चाहिए धीरे-धीरे अक्षरों के आकार छोटे किये जायें।</a:t>
            </a:r>
          </a:p>
          <a:p>
            <a:pPr algn="just"/>
            <a:r>
              <a:rPr lang="hi-IN" dirty="0" smtClean="0">
                <a:solidFill>
                  <a:srgbClr val="025E1A"/>
                </a:solidFill>
              </a:rPr>
              <a:t>5.बालक </a:t>
            </a:r>
            <a:r>
              <a:rPr lang="hi-IN" dirty="0">
                <a:solidFill>
                  <a:srgbClr val="025E1A"/>
                </a:solidFill>
              </a:rPr>
              <a:t>के मन में लिखने के प्रति उदासीनता नहीं होनी चाहिए।</a:t>
            </a:r>
          </a:p>
          <a:p>
            <a:pPr algn="just"/>
            <a:r>
              <a:rPr lang="hi-IN" dirty="0" smtClean="0">
                <a:solidFill>
                  <a:srgbClr val="025E1A"/>
                </a:solidFill>
              </a:rPr>
              <a:t>6.लिखना </a:t>
            </a:r>
            <a:r>
              <a:rPr lang="hi-IN" dirty="0">
                <a:solidFill>
                  <a:srgbClr val="025E1A"/>
                </a:solidFill>
              </a:rPr>
              <a:t>सिखाते समय बालक की व्यक्तिगत् विभिन्नता पर ध्यान देना चाहिए। सभी बालक एक सा नहीं लिख सकते।</a:t>
            </a:r>
          </a:p>
          <a:p>
            <a:pPr algn="just"/>
            <a:r>
              <a:rPr lang="hi-IN" dirty="0" smtClean="0">
                <a:solidFill>
                  <a:srgbClr val="025E1A"/>
                </a:solidFill>
              </a:rPr>
              <a:t>7.लेखन </a:t>
            </a:r>
            <a:r>
              <a:rPr lang="hi-IN" dirty="0">
                <a:solidFill>
                  <a:srgbClr val="025E1A"/>
                </a:solidFill>
              </a:rPr>
              <a:t>कार्य पढ़े हुए अंश से सिखाना चाहिए। बालक पढ़ी हुई बात को आसानी से लिख लेते हैं।</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descr="C:\Users\sai\Desktop\thanks.jpg"/>
          <p:cNvPicPr>
            <a:picLocks noGrp="1" noChangeAspect="1" noChangeArrowheads="1"/>
          </p:cNvPicPr>
          <p:nvPr>
            <p:ph idx="1"/>
          </p:nvPr>
        </p:nvPicPr>
        <p:blipFill>
          <a:blip r:embed="rId3"/>
          <a:srcRect/>
          <a:stretch>
            <a:fillRect/>
          </a:stretch>
        </p:blipFill>
        <p:spPr bwMode="auto">
          <a:xfrm>
            <a:off x="1219200" y="914400"/>
            <a:ext cx="6705600" cy="5029199"/>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a:solidFill>
                  <a:srgbClr val="800000"/>
                </a:solidFill>
              </a:rPr>
              <a:t>भाषा कौशल का अर्थ-</a:t>
            </a:r>
            <a:r>
              <a:rPr lang="hi-IN" dirty="0">
                <a:solidFill>
                  <a:srgbClr val="800000"/>
                </a:solidFill>
              </a:rPr>
              <a:t/>
            </a:r>
            <a:br>
              <a:rPr lang="hi-IN" dirty="0">
                <a:solidFill>
                  <a:srgbClr val="800000"/>
                </a:solidFill>
              </a:rPr>
            </a:br>
            <a:endParaRPr lang="en-US" dirty="0">
              <a:solidFill>
                <a:srgbClr val="800000"/>
              </a:solidFill>
            </a:endParaRPr>
          </a:p>
        </p:txBody>
      </p:sp>
      <p:sp>
        <p:nvSpPr>
          <p:cNvPr id="3" name="Content Placeholder 2"/>
          <p:cNvSpPr>
            <a:spLocks noGrp="1"/>
          </p:cNvSpPr>
          <p:nvPr>
            <p:ph idx="1"/>
          </p:nvPr>
        </p:nvSpPr>
        <p:spPr/>
        <p:txBody>
          <a:bodyPr>
            <a:normAutofit fontScale="92500"/>
          </a:bodyPr>
          <a:lstStyle/>
          <a:p>
            <a:pPr algn="just">
              <a:buNone/>
            </a:pPr>
            <a:r>
              <a:rPr lang="en-US" dirty="0" smtClean="0"/>
              <a:t>             </a:t>
            </a:r>
            <a:r>
              <a:rPr lang="hi-IN" sz="3000" dirty="0" smtClean="0">
                <a:solidFill>
                  <a:srgbClr val="025E1A"/>
                </a:solidFill>
              </a:rPr>
              <a:t>भाषा </a:t>
            </a:r>
            <a:r>
              <a:rPr lang="hi-IN" sz="3000" dirty="0">
                <a:solidFill>
                  <a:srgbClr val="025E1A"/>
                </a:solidFill>
              </a:rPr>
              <a:t>कौशल से तात्पर्य </a:t>
            </a:r>
            <a:r>
              <a:rPr lang="hi-IN" sz="3000" dirty="0" smtClean="0">
                <a:solidFill>
                  <a:srgbClr val="025E1A"/>
                </a:solidFill>
              </a:rPr>
              <a:t>है</a:t>
            </a:r>
            <a:r>
              <a:rPr lang="en-US" sz="3000" dirty="0" smtClean="0">
                <a:solidFill>
                  <a:srgbClr val="025E1A"/>
                </a:solidFill>
              </a:rPr>
              <a:t> </a:t>
            </a:r>
            <a:r>
              <a:rPr lang="hi-IN" sz="3000" dirty="0" smtClean="0">
                <a:solidFill>
                  <a:srgbClr val="025E1A"/>
                </a:solidFill>
              </a:rPr>
              <a:t>|</a:t>
            </a:r>
            <a:r>
              <a:rPr lang="hi-IN" sz="3000" dirty="0">
                <a:solidFill>
                  <a:srgbClr val="025E1A"/>
                </a:solidFill>
              </a:rPr>
              <a:t>भाषा के ठीक तरह से काम करने की योग्यता या सामर्थ्य हासिल करना । अर्थात् अध्येता भाषा के चारों कौशलों सुनना, बोलना, पढ़ना और लिखना में पूर्ण रूप से दक्षता हासिल कर सके। अध्येता के भाषा सीखने पर यदि उसका भाषा के उपरोक्त चारों कौशल पर पूर्णता अधिकार ना हो तब भाषा कौशल अधूरा रह जाता है । अध्यापक को चाहिए कि वह अध्येता को भाषा शिक्षण के दौरान भाषा के चारों कौशलों का सामान रूप से विकास करवाए ।</a:t>
            </a:r>
            <a:endParaRPr lang="en-US" sz="3000" dirty="0">
              <a:solidFill>
                <a:srgbClr val="025E1A"/>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smtClean="0">
                <a:solidFill>
                  <a:srgbClr val="800000"/>
                </a:solidFill>
              </a:rPr>
              <a:t>भाषा कौशल का अर्थ-</a:t>
            </a:r>
            <a:r>
              <a:rPr lang="hi-IN" dirty="0" smtClean="0">
                <a:solidFill>
                  <a:srgbClr val="800000"/>
                </a:solidFill>
              </a:rPr>
              <a:t/>
            </a:r>
            <a:br>
              <a:rPr lang="hi-IN" dirty="0" smtClean="0">
                <a:solidFill>
                  <a:srgbClr val="800000"/>
                </a:solidFill>
              </a:rPr>
            </a:br>
            <a:endParaRPr lang="en-US" dirty="0"/>
          </a:p>
        </p:txBody>
      </p:sp>
      <p:sp>
        <p:nvSpPr>
          <p:cNvPr id="3" name="Content Placeholder 2"/>
          <p:cNvSpPr>
            <a:spLocks noGrp="1"/>
          </p:cNvSpPr>
          <p:nvPr>
            <p:ph idx="1"/>
          </p:nvPr>
        </p:nvSpPr>
        <p:spPr/>
        <p:txBody>
          <a:bodyPr>
            <a:normAutofit fontScale="92500"/>
          </a:bodyPr>
          <a:lstStyle/>
          <a:p>
            <a:pPr algn="just">
              <a:buNone/>
            </a:pPr>
            <a:r>
              <a:rPr lang="en-US" sz="3000" dirty="0" smtClean="0">
                <a:solidFill>
                  <a:srgbClr val="025E1A"/>
                </a:solidFill>
              </a:rPr>
              <a:t>            </a:t>
            </a:r>
            <a:r>
              <a:rPr lang="hi-IN" sz="3000" dirty="0" smtClean="0">
                <a:solidFill>
                  <a:srgbClr val="025E1A"/>
                </a:solidFill>
              </a:rPr>
              <a:t>व्यक्ति </a:t>
            </a:r>
            <a:r>
              <a:rPr lang="hi-IN" sz="3000" dirty="0">
                <a:solidFill>
                  <a:srgbClr val="025E1A"/>
                </a:solidFill>
              </a:rPr>
              <a:t>की संप्रेषण की सक्षमता भाषा कौशलों की दक्षता पर ही निर्भर होती है। भाषा की प्रभावशीलता का मानदंड बोधगम्यता होती है। जिन भावो एवं विचारों की अभिव्यक्ति करना चाहते है उन्हें कितनी सक्षमता से बोधगम्य कराते है यह भाषा कौशलों के उपयोग पर निर्भर होता है</a:t>
            </a:r>
            <a:r>
              <a:rPr lang="hi-IN" sz="3000" dirty="0" smtClean="0">
                <a:solidFill>
                  <a:srgbClr val="025E1A"/>
                </a:solidFill>
              </a:rPr>
              <a:t>।</a:t>
            </a:r>
            <a:r>
              <a:rPr lang="en-US" sz="3000" dirty="0" smtClean="0">
                <a:solidFill>
                  <a:srgbClr val="025E1A"/>
                </a:solidFill>
              </a:rPr>
              <a:t> </a:t>
            </a:r>
            <a:r>
              <a:rPr lang="hi-IN" sz="3000" dirty="0" smtClean="0">
                <a:solidFill>
                  <a:srgbClr val="025E1A"/>
                </a:solidFill>
              </a:rPr>
              <a:t>हमारा </a:t>
            </a:r>
            <a:r>
              <a:rPr lang="hi-IN" sz="3000" dirty="0">
                <a:solidFill>
                  <a:srgbClr val="025E1A"/>
                </a:solidFill>
              </a:rPr>
              <a:t>देश बहुभाषी देश है| अनेक क्षेत्रीय बोलियां और भाषाएं यहां बोली जाती </a:t>
            </a:r>
            <a:r>
              <a:rPr lang="hi-IN" sz="3000" dirty="0" smtClean="0">
                <a:solidFill>
                  <a:srgbClr val="025E1A"/>
                </a:solidFill>
              </a:rPr>
              <a:t>हैं</a:t>
            </a:r>
            <a:r>
              <a:rPr lang="en-US" sz="3000" dirty="0" smtClean="0">
                <a:solidFill>
                  <a:srgbClr val="025E1A"/>
                </a:solidFill>
              </a:rPr>
              <a:t> </a:t>
            </a:r>
            <a:r>
              <a:rPr lang="hi-IN" sz="3000" dirty="0" smtClean="0">
                <a:solidFill>
                  <a:srgbClr val="025E1A"/>
                </a:solidFill>
              </a:rPr>
              <a:t>| </a:t>
            </a:r>
            <a:r>
              <a:rPr lang="hi-IN" sz="3000" dirty="0">
                <a:solidFill>
                  <a:srgbClr val="025E1A"/>
                </a:solidFill>
              </a:rPr>
              <a:t>भाषा न केवल शिक्षा प्राप्ति का साधन </a:t>
            </a:r>
            <a:r>
              <a:rPr lang="hi-IN" sz="3000" dirty="0" smtClean="0">
                <a:solidFill>
                  <a:srgbClr val="025E1A"/>
                </a:solidFill>
              </a:rPr>
              <a:t>है</a:t>
            </a:r>
            <a:r>
              <a:rPr lang="en-US" sz="3000" dirty="0" smtClean="0">
                <a:solidFill>
                  <a:srgbClr val="025E1A"/>
                </a:solidFill>
              </a:rPr>
              <a:t> </a:t>
            </a:r>
            <a:r>
              <a:rPr lang="hi-IN" sz="3000" dirty="0" smtClean="0">
                <a:solidFill>
                  <a:srgbClr val="025E1A"/>
                </a:solidFill>
              </a:rPr>
              <a:t>बल्कि विचार,विनिमय,प्रशासन,व्यापार,संचार,पर्यटन,</a:t>
            </a:r>
            <a:r>
              <a:rPr lang="en-US" sz="3000" dirty="0" smtClean="0">
                <a:solidFill>
                  <a:srgbClr val="025E1A"/>
                </a:solidFill>
              </a:rPr>
              <a:t> </a:t>
            </a:r>
            <a:r>
              <a:rPr lang="hi-IN" sz="3000" dirty="0" smtClean="0">
                <a:solidFill>
                  <a:srgbClr val="025E1A"/>
                </a:solidFill>
              </a:rPr>
              <a:t>रोजगार </a:t>
            </a:r>
            <a:r>
              <a:rPr lang="hi-IN" sz="3000" dirty="0">
                <a:solidFill>
                  <a:srgbClr val="025E1A"/>
                </a:solidFill>
              </a:rPr>
              <a:t>आदि के लिए भी भाषा शिक्षण किया जाता है|</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i-IN" sz="4000" b="1" dirty="0">
                <a:solidFill>
                  <a:srgbClr val="800000"/>
                </a:solidFill>
              </a:rPr>
              <a:t>भाषा </a:t>
            </a:r>
            <a:r>
              <a:rPr lang="hi-IN" sz="4000" b="1" dirty="0" smtClean="0">
                <a:solidFill>
                  <a:srgbClr val="800000"/>
                </a:solidFill>
              </a:rPr>
              <a:t>कौशल</a:t>
            </a:r>
            <a:r>
              <a:rPr lang="en-US" sz="4000" b="1" dirty="0" smtClean="0">
                <a:solidFill>
                  <a:srgbClr val="800000"/>
                </a:solidFill>
              </a:rPr>
              <a:t> </a:t>
            </a:r>
            <a:r>
              <a:rPr lang="en-US" b="1" dirty="0" err="1" smtClean="0">
                <a:solidFill>
                  <a:srgbClr val="800000"/>
                </a:solidFill>
                <a:latin typeface="Kruti Dev 010" pitchFamily="2" charset="0"/>
              </a:rPr>
              <a:t>ds</a:t>
            </a:r>
            <a:r>
              <a:rPr lang="hi-IN" b="1" dirty="0" smtClean="0">
                <a:solidFill>
                  <a:srgbClr val="800000"/>
                </a:solidFill>
              </a:rPr>
              <a:t> </a:t>
            </a:r>
            <a:r>
              <a:rPr lang="en-US" b="1" dirty="0" err="1" smtClean="0">
                <a:solidFill>
                  <a:srgbClr val="800000"/>
                </a:solidFill>
                <a:latin typeface="Kruti Dev 010" pitchFamily="2" charset="0"/>
              </a:rPr>
              <a:t>ek</a:t>
            </a:r>
            <a:r>
              <a:rPr lang="en-US" b="1" dirty="0" smtClean="0">
                <a:solidFill>
                  <a:srgbClr val="800000"/>
                </a:solidFill>
                <a:latin typeface="Kruti Dev 010" pitchFamily="2" charset="0"/>
              </a:rPr>
              <a:t>/;e </a:t>
            </a:r>
            <a:r>
              <a:rPr lang="hi-IN" sz="4000" b="1" dirty="0" smtClean="0">
                <a:solidFill>
                  <a:srgbClr val="800000"/>
                </a:solidFill>
              </a:rPr>
              <a:t>श्रवण</a:t>
            </a:r>
            <a:r>
              <a:rPr lang="hi-IN" sz="4000" b="1" dirty="0">
                <a:solidFill>
                  <a:srgbClr val="800000"/>
                </a:solidFill>
              </a:rPr>
              <a:t>, </a:t>
            </a:r>
            <a:r>
              <a:rPr lang="hi-IN" sz="4000" b="1" dirty="0" smtClean="0">
                <a:solidFill>
                  <a:srgbClr val="800000"/>
                </a:solidFill>
              </a:rPr>
              <a:t>वाचन</a:t>
            </a:r>
            <a:r>
              <a:rPr lang="hi-IN" sz="4000" b="1" dirty="0">
                <a:solidFill>
                  <a:srgbClr val="800000"/>
                </a:solidFill>
              </a:rPr>
              <a:t>, लेखन-</a:t>
            </a:r>
            <a:endParaRPr lang="hi-IN" sz="4000" dirty="0">
              <a:solidFill>
                <a:srgbClr val="800000"/>
              </a:solidFill>
            </a:endParaRPr>
          </a:p>
        </p:txBody>
      </p:sp>
      <p:sp>
        <p:nvSpPr>
          <p:cNvPr id="3" name="Content Placeholder 2"/>
          <p:cNvSpPr>
            <a:spLocks noGrp="1"/>
          </p:cNvSpPr>
          <p:nvPr>
            <p:ph idx="1"/>
          </p:nvPr>
        </p:nvSpPr>
        <p:spPr/>
        <p:txBody>
          <a:bodyPr>
            <a:normAutofit fontScale="47500" lnSpcReduction="20000"/>
          </a:bodyPr>
          <a:lstStyle/>
          <a:p>
            <a:pPr>
              <a:buNone/>
            </a:pPr>
            <a:r>
              <a:rPr lang="hi-IN" sz="4400" b="1" dirty="0">
                <a:solidFill>
                  <a:srgbClr val="0000FF"/>
                </a:solidFill>
              </a:rPr>
              <a:t>1.श्रवण कौशल </a:t>
            </a:r>
            <a:r>
              <a:rPr lang="hi-IN" sz="4400" b="1" dirty="0"/>
              <a:t>(</a:t>
            </a:r>
            <a:r>
              <a:rPr lang="en-US" sz="4400" b="1" dirty="0"/>
              <a:t>Listening Skill</a:t>
            </a:r>
            <a:r>
              <a:rPr lang="en-US" sz="4400" b="1" dirty="0" smtClean="0"/>
              <a:t>)</a:t>
            </a:r>
            <a:endParaRPr lang="en-US" sz="4400" dirty="0"/>
          </a:p>
          <a:p>
            <a:pPr algn="just">
              <a:lnSpc>
                <a:spcPct val="170000"/>
              </a:lnSpc>
              <a:buNone/>
            </a:pPr>
            <a:r>
              <a:rPr lang="en-US" sz="3800" dirty="0" smtClean="0">
                <a:solidFill>
                  <a:srgbClr val="025E1A"/>
                </a:solidFill>
              </a:rPr>
              <a:t>              '</a:t>
            </a:r>
            <a:r>
              <a:rPr lang="hi-IN" sz="3800" dirty="0">
                <a:solidFill>
                  <a:srgbClr val="025E1A"/>
                </a:solidFill>
              </a:rPr>
              <a:t>श्रवण' शब्द 'श्रु' धातु से बना है जिसका संबंध 'सुनने' और 'अधिगम' करना आदि से है । 'श्रवण' अंग्रेजी के शब्द '</a:t>
            </a:r>
            <a:r>
              <a:rPr lang="en-US" sz="3800" dirty="0">
                <a:solidFill>
                  <a:srgbClr val="025E1A"/>
                </a:solidFill>
              </a:rPr>
              <a:t>Listening' </a:t>
            </a:r>
            <a:r>
              <a:rPr lang="hi-IN" sz="3800" dirty="0">
                <a:solidFill>
                  <a:srgbClr val="025E1A"/>
                </a:solidFill>
              </a:rPr>
              <a:t>शब्द का पर्याय है । 'श्रवण' केवल ध्वनियों को सुनना भर नहीं है बल्कि उन ध्वनियों को सुनकर उसका अर्थ निकालने, सुनी हुई बातों पर चिंतन मनन करने और अर्थ की प्रतिक्रिया देने से है । श्रवण कौशल के लिए मस्तिष्क की एकाग्रता एवं इंद्रियों का संयम होना अत्यंत आवश्यक है । बालक के जन्म लेने के उपरांत उसकी प्रारंभिक शिक्षा उसकी श्रवण शक्ति पर निर्भर करती है ।यदि छात्र की श्रवण इन्द्रियों में दोष है, तो वह न भाषा सीख सकता है और न अपने मनोभावों को अभिव्यक्त कर सकता है। अत: उसका भाषा ज्ञान शून्य के बराबर ही रहेगा। बालक सुनकर ही अनुकरण द्वारा भाषा ज्ञान अर्जित करता है|</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hi-IN" b="1" dirty="0" smtClean="0">
                <a:solidFill>
                  <a:srgbClr val="800000"/>
                </a:solidFill>
              </a:rPr>
              <a:t>श्रवण कौशल शिक्षण का महत्व </a:t>
            </a:r>
            <a:r>
              <a:rPr lang="hi-IN" sz="3100" b="1" dirty="0" smtClean="0"/>
              <a:t>(</a:t>
            </a:r>
            <a:r>
              <a:rPr lang="en-US" sz="3100" b="1" dirty="0" smtClean="0"/>
              <a:t>Importance of Listening Skill)</a:t>
            </a:r>
            <a:r>
              <a:rPr lang="en-US" sz="3100" dirty="0" smtClean="0"/>
              <a:t/>
            </a:r>
            <a:br>
              <a:rPr lang="en-US" sz="3100" dirty="0" smtClean="0"/>
            </a:br>
            <a:endParaRPr lang="en-US" sz="3100"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a:t>
            </a:r>
            <a:r>
              <a:rPr lang="hi-IN" sz="3000" dirty="0" smtClean="0">
                <a:solidFill>
                  <a:srgbClr val="025E1A"/>
                </a:solidFill>
              </a:rPr>
              <a:t>बच्चा जन्मोपरान्त ही सुनने लग जाता है। ये ध्वनियाँ उसके मन मस्तिष्क पर अंकित हो जाती हैं। ये अंकित ध्वनियाँ ही बच्चे के भाषा ज्ञान का आधार बनती हैं। अच्छी प्रकार से सुनने के कारण ही बालक ध्वनियों के सूक्ष्म अन्तर को समझ पाता है।श्रवण कौशल ही अन्य भाषायी कौशलों को विकसित करने का प्रमुख आधार बनता है।इससे ध्वनियों के सूक्ष्म अन्तर को पहचानने की क्षमता विकसित होती है।इसे अध्ययन की आधारशिला भी कहा जाता है।इससे वाचन कौशल का विकास होता है।इससे लेखन कौशल के विकास में भी सहायता मिलती है|</a:t>
            </a:r>
            <a:endParaRPr lang="en-US" sz="3000" dirty="0">
              <a:solidFill>
                <a:srgbClr val="025E1A"/>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normAutofit fontScale="90000"/>
          </a:bodyPr>
          <a:lstStyle/>
          <a:p>
            <a:r>
              <a:rPr lang="hi-IN" b="1" dirty="0" smtClean="0">
                <a:solidFill>
                  <a:srgbClr val="800000"/>
                </a:solidFill>
              </a:rPr>
              <a:t>श्रवण कौशल के उद्देश्य </a:t>
            </a:r>
            <a:r>
              <a:rPr lang="en-US" b="1" dirty="0" smtClean="0">
                <a:solidFill>
                  <a:srgbClr val="800000"/>
                </a:solidFill>
              </a:rPr>
              <a:t/>
            </a:r>
            <a:br>
              <a:rPr lang="en-US" b="1" dirty="0" smtClean="0">
                <a:solidFill>
                  <a:srgbClr val="800000"/>
                </a:solidFill>
              </a:rPr>
            </a:br>
            <a:r>
              <a:rPr lang="hi-IN" sz="3100" b="1" dirty="0" smtClean="0"/>
              <a:t>(</a:t>
            </a:r>
            <a:r>
              <a:rPr lang="en-US" sz="3100" b="1" dirty="0" smtClean="0"/>
              <a:t>Objectives of Listening Skill)</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pPr algn="just"/>
            <a:r>
              <a:rPr lang="hi-IN" sz="2200" dirty="0" smtClean="0">
                <a:solidFill>
                  <a:srgbClr val="025E1A"/>
                </a:solidFill>
              </a:rPr>
              <a:t>सुनकर अर्थ ग्रहण करने की योग्यता का विकास करना।</a:t>
            </a:r>
            <a:endParaRPr lang="en-US" sz="2200" dirty="0" smtClean="0">
              <a:solidFill>
                <a:srgbClr val="025E1A"/>
              </a:solidFill>
            </a:endParaRPr>
          </a:p>
          <a:p>
            <a:pPr algn="just"/>
            <a:r>
              <a:rPr lang="hi-IN" sz="2200" dirty="0" smtClean="0">
                <a:solidFill>
                  <a:srgbClr val="025E1A"/>
                </a:solidFill>
              </a:rPr>
              <a:t>छात्रों में भाषा व साहित्य के प्रति रूचि पैदा करना।</a:t>
            </a:r>
            <a:endParaRPr lang="en-US" sz="2200" dirty="0" smtClean="0">
              <a:solidFill>
                <a:srgbClr val="025E1A"/>
              </a:solidFill>
            </a:endParaRPr>
          </a:p>
          <a:p>
            <a:pPr algn="just"/>
            <a:r>
              <a:rPr lang="hi-IN" sz="2200" dirty="0" smtClean="0">
                <a:solidFill>
                  <a:srgbClr val="025E1A"/>
                </a:solidFill>
              </a:rPr>
              <a:t>छात्रों को साहित्यिक गतिविधियों में भाग लेने व सुनने के लिए प्रेरित करना।</a:t>
            </a:r>
            <a:endParaRPr lang="en-US" sz="2200" dirty="0" smtClean="0">
              <a:solidFill>
                <a:srgbClr val="025E1A"/>
              </a:solidFill>
            </a:endParaRPr>
          </a:p>
          <a:p>
            <a:pPr algn="just"/>
            <a:r>
              <a:rPr lang="hi-IN" sz="2200" dirty="0" smtClean="0">
                <a:solidFill>
                  <a:srgbClr val="025E1A"/>
                </a:solidFill>
              </a:rPr>
              <a:t>श्रुत सामग्री का सारांश ग्रहण करने की योग्यता विकसित करना।</a:t>
            </a:r>
            <a:endParaRPr lang="en-US" sz="2200" dirty="0" smtClean="0">
              <a:solidFill>
                <a:srgbClr val="025E1A"/>
              </a:solidFill>
            </a:endParaRPr>
          </a:p>
          <a:p>
            <a:pPr algn="just"/>
            <a:r>
              <a:rPr lang="hi-IN" sz="2200" dirty="0" smtClean="0">
                <a:solidFill>
                  <a:srgbClr val="025E1A"/>
                </a:solidFill>
              </a:rPr>
              <a:t>धैर्यपूर्वक सुनना,</a:t>
            </a:r>
            <a:r>
              <a:rPr lang="en-US" sz="2200" dirty="0" smtClean="0">
                <a:solidFill>
                  <a:srgbClr val="025E1A"/>
                </a:solidFill>
              </a:rPr>
              <a:t> </a:t>
            </a:r>
            <a:r>
              <a:rPr lang="hi-IN" sz="2200" dirty="0" smtClean="0">
                <a:solidFill>
                  <a:srgbClr val="025E1A"/>
                </a:solidFill>
              </a:rPr>
              <a:t>सुनने के शिष्टाचार का पालन करना।</a:t>
            </a:r>
            <a:endParaRPr lang="en-US" sz="2200" dirty="0" smtClean="0">
              <a:solidFill>
                <a:srgbClr val="025E1A"/>
              </a:solidFill>
            </a:endParaRPr>
          </a:p>
          <a:p>
            <a:pPr algn="just"/>
            <a:r>
              <a:rPr lang="hi-IN" sz="2200" dirty="0" smtClean="0">
                <a:solidFill>
                  <a:srgbClr val="025E1A"/>
                </a:solidFill>
              </a:rPr>
              <a:t>ग्रहणशीलता की मन: स्थिति बनाए रखना। </a:t>
            </a:r>
            <a:endParaRPr lang="en-US" sz="2200" dirty="0" smtClean="0">
              <a:solidFill>
                <a:srgbClr val="025E1A"/>
              </a:solidFill>
            </a:endParaRPr>
          </a:p>
          <a:p>
            <a:pPr algn="just"/>
            <a:r>
              <a:rPr lang="hi-IN" sz="2200" dirty="0" smtClean="0">
                <a:solidFill>
                  <a:srgbClr val="025E1A"/>
                </a:solidFill>
              </a:rPr>
              <a:t>शब्दों, मुहावरों व उक्तियों का प्रसंगानुकूल भाव व अर्थ समझ सकना।</a:t>
            </a:r>
            <a:endParaRPr lang="en-US" sz="2200" dirty="0" smtClean="0">
              <a:solidFill>
                <a:srgbClr val="025E1A"/>
              </a:solidFill>
            </a:endParaRPr>
          </a:p>
          <a:p>
            <a:pPr algn="just"/>
            <a:r>
              <a:rPr lang="hi-IN" sz="2200" dirty="0" smtClean="0">
                <a:solidFill>
                  <a:srgbClr val="025E1A"/>
                </a:solidFill>
              </a:rPr>
              <a:t>किसी भी श्रुत सामग्री को मनोयोगपूर्वक सुनने की प्रेरणा प्रदान करना।</a:t>
            </a:r>
            <a:endParaRPr lang="en-US" sz="2200" dirty="0" smtClean="0">
              <a:solidFill>
                <a:srgbClr val="025E1A"/>
              </a:solidFill>
            </a:endParaRPr>
          </a:p>
          <a:p>
            <a:pPr algn="just"/>
            <a:endParaRPr lang="en-US" sz="2400" dirty="0" smtClean="0">
              <a:solidFill>
                <a:srgbClr val="025E1A"/>
              </a:solidFill>
            </a:endParaRPr>
          </a:p>
          <a:p>
            <a:pPr algn="just"/>
            <a:endParaRPr lang="en-US" sz="2400" dirty="0" smtClean="0">
              <a:solidFill>
                <a:srgbClr val="025E1A"/>
              </a:solidFill>
            </a:endParaRPr>
          </a:p>
          <a:p>
            <a:pPr algn="just"/>
            <a:endParaRPr lang="en-US" sz="2400" dirty="0" smtClean="0">
              <a:solidFill>
                <a:srgbClr val="025E1A"/>
              </a:solidFill>
            </a:endParaRPr>
          </a:p>
          <a:p>
            <a:pPr algn="just"/>
            <a:endParaRPr lang="en-US" sz="2400" dirty="0" smtClean="0">
              <a:solidFill>
                <a:srgbClr val="025E1A"/>
              </a:solidFill>
            </a:endParaRPr>
          </a:p>
          <a:p>
            <a:pPr algn="just"/>
            <a:endParaRPr lang="en-US" sz="2400" dirty="0" smtClean="0">
              <a:solidFill>
                <a:srgbClr val="025E1A"/>
              </a:solidFill>
            </a:endParaRPr>
          </a:p>
          <a:p>
            <a:pPr algn="just"/>
            <a:endParaRPr lang="en-US" sz="2400" dirty="0" smtClean="0">
              <a:solidFill>
                <a:srgbClr val="025E1A"/>
              </a:solidFill>
            </a:endParaRPr>
          </a:p>
          <a:p>
            <a:pPr algn="just"/>
            <a:endParaRPr lang="en-US" sz="2400" dirty="0" smtClean="0">
              <a:solidFill>
                <a:srgbClr val="025E1A"/>
              </a:solidFill>
            </a:endParaRPr>
          </a:p>
          <a:p>
            <a:pPr algn="just"/>
            <a:endParaRPr lang="en-US" sz="2400" dirty="0" smtClean="0">
              <a:solidFill>
                <a:srgbClr val="025E1A"/>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hi-IN" b="1" dirty="0">
                <a:solidFill>
                  <a:srgbClr val="800000"/>
                </a:solidFill>
              </a:rPr>
              <a:t>श्रवण कौशल विकास हेतु उपाय एवं समस्याओं का समाधान</a:t>
            </a:r>
            <a:r>
              <a:rPr lang="hi-IN" dirty="0"/>
              <a:t/>
            </a:r>
            <a:br>
              <a:rPr lang="hi-IN" dirty="0"/>
            </a:br>
            <a:endParaRPr lang="en-US" dirty="0"/>
          </a:p>
        </p:txBody>
      </p:sp>
      <p:sp>
        <p:nvSpPr>
          <p:cNvPr id="3" name="Content Placeholder 2"/>
          <p:cNvSpPr>
            <a:spLocks noGrp="1"/>
          </p:cNvSpPr>
          <p:nvPr>
            <p:ph idx="1"/>
          </p:nvPr>
        </p:nvSpPr>
        <p:spPr>
          <a:xfrm>
            <a:off x="457200" y="1295400"/>
            <a:ext cx="8229600" cy="5334000"/>
          </a:xfrm>
        </p:spPr>
        <p:txBody>
          <a:bodyPr>
            <a:noAutofit/>
          </a:bodyPr>
          <a:lstStyle/>
          <a:p>
            <a:pPr algn="just"/>
            <a:r>
              <a:rPr lang="hi-IN" sz="1900" dirty="0">
                <a:solidFill>
                  <a:srgbClr val="025E1A"/>
                </a:solidFill>
              </a:rPr>
              <a:t>भाषा शिक्षक का यह प्रमुख दायित्व होता है कि वह भाषा संबंधी कौशलों के विकास में अपना पूर्ण योगदान प्राप्त करें| श्रवण कौशल भाषा का प्रथम एवं महत्वपूर्ण क्वेश्चन है इसलिए कक्षा एवं विद्यालय स्तर पर श्रवण कौशल के विकास हेतु तथा इसके विकास मार्ग में आने वाली विभिन्न समस्याओं के समाधान के लिए निम्नलिखित उपाय करने चाहिए-</a:t>
            </a:r>
          </a:p>
          <a:p>
            <a:pPr algn="just"/>
            <a:r>
              <a:rPr lang="hi-IN" sz="1900" dirty="0">
                <a:solidFill>
                  <a:srgbClr val="025E1A"/>
                </a:solidFill>
              </a:rPr>
              <a:t>1. छात्रों की योग्यता के अनुसार शिक्षण प्रदान करना चाहिए अर्थात प्रस्तुत सामग्री का स्वरूप छात्रों की योग्यता के अनुरूप होना चाहिए जिससे छात्र उसको पूर्ण रूप से सुन सकें|</a:t>
            </a:r>
          </a:p>
          <a:p>
            <a:pPr algn="just"/>
            <a:r>
              <a:rPr lang="hi-IN" sz="1900" dirty="0">
                <a:solidFill>
                  <a:srgbClr val="025E1A"/>
                </a:solidFill>
              </a:rPr>
              <a:t>2. छात्रों के समक्ष सामग्री के प्रस्तुतीकरण से पूर्व कचा कच का वातावरण इस प्रकार का होना चाहिए जिससे छात्र शिक्षक के प्रस्तुतीकरण को ध्यान पूर्वक सुन सकें| जैसे बैठने की उचित व्यवस्था तथा शांति का वातावरण |</a:t>
            </a:r>
          </a:p>
          <a:p>
            <a:pPr algn="just"/>
            <a:r>
              <a:rPr lang="hi-IN" sz="1900" dirty="0">
                <a:solidFill>
                  <a:srgbClr val="025E1A"/>
                </a:solidFill>
              </a:rPr>
              <a:t>3. श्रवण कौशल के विकास हेतु छात्र की मनोदशा का ज्ञान करना भी एक शिक्षक के लिए आवश्यक है ,क्योंकि छात्र मानसिक रूप से जब तक श्रवण के लिए तैयार नहीं होगा तब तक श्रवण कौशल का विकास संभव नहीं होगा |</a:t>
            </a:r>
          </a:p>
          <a:p>
            <a:pPr algn="just"/>
            <a:r>
              <a:rPr lang="hi-IN" sz="1900" dirty="0">
                <a:solidFill>
                  <a:srgbClr val="025E1A"/>
                </a:solidFill>
              </a:rPr>
              <a:t>4. शिक्षक को सामग्री के प्रति करण से पूर्व की सभी समस्याओं का समाधान कर देना चाहिए इससे छात्रों को दो प्रकार से लाभ होता है| प्रथम अवस्था में छात्र शिक्षक के प्रति विश्वास रखने लगता है तथा दूसरी अवस्था में वह उसके तथ्यों को ध्यानपूर्वक सुने लगता है</a:t>
            </a:r>
            <a:r>
              <a:rPr lang="hi-IN" sz="1900" dirty="0" smtClean="0">
                <a:solidFill>
                  <a:srgbClr val="025E1A"/>
                </a:solidFill>
              </a:rPr>
              <a:t>|</a:t>
            </a:r>
            <a:endParaRPr lang="hi-IN" sz="1900" dirty="0">
              <a:solidFill>
                <a:srgbClr val="025E1A"/>
              </a:solidFill>
            </a:endParaRPr>
          </a:p>
          <a:p>
            <a:pPr algn="just">
              <a:buNone/>
            </a:pPr>
            <a:endParaRPr lang="en-US" sz="19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US" b="1" dirty="0" smtClean="0">
                <a:solidFill>
                  <a:srgbClr val="800000"/>
                </a:solidFill>
              </a:rPr>
              <a:t>2</a:t>
            </a:r>
            <a:r>
              <a:rPr lang="hi-IN" b="1" dirty="0" smtClean="0">
                <a:solidFill>
                  <a:srgbClr val="800000"/>
                </a:solidFill>
              </a:rPr>
              <a:t>.वाचन/पठन </a:t>
            </a:r>
            <a:r>
              <a:rPr lang="hi-IN" b="1" dirty="0">
                <a:solidFill>
                  <a:srgbClr val="800000"/>
                </a:solidFill>
              </a:rPr>
              <a:t>कौशल </a:t>
            </a:r>
            <a:r>
              <a:rPr lang="en-US" b="1" dirty="0" smtClean="0">
                <a:solidFill>
                  <a:srgbClr val="800000"/>
                </a:solidFill>
              </a:rPr>
              <a:t/>
            </a:r>
            <a:br>
              <a:rPr lang="en-US" b="1" dirty="0" smtClean="0">
                <a:solidFill>
                  <a:srgbClr val="800000"/>
                </a:solidFill>
              </a:rPr>
            </a:br>
            <a:r>
              <a:rPr lang="hi-IN" sz="3100" b="1" dirty="0" smtClean="0"/>
              <a:t>(</a:t>
            </a:r>
            <a:r>
              <a:rPr lang="en-US" sz="3100" b="1" dirty="0"/>
              <a:t>Reading Skill):</a:t>
            </a:r>
            <a:r>
              <a:rPr lang="en-US" dirty="0">
                <a:solidFill>
                  <a:srgbClr val="800000"/>
                </a:solidFill>
              </a:rPr>
              <a:t/>
            </a:r>
            <a:br>
              <a:rPr lang="en-US" dirty="0">
                <a:solidFill>
                  <a:srgbClr val="800000"/>
                </a:solidFill>
              </a:rPr>
            </a:br>
            <a:endParaRPr lang="en-US" dirty="0">
              <a:solidFill>
                <a:srgbClr val="800000"/>
              </a:solidFill>
            </a:endParaRPr>
          </a:p>
        </p:txBody>
      </p:sp>
      <p:sp>
        <p:nvSpPr>
          <p:cNvPr id="3" name="Content Placeholder 2"/>
          <p:cNvSpPr>
            <a:spLocks noGrp="1"/>
          </p:cNvSpPr>
          <p:nvPr>
            <p:ph idx="1"/>
          </p:nvPr>
        </p:nvSpPr>
        <p:spPr/>
        <p:txBody>
          <a:bodyPr>
            <a:normAutofit fontScale="92500" lnSpcReduction="20000"/>
          </a:bodyPr>
          <a:lstStyle/>
          <a:p>
            <a:pPr algn="just">
              <a:lnSpc>
                <a:spcPct val="150000"/>
              </a:lnSpc>
              <a:buNone/>
            </a:pPr>
            <a:r>
              <a:rPr lang="en-US" dirty="0" smtClean="0"/>
              <a:t>            </a:t>
            </a:r>
            <a:r>
              <a:rPr lang="hi-IN" sz="2800" dirty="0" smtClean="0">
                <a:solidFill>
                  <a:srgbClr val="025E1A"/>
                </a:solidFill>
              </a:rPr>
              <a:t>भाषा </a:t>
            </a:r>
            <a:r>
              <a:rPr lang="hi-IN" sz="2800" dirty="0">
                <a:solidFill>
                  <a:srgbClr val="025E1A"/>
                </a:solidFill>
              </a:rPr>
              <a:t>शब्द से ही ज्ञात होता है कि भाषा का मूल रूप उच्चरित रूप है। इसका दृष्टिकोण प्रतीक लिपिबद्ध होता है। मुद्रित रूप लिपिबद्ध रूप का प्रतिनिधि है। जब हम बच्चे को पढ़ाना आरम्भ करते हैं तो अक्षरों के प्रत्यय हमारे मस्तिष्क के कक्ष भाग में क्रमबद्ध होकर एक तस्वीर बनाती हैं और हम उसे उच्चरित करते हैं। यह क्रिया जिसमें शब्दों के साथ अर्थ ध्वनि भी निहित है। वाचन कहलाती है।</a:t>
            </a:r>
            <a:endParaRPr lang="en-US" sz="2800" dirty="0">
              <a:solidFill>
                <a:srgbClr val="025E1A"/>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err="1">
                <a:solidFill>
                  <a:srgbClr val="800000"/>
                </a:solidFill>
              </a:rPr>
              <a:t>वाचन</a:t>
            </a:r>
            <a:r>
              <a:rPr lang="en-US" b="1" dirty="0">
                <a:solidFill>
                  <a:srgbClr val="800000"/>
                </a:solidFill>
              </a:rPr>
              <a:t>/</a:t>
            </a:r>
            <a:r>
              <a:rPr lang="en-US" b="1" dirty="0" err="1">
                <a:solidFill>
                  <a:srgbClr val="800000"/>
                </a:solidFill>
              </a:rPr>
              <a:t>पठन</a:t>
            </a:r>
            <a:r>
              <a:rPr lang="en-US" b="1" dirty="0">
                <a:solidFill>
                  <a:srgbClr val="800000"/>
                </a:solidFill>
              </a:rPr>
              <a:t> </a:t>
            </a:r>
            <a:r>
              <a:rPr lang="en-US" b="1" dirty="0" err="1">
                <a:solidFill>
                  <a:srgbClr val="800000"/>
                </a:solidFill>
              </a:rPr>
              <a:t>कौशल</a:t>
            </a:r>
            <a:r>
              <a:rPr lang="en-US" b="1" dirty="0">
                <a:solidFill>
                  <a:srgbClr val="800000"/>
                </a:solidFill>
              </a:rPr>
              <a:t> </a:t>
            </a:r>
            <a:r>
              <a:rPr lang="en-US" b="1" dirty="0" err="1">
                <a:solidFill>
                  <a:srgbClr val="800000"/>
                </a:solidFill>
              </a:rPr>
              <a:t>का</a:t>
            </a:r>
            <a:r>
              <a:rPr lang="en-US" b="1" dirty="0">
                <a:solidFill>
                  <a:srgbClr val="800000"/>
                </a:solidFill>
              </a:rPr>
              <a:t> </a:t>
            </a:r>
            <a:r>
              <a:rPr lang="en-US" b="1" dirty="0" err="1">
                <a:solidFill>
                  <a:srgbClr val="800000"/>
                </a:solidFill>
              </a:rPr>
              <a:t>महत्व</a:t>
            </a:r>
            <a:r>
              <a:rPr lang="en-US" b="1" dirty="0">
                <a:solidFill>
                  <a:srgbClr val="800000"/>
                </a:solidFill>
              </a:rPr>
              <a:t> </a:t>
            </a:r>
            <a:r>
              <a:rPr lang="en-US" b="1" dirty="0" smtClean="0">
                <a:solidFill>
                  <a:srgbClr val="800000"/>
                </a:solidFill>
              </a:rPr>
              <a:t/>
            </a:r>
            <a:br>
              <a:rPr lang="en-US" b="1" dirty="0" smtClean="0">
                <a:solidFill>
                  <a:srgbClr val="800000"/>
                </a:solidFill>
              </a:rPr>
            </a:br>
            <a:r>
              <a:rPr lang="en-US" sz="3100" b="1" dirty="0" smtClean="0"/>
              <a:t>(</a:t>
            </a:r>
            <a:r>
              <a:rPr lang="en-US" sz="3100" b="1" dirty="0"/>
              <a:t>Importance of Reading Skill</a:t>
            </a:r>
            <a:r>
              <a:rPr lang="en-US" sz="3100" b="1" dirty="0" smtClean="0"/>
              <a:t>)</a:t>
            </a:r>
            <a:r>
              <a:rPr lang="en-US" sz="3100" dirty="0"/>
              <a:t/>
            </a:r>
            <a:br>
              <a:rPr lang="en-US" sz="3100" dirty="0"/>
            </a:br>
            <a:endParaRPr lang="en-US" sz="3100"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algn="just">
              <a:buNone/>
            </a:pPr>
            <a:r>
              <a:rPr lang="en-US" dirty="0" smtClean="0">
                <a:solidFill>
                  <a:srgbClr val="025E1A"/>
                </a:solidFill>
              </a:rPr>
              <a:t>              </a:t>
            </a:r>
            <a:r>
              <a:rPr lang="hi-IN" dirty="0" smtClean="0">
                <a:solidFill>
                  <a:srgbClr val="025E1A"/>
                </a:solidFill>
              </a:rPr>
              <a:t>वाचन की जीवन के प्रत्येक क्षेत्र में आवश्यकता होती है। वाचन की योग्यता न रखने से व्यक्ति संसार की सांस्कृतिक महानता में अपने अस्तित्व का आनन्द नहीं ले पाता।वाचन योग्यता के बिना मनुष्य के जीवन में कई प्रकार की बाधाएँ खड़ी हो जाती हैं।वाचन शिक्षा प्राप्ति में सहायक है।वाचन कौशल ज्ञानोपार्जक का साधन है, क्योंकि पाठ्य पुस्तक पढ़ने से तो केवल ज्ञान के दर्शन होते हैं। संदर्भ ग्रन्थ पढ़ने से ज्ञान की पिपासा कुछ हद तक शान्त होती है।आधुनिक युग ‘विशिष्टताओं’ का युग है, व्यक्ति जिस भी व्यवसाय मैं है वह विशिष्टता प्राप्त करना चाहता है, नवीनतम जानकारी प्राप्त करना चाहता, है या जानकारी उसे पुस्तकों से मिलती है|</a:t>
            </a:r>
            <a:endParaRPr lang="en-US" dirty="0">
              <a:solidFill>
                <a:srgbClr val="025E1A"/>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1697</Words>
  <Application>Microsoft Office PowerPoint</Application>
  <PresentationFormat>On-screen Show (4:3)</PresentationFormat>
  <Paragraphs>85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dS-ckiqlkgsc ikVhy ,dacsdj egkfo|ky; g.ksxko rk-nsxywj ft-ukansM fganh foHkkx  d{kk%&amp; ch-,-Vh-ok;   isij dk uke%&amp; fganh dkS”ky foHkkx&amp;III  “kh’kZd%&amp; Hkk’kk dkS”ky ds ek/;e Jo.k]okpu]ys[ku</vt:lpstr>
      <vt:lpstr>भाषा कौशल का अर्थ- </vt:lpstr>
      <vt:lpstr>भाषा कौशल का अर्थ- </vt:lpstr>
      <vt:lpstr>भाषा कौशल ds ek/;e श्रवण, वाचन, लेखन-</vt:lpstr>
      <vt:lpstr>श्रवण कौशल शिक्षण का महत्व (Importance of Listening Skill) </vt:lpstr>
      <vt:lpstr>श्रवण कौशल के उद्देश्य  (Objectives of Listening Skill) </vt:lpstr>
      <vt:lpstr>श्रवण कौशल विकास हेतु उपाय एवं समस्याओं का समाधान </vt:lpstr>
      <vt:lpstr>2.वाचन/पठन कौशल  (Reading Skill): </vt:lpstr>
      <vt:lpstr>वाचन/पठन कौशल का महत्व  (Importance of Reading Skill) </vt:lpstr>
      <vt:lpstr>वाचन/पठन कौशल के उद्देश्य  (Objectives of Reading Skill) </vt:lpstr>
      <vt:lpstr>वाचन/पठन संबंधी त्रुटियाँ  (Errors Related to Reading)</vt:lpstr>
      <vt:lpstr>वाचन/पठन संबंधी दोषों का निवारण (Prevention of Reading Related Defects) </vt:lpstr>
      <vt:lpstr>3.लेखन कौशल  (Writing Skill): </vt:lpstr>
      <vt:lpstr>लेखन शिक्षण के उद्देश्य  (Objectives of Writing Skill): </vt:lpstr>
      <vt:lpstr>लेखन कौशल के गुण  (Merits of Writing Skill): </vt:lpstr>
      <vt:lpstr>लेखन शिक्षण के लिए आवश्यक बातें (Things Needed for Teaching Writing) </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dS-ckiqlkgsc ikVhy ,dacsdj egkfo|ky; g.ksxko rk-nsxywj ft-ukansM fganh foHkkx  d{kk%&amp; ch-,-Vh-ok;   isij dk uke%&amp; fganh dkS”ky foHkkx</dc:title>
  <dc:creator>sai</dc:creator>
  <cp:lastModifiedBy>sai</cp:lastModifiedBy>
  <cp:revision>26</cp:revision>
  <dcterms:created xsi:type="dcterms:W3CDTF">2023-02-09T07:57:21Z</dcterms:created>
  <dcterms:modified xsi:type="dcterms:W3CDTF">2023-02-11T17:19:45Z</dcterms:modified>
</cp:coreProperties>
</file>