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22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9047EC-8C44-954C-87B1-C97DDB3E56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F8847BB-46FD-5F4B-AFA9-9974F358C0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2FC716F-51B6-7544-BF70-1C9E4EE6ADBC}"/>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5" name="Footer Placeholder 4">
            <a:extLst>
              <a:ext uri="{FF2B5EF4-FFF2-40B4-BE49-F238E27FC236}">
                <a16:creationId xmlns:a16="http://schemas.microsoft.com/office/drawing/2014/main" xmlns="" id="{78570A7A-F633-C84B-B1C3-0436FF987A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3C4068A-214E-0E42-98C4-40A74FB0B4E6}"/>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4089432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125023-8A38-AD46-8816-C18F73B031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D651DD2-730E-2947-B8BE-50F674EF26B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28A638D-45C4-2A4C-B996-1BB5571CCB75}"/>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5" name="Footer Placeholder 4">
            <a:extLst>
              <a:ext uri="{FF2B5EF4-FFF2-40B4-BE49-F238E27FC236}">
                <a16:creationId xmlns:a16="http://schemas.microsoft.com/office/drawing/2014/main" xmlns="" id="{1C3303A3-0186-C84A-B522-0CCC8978F6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F284630-4F83-9041-9651-970482B20655}"/>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316468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36F1C9D-E513-F04B-93A4-9B6629891F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1CCFCD5-5664-7F42-BBEA-7D150006033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E93B209-0E4A-DD4A-A5DB-33BEEFA4EE00}"/>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5" name="Footer Placeholder 4">
            <a:extLst>
              <a:ext uri="{FF2B5EF4-FFF2-40B4-BE49-F238E27FC236}">
                <a16:creationId xmlns:a16="http://schemas.microsoft.com/office/drawing/2014/main" xmlns="" id="{4C458EA9-EC91-1C49-9723-1E38ACEDC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71FF82-5445-964B-8467-56D38B36A212}"/>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167085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F293FD-CC56-EB42-90C5-E5EEF8537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A7C947C-7D2D-8F4C-BD4E-3E79A1FB5C3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B085F5D-0982-D342-9228-BEF99EC4E919}"/>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5" name="Footer Placeholder 4">
            <a:extLst>
              <a:ext uri="{FF2B5EF4-FFF2-40B4-BE49-F238E27FC236}">
                <a16:creationId xmlns:a16="http://schemas.microsoft.com/office/drawing/2014/main" xmlns="" id="{A02F52FF-4697-2044-82E3-ED401C3312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1849FE9-601E-EC47-B935-3E1F86BB5145}"/>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386283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9C275B-80AE-EA41-B408-E473EC59C4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512055D6-9A92-E841-883B-777BE302F2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E491F7B-EC01-9546-BC07-20EB6F6AD516}"/>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5" name="Footer Placeholder 4">
            <a:extLst>
              <a:ext uri="{FF2B5EF4-FFF2-40B4-BE49-F238E27FC236}">
                <a16:creationId xmlns:a16="http://schemas.microsoft.com/office/drawing/2014/main" xmlns="" id="{25580A19-A061-D547-97A1-8A69C3DAC2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B746909-79D5-8041-AC10-68827A5F4936}"/>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3655007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77953-3D81-6445-A145-6E79CA4AF2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1B03865-E256-E44A-9AD1-3EC7732611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7980CBC-9A6F-6142-A49F-9EA6B659F97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77AC574-B686-D048-8328-25BB05BADDCB}"/>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6" name="Footer Placeholder 5">
            <a:extLst>
              <a:ext uri="{FF2B5EF4-FFF2-40B4-BE49-F238E27FC236}">
                <a16:creationId xmlns:a16="http://schemas.microsoft.com/office/drawing/2014/main" xmlns="" id="{75555F4C-2EB4-DA42-B618-7EE8D04C85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DC00CD4-7467-5E44-AFF0-491F03F9EE3E}"/>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27519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3B821C-5CAB-804E-8317-41824635C9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C6F8B66-C131-5345-86E9-0C33EC5829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8407EE87-CF80-EE40-8B12-3C25C0C728E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441DD1E-1041-7648-99D4-BEAF81815B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2441CCFB-A7A0-3348-AD85-353D34D9343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78B1726-DA44-7B4F-87BB-AAA5BC09237E}"/>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8" name="Footer Placeholder 7">
            <a:extLst>
              <a:ext uri="{FF2B5EF4-FFF2-40B4-BE49-F238E27FC236}">
                <a16:creationId xmlns:a16="http://schemas.microsoft.com/office/drawing/2014/main" xmlns="" id="{B20FE401-6DC4-8644-BF5F-05CD0924FD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AFFD87BE-2F12-CC41-81C7-A5023748497B}"/>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20666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9640D7-757C-1A40-8E4D-FC50CD2876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AAFB323-BA9B-4545-8A7C-6F90D488169A}"/>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4" name="Footer Placeholder 3">
            <a:extLst>
              <a:ext uri="{FF2B5EF4-FFF2-40B4-BE49-F238E27FC236}">
                <a16:creationId xmlns:a16="http://schemas.microsoft.com/office/drawing/2014/main" xmlns="" id="{54A948E3-A720-8741-A5FD-9675D2D26C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0192C0B2-DE0E-A44B-A059-50CF80F809EB}"/>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2471386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B489C62-CE2E-D344-B5AB-35E795AD4D77}"/>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3" name="Footer Placeholder 2">
            <a:extLst>
              <a:ext uri="{FF2B5EF4-FFF2-40B4-BE49-F238E27FC236}">
                <a16:creationId xmlns:a16="http://schemas.microsoft.com/office/drawing/2014/main" xmlns="" id="{1265E01E-1A85-C844-8FB9-16EEEF9975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3C0DA4A-C411-A54F-964A-9D7D4392138A}"/>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1766226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238B50-D716-6D45-9F44-54081EACE9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1FED3AF-EA53-CD4B-B867-5D95C32B3B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A06FBDF-1708-3745-9807-16B77DE586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9B8FA83-6ADE-3945-82D7-C38F85F455C3}"/>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6" name="Footer Placeholder 5">
            <a:extLst>
              <a:ext uri="{FF2B5EF4-FFF2-40B4-BE49-F238E27FC236}">
                <a16:creationId xmlns:a16="http://schemas.microsoft.com/office/drawing/2014/main" xmlns="" id="{AE830FFB-1B24-BC42-81F8-351BDFBB73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A49CD7C-8A03-3B4C-A7A9-BE0EF4645AA1}"/>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2673020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FF1E2E-980F-1843-9B66-3B7C35669F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0FB22FA5-BAA2-7649-9A13-9609B05F9B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FC1411E-E2E8-BF4B-9D59-4DB21823E7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F4B3784F-ADAC-584A-A031-25CAF82D9C43}"/>
              </a:ext>
            </a:extLst>
          </p:cNvPr>
          <p:cNvSpPr>
            <a:spLocks noGrp="1"/>
          </p:cNvSpPr>
          <p:nvPr>
            <p:ph type="dt" sz="half" idx="10"/>
          </p:nvPr>
        </p:nvSpPr>
        <p:spPr/>
        <p:txBody>
          <a:bodyPr/>
          <a:lstStyle/>
          <a:p>
            <a:fld id="{0FC2EED4-F2C9-1747-A7B2-7C84EA6B4755}" type="datetimeFigureOut">
              <a:rPr lang="en-US" smtClean="0"/>
              <a:t>3/3/2023</a:t>
            </a:fld>
            <a:endParaRPr lang="en-US"/>
          </a:p>
        </p:txBody>
      </p:sp>
      <p:sp>
        <p:nvSpPr>
          <p:cNvPr id="6" name="Footer Placeholder 5">
            <a:extLst>
              <a:ext uri="{FF2B5EF4-FFF2-40B4-BE49-F238E27FC236}">
                <a16:creationId xmlns:a16="http://schemas.microsoft.com/office/drawing/2014/main" xmlns="" id="{3752987C-0E33-E146-9BC9-1B8FBF7945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431E00F-6BE6-854D-9245-CF5CD7E650C9}"/>
              </a:ext>
            </a:extLst>
          </p:cNvPr>
          <p:cNvSpPr>
            <a:spLocks noGrp="1"/>
          </p:cNvSpPr>
          <p:nvPr>
            <p:ph type="sldNum" sz="quarter" idx="12"/>
          </p:nvPr>
        </p:nvSpPr>
        <p:spPr/>
        <p:txBody>
          <a:bodyPr/>
          <a:lstStyle/>
          <a:p>
            <a:fld id="{7D1A37DE-C58B-9642-A029-D1834C2B7303}" type="slidenum">
              <a:rPr lang="en-US" smtClean="0"/>
              <a:t>‹#›</a:t>
            </a:fld>
            <a:endParaRPr lang="en-US"/>
          </a:p>
        </p:txBody>
      </p:sp>
    </p:spTree>
    <p:extLst>
      <p:ext uri="{BB962C8B-B14F-4D97-AF65-F5344CB8AC3E}">
        <p14:creationId xmlns:p14="http://schemas.microsoft.com/office/powerpoint/2010/main" val="924695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A09C6AD-1337-D242-A798-2308CE9B89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D765B19-683E-9241-A95C-7894D94AA8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1859203-426B-634B-B1CD-6B912835F8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2EED4-F2C9-1747-A7B2-7C84EA6B4755}" type="datetimeFigureOut">
              <a:rPr lang="en-US" smtClean="0"/>
              <a:t>3/3/2023</a:t>
            </a:fld>
            <a:endParaRPr lang="en-US"/>
          </a:p>
        </p:txBody>
      </p:sp>
      <p:sp>
        <p:nvSpPr>
          <p:cNvPr id="5" name="Footer Placeholder 4">
            <a:extLst>
              <a:ext uri="{FF2B5EF4-FFF2-40B4-BE49-F238E27FC236}">
                <a16:creationId xmlns:a16="http://schemas.microsoft.com/office/drawing/2014/main" xmlns="" id="{A33BA076-0BCD-7D45-9F34-9169AEE7DC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BAE9106-722F-1B49-8D9C-39379651DC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A37DE-C58B-9642-A029-D1834C2B7303}" type="slidenum">
              <a:rPr lang="en-US" smtClean="0"/>
              <a:t>‹#›</a:t>
            </a:fld>
            <a:endParaRPr lang="en-US"/>
          </a:p>
        </p:txBody>
      </p:sp>
    </p:spTree>
    <p:extLst>
      <p:ext uri="{BB962C8B-B14F-4D97-AF65-F5344CB8AC3E}">
        <p14:creationId xmlns:p14="http://schemas.microsoft.com/office/powerpoint/2010/main" val="992236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5D016A-CF75-BE42-9644-AE636C294A58}"/>
              </a:ext>
            </a:extLst>
          </p:cNvPr>
          <p:cNvSpPr>
            <a:spLocks noGrp="1"/>
          </p:cNvSpPr>
          <p:nvPr>
            <p:ph type="ctrTitle"/>
          </p:nvPr>
        </p:nvSpPr>
        <p:spPr>
          <a:xfrm>
            <a:off x="1524000" y="1041400"/>
            <a:ext cx="9144000" cy="1890321"/>
          </a:xfrm>
        </p:spPr>
        <p:txBody>
          <a:bodyPr>
            <a:normAutofit/>
          </a:bodyPr>
          <a:lstStyle/>
          <a:p>
            <a:r>
              <a:rPr lang="en-IN" sz="4000"/>
              <a:t>बि. ए. तृतीय वर्ष   सत्र:- चौथे</a:t>
            </a:r>
            <a:br>
              <a:rPr lang="en-IN" sz="4000"/>
            </a:br>
            <a:r>
              <a:rPr lang="en-IN" sz="4000"/>
              <a:t>पेपरचे नांव:- महाराष्ट्रातील नागरी स्थानिक शासन</a:t>
            </a:r>
            <a:endParaRPr lang="en-US" sz="4000"/>
          </a:p>
        </p:txBody>
      </p:sp>
      <p:sp>
        <p:nvSpPr>
          <p:cNvPr id="3" name="Subtitle 2">
            <a:extLst>
              <a:ext uri="{FF2B5EF4-FFF2-40B4-BE49-F238E27FC236}">
                <a16:creationId xmlns:a16="http://schemas.microsoft.com/office/drawing/2014/main" xmlns="" id="{B865C27C-48EB-804A-A02A-F244878DDEF4}"/>
              </a:ext>
            </a:extLst>
          </p:cNvPr>
          <p:cNvSpPr>
            <a:spLocks noGrp="1"/>
          </p:cNvSpPr>
          <p:nvPr>
            <p:ph type="subTitle" idx="1"/>
          </p:nvPr>
        </p:nvSpPr>
        <p:spPr>
          <a:xfrm>
            <a:off x="1524000" y="2931721"/>
            <a:ext cx="9144000" cy="3469821"/>
          </a:xfrm>
        </p:spPr>
        <p:txBody>
          <a:bodyPr>
            <a:normAutofit lnSpcReduction="10000"/>
          </a:bodyPr>
          <a:lstStyle/>
          <a:p>
            <a:r>
              <a:rPr lang="en-IN" sz="3600"/>
              <a:t>घटक </a:t>
            </a:r>
          </a:p>
          <a:p>
            <a:r>
              <a:rPr lang="en-IN" sz="3600"/>
              <a:t>नागरीकरण (Urbanization)</a:t>
            </a:r>
          </a:p>
          <a:p>
            <a:r>
              <a:rPr lang="en-IN" sz="3600"/>
              <a:t>अर्थ, कारणे, परिणाम</a:t>
            </a:r>
          </a:p>
          <a:p>
            <a:r>
              <a:rPr lang="en-IN" sz="3600"/>
              <a:t>प्रा.‌डॉ. आनंद शिंदे</a:t>
            </a:r>
          </a:p>
          <a:p>
            <a:r>
              <a:rPr lang="en-IN" sz="3600"/>
              <a:t>लोकप्रशासन विभाग</a:t>
            </a:r>
          </a:p>
          <a:p>
            <a:r>
              <a:rPr lang="en-IN" sz="3600"/>
              <a:t>कै.‌बापुसाहेब पाटील एकंबेकर महाविद्यालय हणेगांव</a:t>
            </a:r>
            <a:endParaRPr lang="en-US" sz="3600"/>
          </a:p>
        </p:txBody>
      </p:sp>
    </p:spTree>
    <p:extLst>
      <p:ext uri="{BB962C8B-B14F-4D97-AF65-F5344CB8AC3E}">
        <p14:creationId xmlns:p14="http://schemas.microsoft.com/office/powerpoint/2010/main" val="3738157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C40BD5-37C5-F442-B117-E29E75B747F7}"/>
              </a:ext>
            </a:extLst>
          </p:cNvPr>
          <p:cNvSpPr>
            <a:spLocks noGrp="1"/>
          </p:cNvSpPr>
          <p:nvPr>
            <p:ph type="title"/>
          </p:nvPr>
        </p:nvSpPr>
        <p:spPr/>
        <p:txBody>
          <a:bodyPr/>
          <a:lstStyle/>
          <a:p>
            <a:pPr algn="ctr"/>
            <a:r>
              <a:rPr lang="en-IN"/>
              <a:t>नागरीकरण</a:t>
            </a:r>
            <a:endParaRPr lang="en-US"/>
          </a:p>
        </p:txBody>
      </p:sp>
      <p:sp>
        <p:nvSpPr>
          <p:cNvPr id="3" name="Content Placeholder 2">
            <a:extLst>
              <a:ext uri="{FF2B5EF4-FFF2-40B4-BE49-F238E27FC236}">
                <a16:creationId xmlns:a16="http://schemas.microsoft.com/office/drawing/2014/main" xmlns="" id="{F19AF41F-0107-2E4C-B8E7-59A84ACB8D20}"/>
              </a:ext>
            </a:extLst>
          </p:cNvPr>
          <p:cNvSpPr>
            <a:spLocks noGrp="1"/>
          </p:cNvSpPr>
          <p:nvPr>
            <p:ph idx="1"/>
          </p:nvPr>
        </p:nvSpPr>
        <p:spPr>
          <a:xfrm>
            <a:off x="838200" y="556655"/>
            <a:ext cx="10515600" cy="5936219"/>
          </a:xfrm>
        </p:spPr>
        <p:txBody>
          <a:bodyPr/>
          <a:lstStyle/>
          <a:p>
            <a:r>
              <a:rPr lang="en-IN"/>
              <a:t>संकल्पना </a:t>
            </a:r>
          </a:p>
          <a:p>
            <a:r>
              <a:rPr lang="en-IN"/>
              <a:t>नागरीकरणाचे स्वरूप</a:t>
            </a:r>
          </a:p>
          <a:p>
            <a:r>
              <a:rPr lang="en-IN"/>
              <a:t>नागरीकरणाचा अर्थ</a:t>
            </a:r>
          </a:p>
          <a:p>
            <a:r>
              <a:rPr lang="en-IN"/>
              <a:t>व्याख्या: </a:t>
            </a:r>
          </a:p>
          <a:p>
            <a:r>
              <a:rPr lang="en-IN" sz="2000"/>
              <a:t>१.</a:t>
            </a:r>
            <a:r>
              <a:rPr lang="en-IN"/>
              <a:t> </a:t>
            </a:r>
            <a:r>
              <a:rPr lang="en-IN" sz="2000"/>
              <a:t>थॉमसन वारन यांच्या मते नागरीकरण म्हणजे ज्यात कृषी व्यवसायातून बिगर कृषी व्यवसायात जाण्याचा प्रयत्न करणारा समूह असतो यामुळे जो समुदाय निर्माण होतो तो साधारणत: मोठा  असून त्याचे कार्यक्षेत्र प्रामुख्याने व्यापार, उद्योग व शासकीय स्वरूपाचे असते</a:t>
            </a:r>
            <a:r>
              <a:rPr lang="en-IN"/>
              <a:t>.</a:t>
            </a:r>
          </a:p>
          <a:p>
            <a:r>
              <a:rPr lang="en-IN" sz="2000"/>
              <a:t>२.</a:t>
            </a:r>
            <a:r>
              <a:rPr lang="en-IN"/>
              <a:t> </a:t>
            </a:r>
            <a:r>
              <a:rPr lang="en-IN" sz="2000"/>
              <a:t>श्रीराम माहेश्वरी यांच्या मते नागरीकरण म्हणजे ग्रामीण ते शहरी वातावरण असे लोकसंख्येचे स्थलांतरण होय.</a:t>
            </a:r>
          </a:p>
          <a:p>
            <a:r>
              <a:rPr lang="en-IN" sz="2000"/>
              <a:t>३. एन्डरसनच्या मते, नागरीकरण एकतर्फी प्रक्रिया नसून दुतर्फी प्रक्रिया आहे यामध्ये केवळ ग्रामीण क्षेत्रातून नागरी क्षेत्रात स्थलांतरित होणे असे नाही तर प्रवाशांच्या दृष्टिकोनातून विश्वासात, मूल्यांत आणि  व्यवहारातील स्वरूपात बदल होणे असा आहे</a:t>
            </a:r>
            <a:endParaRPr lang="en-US" sz="2000"/>
          </a:p>
        </p:txBody>
      </p:sp>
    </p:spTree>
    <p:extLst>
      <p:ext uri="{BB962C8B-B14F-4D97-AF65-F5344CB8AC3E}">
        <p14:creationId xmlns:p14="http://schemas.microsoft.com/office/powerpoint/2010/main" val="2559710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AF2243-0746-DF4D-8F48-4A53A01AB75C}"/>
              </a:ext>
            </a:extLst>
          </p:cNvPr>
          <p:cNvSpPr>
            <a:spLocks noGrp="1"/>
          </p:cNvSpPr>
          <p:nvPr>
            <p:ph type="title"/>
          </p:nvPr>
        </p:nvSpPr>
        <p:spPr/>
        <p:txBody>
          <a:bodyPr/>
          <a:lstStyle/>
          <a:p>
            <a:r>
              <a:rPr lang="en-IN"/>
              <a:t>नागरीकरणाची कारणे</a:t>
            </a:r>
            <a:endParaRPr lang="en-US"/>
          </a:p>
        </p:txBody>
      </p:sp>
      <p:sp>
        <p:nvSpPr>
          <p:cNvPr id="3" name="Content Placeholder 2">
            <a:extLst>
              <a:ext uri="{FF2B5EF4-FFF2-40B4-BE49-F238E27FC236}">
                <a16:creationId xmlns:a16="http://schemas.microsoft.com/office/drawing/2014/main" xmlns="" id="{55B37A12-F1E0-7B4F-AE6D-9BC79140475E}"/>
              </a:ext>
            </a:extLst>
          </p:cNvPr>
          <p:cNvSpPr>
            <a:spLocks noGrp="1"/>
          </p:cNvSpPr>
          <p:nvPr>
            <p:ph idx="1"/>
          </p:nvPr>
        </p:nvSpPr>
        <p:spPr/>
        <p:txBody>
          <a:bodyPr>
            <a:normAutofit fontScale="92500" lnSpcReduction="20000"/>
          </a:bodyPr>
          <a:lstStyle/>
          <a:p>
            <a:pPr marL="514350" indent="-514350">
              <a:buFont typeface="+mj-lt"/>
              <a:buAutoNum type="arabicPeriod"/>
            </a:pPr>
            <a:r>
              <a:rPr lang="en-IN"/>
              <a:t>औद्योगिकरण</a:t>
            </a:r>
          </a:p>
          <a:p>
            <a:pPr marL="514350" indent="-514350">
              <a:buFont typeface="+mj-lt"/>
              <a:buAutoNum type="arabicPeriod"/>
            </a:pPr>
            <a:r>
              <a:rPr lang="en-IN"/>
              <a:t>बिगर कशी व्यवसायाला अधिक महत्त्व</a:t>
            </a:r>
          </a:p>
          <a:p>
            <a:pPr marL="514350" indent="-514350">
              <a:buFont typeface="+mj-lt"/>
              <a:buAutoNum type="arabicPeriod"/>
            </a:pPr>
            <a:r>
              <a:rPr lang="en-IN"/>
              <a:t>लोकसंख्येची वाढ</a:t>
            </a:r>
          </a:p>
          <a:p>
            <a:pPr marL="514350" indent="-514350">
              <a:buFont typeface="+mj-lt"/>
              <a:buAutoNum type="arabicPeriod"/>
            </a:pPr>
            <a:r>
              <a:rPr lang="en-IN"/>
              <a:t>वाहतूक व दळणवळणाच्या सुविधा</a:t>
            </a:r>
          </a:p>
          <a:p>
            <a:pPr marL="514350" indent="-514350">
              <a:buFont typeface="+mj-lt"/>
              <a:buAutoNum type="arabicPeriod"/>
            </a:pPr>
            <a:r>
              <a:rPr lang="en-IN"/>
              <a:t>व्यापार व व्यवसायाचे केंद्र</a:t>
            </a:r>
          </a:p>
          <a:p>
            <a:pPr marL="514350" indent="-514350">
              <a:buFont typeface="+mj-lt"/>
              <a:buAutoNum type="arabicPeriod"/>
            </a:pPr>
            <a:r>
              <a:rPr lang="en-IN"/>
              <a:t>विविध शैक्षणिक सुविधांची केंद्र</a:t>
            </a:r>
          </a:p>
          <a:p>
            <a:pPr marL="514350" indent="-514350">
              <a:buFont typeface="+mj-lt"/>
              <a:buAutoNum type="arabicPeriod"/>
            </a:pPr>
            <a:r>
              <a:rPr lang="en-IN"/>
              <a:t>शहरांचे वाढते आकर्षण</a:t>
            </a:r>
          </a:p>
          <a:p>
            <a:pPr marL="514350" indent="-514350">
              <a:buFont typeface="+mj-lt"/>
              <a:buAutoNum type="arabicPeriod"/>
            </a:pPr>
            <a:r>
              <a:rPr lang="en-IN"/>
              <a:t>राजकीय घडामोडींचे केंद्र</a:t>
            </a:r>
          </a:p>
          <a:p>
            <a:pPr marL="514350" indent="-514350">
              <a:buFont typeface="+mj-lt"/>
              <a:buAutoNum type="arabicPeriod"/>
            </a:pPr>
            <a:r>
              <a:rPr lang="en-IN"/>
              <a:t>पर्यटन केंद्र</a:t>
            </a:r>
          </a:p>
          <a:p>
            <a:pPr marL="514350" indent="-514350">
              <a:buFont typeface="+mj-lt"/>
              <a:buAutoNum type="arabicPeriod"/>
            </a:pPr>
            <a:r>
              <a:rPr lang="en-IN"/>
              <a:t>मनोरंजनाचे केंद्र</a:t>
            </a:r>
          </a:p>
          <a:p>
            <a:pPr marL="0" indent="0">
              <a:buNone/>
            </a:pPr>
            <a:endParaRPr lang="en-US"/>
          </a:p>
        </p:txBody>
      </p:sp>
    </p:spTree>
    <p:extLst>
      <p:ext uri="{BB962C8B-B14F-4D97-AF65-F5344CB8AC3E}">
        <p14:creationId xmlns:p14="http://schemas.microsoft.com/office/powerpoint/2010/main" val="119127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A4DBD6-E8E9-594F-AA91-9E8E7C0E16DB}"/>
              </a:ext>
            </a:extLst>
          </p:cNvPr>
          <p:cNvSpPr>
            <a:spLocks noGrp="1"/>
          </p:cNvSpPr>
          <p:nvPr>
            <p:ph type="title"/>
          </p:nvPr>
        </p:nvSpPr>
        <p:spPr/>
        <p:txBody>
          <a:bodyPr/>
          <a:lstStyle/>
          <a:p>
            <a:r>
              <a:rPr lang="en-IN"/>
              <a:t>नागरीकरणाचे परिणाम</a:t>
            </a:r>
            <a:endParaRPr lang="en-US"/>
          </a:p>
        </p:txBody>
      </p:sp>
      <p:sp>
        <p:nvSpPr>
          <p:cNvPr id="3" name="Content Placeholder 2">
            <a:extLst>
              <a:ext uri="{FF2B5EF4-FFF2-40B4-BE49-F238E27FC236}">
                <a16:creationId xmlns:a16="http://schemas.microsoft.com/office/drawing/2014/main" xmlns="" id="{5003D302-2153-2C45-A12E-3CB2C4031816}"/>
              </a:ext>
            </a:extLst>
          </p:cNvPr>
          <p:cNvSpPr>
            <a:spLocks noGrp="1"/>
          </p:cNvSpPr>
          <p:nvPr>
            <p:ph idx="1"/>
          </p:nvPr>
        </p:nvSpPr>
        <p:spPr/>
        <p:txBody>
          <a:bodyPr/>
          <a:lstStyle/>
          <a:p>
            <a:pPr marL="514350" indent="-514350">
              <a:buFont typeface="+mj-lt"/>
              <a:buAutoNum type="arabicPeriod"/>
            </a:pPr>
            <a:r>
              <a:rPr lang="en-IN"/>
              <a:t>ग्रामीण जीवनमानात बदल</a:t>
            </a:r>
          </a:p>
          <a:p>
            <a:pPr marL="514350" indent="-514350">
              <a:buFont typeface="+mj-lt"/>
              <a:buAutoNum type="arabicPeriod"/>
            </a:pPr>
            <a:r>
              <a:rPr lang="en-IN"/>
              <a:t>औद्योगिक विकास</a:t>
            </a:r>
          </a:p>
          <a:p>
            <a:pPr marL="514350" indent="-514350">
              <a:buFont typeface="+mj-lt"/>
              <a:buAutoNum type="arabicPeriod"/>
            </a:pPr>
            <a:r>
              <a:rPr lang="en-IN"/>
              <a:t>मोठ्या प्रमाणात रोजगार निर्मिती</a:t>
            </a:r>
          </a:p>
          <a:p>
            <a:pPr marL="514350" indent="-514350">
              <a:buFont typeface="+mj-lt"/>
              <a:buAutoNum type="arabicPeriod"/>
            </a:pPr>
            <a:r>
              <a:rPr lang="en-IN"/>
              <a:t>शिक्षणाच्या विविध सुविधा उपलब्ध</a:t>
            </a:r>
          </a:p>
          <a:p>
            <a:pPr marL="514350" indent="-514350">
              <a:buFont typeface="+mj-lt"/>
              <a:buAutoNum type="arabicPeriod"/>
            </a:pPr>
            <a:r>
              <a:rPr lang="en-IN"/>
              <a:t>राहणीमानाचा उच्च दर्जा</a:t>
            </a:r>
          </a:p>
          <a:p>
            <a:pPr marL="514350" indent="-514350">
              <a:buFont typeface="+mj-lt"/>
              <a:buAutoNum type="arabicPeriod"/>
            </a:pPr>
            <a:r>
              <a:rPr lang="en-IN"/>
              <a:t>अंतर्गत व बाह्य व्यक्तिमत्त्वाचा विकास</a:t>
            </a:r>
          </a:p>
          <a:p>
            <a:pPr marL="514350" indent="-514350">
              <a:buFont typeface="+mj-lt"/>
              <a:buAutoNum type="arabicPeriod"/>
            </a:pPr>
            <a:r>
              <a:rPr lang="en-IN"/>
              <a:t>सामाजिक समता व राष्ट्रीय एकात्मता</a:t>
            </a:r>
            <a:endParaRPr lang="en-US"/>
          </a:p>
        </p:txBody>
      </p:sp>
    </p:spTree>
    <p:extLst>
      <p:ext uri="{BB962C8B-B14F-4D97-AF65-F5344CB8AC3E}">
        <p14:creationId xmlns:p14="http://schemas.microsoft.com/office/powerpoint/2010/main" val="87102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1D5383-0262-DF49-B5B1-F66B35FB458D}"/>
              </a:ext>
            </a:extLst>
          </p:cNvPr>
          <p:cNvSpPr>
            <a:spLocks noGrp="1"/>
          </p:cNvSpPr>
          <p:nvPr>
            <p:ph type="title"/>
          </p:nvPr>
        </p:nvSpPr>
        <p:spPr/>
        <p:txBody>
          <a:bodyPr/>
          <a:lstStyle/>
          <a:p>
            <a:r>
              <a:rPr lang="en-IN"/>
              <a:t>नागरीकरणाच्या समस्या</a:t>
            </a:r>
            <a:endParaRPr lang="en-US"/>
          </a:p>
        </p:txBody>
      </p:sp>
      <p:sp>
        <p:nvSpPr>
          <p:cNvPr id="3" name="Content Placeholder 2">
            <a:extLst>
              <a:ext uri="{FF2B5EF4-FFF2-40B4-BE49-F238E27FC236}">
                <a16:creationId xmlns:a16="http://schemas.microsoft.com/office/drawing/2014/main" xmlns="" id="{45FF8C20-8F01-7245-A08B-89149CFD8952}"/>
              </a:ext>
            </a:extLst>
          </p:cNvPr>
          <p:cNvSpPr>
            <a:spLocks noGrp="1"/>
          </p:cNvSpPr>
          <p:nvPr>
            <p:ph idx="1"/>
          </p:nvPr>
        </p:nvSpPr>
        <p:spPr/>
        <p:txBody>
          <a:bodyPr/>
          <a:lstStyle/>
          <a:p>
            <a:pPr marL="514350" indent="-514350">
              <a:buFont typeface="+mj-lt"/>
              <a:buAutoNum type="arabicPeriod"/>
            </a:pPr>
            <a:r>
              <a:rPr lang="en-IN"/>
              <a:t>गुन्हेगारी मध्ये वाढ</a:t>
            </a:r>
          </a:p>
          <a:p>
            <a:pPr marL="514350" indent="-514350">
              <a:buFont typeface="+mj-lt"/>
              <a:buAutoNum type="arabicPeriod"/>
            </a:pPr>
            <a:r>
              <a:rPr lang="en-IN"/>
              <a:t>गलिच्छ वस्त्यांमध्ये वाढ</a:t>
            </a:r>
          </a:p>
          <a:p>
            <a:pPr marL="514350" indent="-514350">
              <a:buFont typeface="+mj-lt"/>
              <a:buAutoNum type="arabicPeriod"/>
            </a:pPr>
            <a:r>
              <a:rPr lang="en-IN"/>
              <a:t>वाहतुकीची समस्या</a:t>
            </a:r>
          </a:p>
          <a:p>
            <a:pPr marL="514350" indent="-514350">
              <a:buFont typeface="+mj-lt"/>
              <a:buAutoNum type="arabicPeriod"/>
            </a:pPr>
            <a:r>
              <a:rPr lang="en-IN"/>
              <a:t>प्रदूषण</a:t>
            </a:r>
          </a:p>
          <a:p>
            <a:pPr marL="514350" indent="-514350">
              <a:buFont typeface="+mj-lt"/>
              <a:buAutoNum type="arabicPeriod"/>
            </a:pPr>
            <a:r>
              <a:rPr lang="en-IN"/>
              <a:t>जीवनावश्यक गरजांचा तुटवडा</a:t>
            </a:r>
          </a:p>
          <a:p>
            <a:pPr marL="514350" indent="-514350">
              <a:buFont typeface="+mj-lt"/>
              <a:buAutoNum type="arabicPeriod"/>
            </a:pPr>
            <a:r>
              <a:rPr lang="en-IN"/>
              <a:t>सार्वजनिक आरोग्यविषयक समस्या</a:t>
            </a:r>
          </a:p>
          <a:p>
            <a:pPr marL="514350" indent="-514350">
              <a:buFont typeface="+mj-lt"/>
              <a:buAutoNum type="arabicPeriod"/>
            </a:pPr>
            <a:r>
              <a:rPr lang="en-IN"/>
              <a:t>रोजगाराची समस्या</a:t>
            </a:r>
          </a:p>
          <a:p>
            <a:pPr marL="514350" indent="-514350">
              <a:buFont typeface="+mj-lt"/>
              <a:buAutoNum type="arabicPeriod"/>
            </a:pPr>
            <a:endParaRPr lang="en-US"/>
          </a:p>
        </p:txBody>
      </p:sp>
    </p:spTree>
    <p:extLst>
      <p:ext uri="{BB962C8B-B14F-4D97-AF65-F5344CB8AC3E}">
        <p14:creationId xmlns:p14="http://schemas.microsoft.com/office/powerpoint/2010/main" val="2753533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7B333-B3C5-BB4D-A00A-EE179760387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83ED87B-5BD4-9144-A3EF-B4FB779F22E6}"/>
              </a:ext>
            </a:extLst>
          </p:cNvPr>
          <p:cNvSpPr>
            <a:spLocks noGrp="1"/>
          </p:cNvSpPr>
          <p:nvPr>
            <p:ph idx="1"/>
          </p:nvPr>
        </p:nvSpPr>
        <p:spPr/>
        <p:txBody>
          <a:bodyPr anchor="ctr">
            <a:normAutofit/>
          </a:bodyPr>
          <a:lstStyle/>
          <a:p>
            <a:pPr marL="0" indent="0" algn="ctr">
              <a:buNone/>
            </a:pPr>
            <a:r>
              <a:rPr lang="en-IN" sz="6000"/>
              <a:t>धन्यवाद</a:t>
            </a:r>
            <a:endParaRPr lang="en-US" sz="6000"/>
          </a:p>
        </p:txBody>
      </p:sp>
    </p:spTree>
    <p:extLst>
      <p:ext uri="{BB962C8B-B14F-4D97-AF65-F5344CB8AC3E}">
        <p14:creationId xmlns:p14="http://schemas.microsoft.com/office/powerpoint/2010/main" val="782305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Words>
  <Application>Microsoft Office PowerPoint</Application>
  <PresentationFormat>Custom</PresentationFormat>
  <Paragraphs>43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बि. ए. तृतीय वर्ष   सत्र:- चौथे पेपरचे नांव:- महाराष्ट्रातील नागरी स्थानिक शासन</vt:lpstr>
      <vt:lpstr>नागरीकरण</vt:lpstr>
      <vt:lpstr>नागरीकरणाची कारणे</vt:lpstr>
      <vt:lpstr>नागरीकरणाचे परिणाम</vt:lpstr>
      <vt:lpstr>नागरीकरणाच्या समस्या</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बि. ए. तृतीय वर्ष   सत्र:- चौथे पेपरचे नांव:- महाराष्ट्रातील नागरी स्थानिक शासन</dc:title>
  <dc:creator>Unknown User</dc:creator>
  <cp:lastModifiedBy>KBPE</cp:lastModifiedBy>
  <cp:revision>1</cp:revision>
  <dcterms:created xsi:type="dcterms:W3CDTF">2021-07-31T07:59:13Z</dcterms:created>
  <dcterms:modified xsi:type="dcterms:W3CDTF">2023-03-03T08:40:15Z</dcterms:modified>
</cp:coreProperties>
</file>