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1" r:id="rId3"/>
    <p:sldId id="262" r:id="rId4"/>
    <p:sldId id="263" r:id="rId5"/>
    <p:sldId id="267" r:id="rId6"/>
    <p:sldId id="268" r:id="rId7"/>
    <p:sldId id="269" r:id="rId8"/>
    <p:sldId id="270" r:id="rId9"/>
    <p:sldId id="271" r:id="rId10"/>
    <p:sldId id="27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92" d="100"/>
          <a:sy n="92" d="100"/>
        </p:scale>
        <p:origin x="-94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1D6A73-7CA4-488E-A1EC-4C40323B093C}" type="datetimeFigureOut">
              <a:rPr lang="en-US" smtClean="0"/>
              <a:pPr/>
              <a:t>3/3/2023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46F399-C04B-4509-8C5E-C7CB4A618870}" type="slidenum">
              <a:rPr lang="en-US" smtClean="0"/>
              <a:pPr/>
              <a:t>‹#›</a:t>
            </a:fld>
            <a:endParaRPr lang="en-US"/>
          </a:p>
        </p:txBody>
      </p:sp>
    </p:spTree>
    <p:extLst>
      <p:ext uri="{BB962C8B-B14F-4D97-AF65-F5344CB8AC3E}">
        <p14:creationId xmlns:p14="http://schemas.microsoft.com/office/powerpoint/2010/main" val="2003247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46F399-C04B-4509-8C5E-C7CB4A618870}"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EFE6837-F6DF-4553-B595-C9D8861016B5}" type="datetimeFigureOut">
              <a:rPr lang="en-US" smtClean="0"/>
              <a:pPr/>
              <a:t>3/3/2023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A14DBA9-AC46-4AEF-AA56-B1E6DF28F4A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E6837-F6DF-4553-B595-C9D8861016B5}" type="datetimeFigureOut">
              <a:rPr lang="en-US" smtClean="0"/>
              <a:pPr/>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E6837-F6DF-4553-B595-C9D8861016B5}" type="datetimeFigureOut">
              <a:rPr lang="en-US" smtClean="0"/>
              <a:pPr/>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E6837-F6DF-4553-B595-C9D8861016B5}" type="datetimeFigureOut">
              <a:rPr lang="en-US" smtClean="0"/>
              <a:pPr/>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EFE6837-F6DF-4553-B595-C9D8861016B5}" type="datetimeFigureOut">
              <a:rPr lang="en-US" smtClean="0"/>
              <a:pPr/>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DBA9-AC46-4AEF-AA56-B1E6DF28F4A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FE6837-F6DF-4553-B595-C9D8861016B5}" type="datetimeFigureOut">
              <a:rPr lang="en-US" smtClean="0"/>
              <a:pPr/>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EFE6837-F6DF-4553-B595-C9D8861016B5}" type="datetimeFigureOut">
              <a:rPr lang="en-US" smtClean="0"/>
              <a:pPr/>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FE6837-F6DF-4553-B595-C9D8861016B5}" type="datetimeFigureOut">
              <a:rPr lang="en-US" smtClean="0"/>
              <a:pPr/>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E6837-F6DF-4553-B595-C9D8861016B5}" type="datetimeFigureOut">
              <a:rPr lang="en-US" smtClean="0"/>
              <a:pPr/>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FE6837-F6DF-4553-B595-C9D8861016B5}" type="datetimeFigureOut">
              <a:rPr lang="en-US" smtClean="0"/>
              <a:pPr/>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4DBA9-AC46-4AEF-AA56-B1E6DF28F4A5}"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EFE6837-F6DF-4553-B595-C9D8861016B5}" type="datetimeFigureOut">
              <a:rPr lang="en-US" smtClean="0"/>
              <a:pPr/>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A14DBA9-AC46-4AEF-AA56-B1E6DF28F4A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EFE6837-F6DF-4553-B595-C9D8861016B5}" type="datetimeFigureOut">
              <a:rPr lang="en-US" smtClean="0"/>
              <a:pPr/>
              <a:t>3/3/2023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A14DBA9-AC46-4AEF-AA56-B1E6DF28F4A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762000"/>
            <a:ext cx="7775448" cy="2209800"/>
          </a:xfrm>
        </p:spPr>
        <p:txBody>
          <a:bodyPr>
            <a:normAutofit/>
          </a:bodyPr>
          <a:lstStyle/>
          <a:p>
            <a:pPr algn="ctr"/>
            <a:r>
              <a:rPr lang="hi-IN" sz="3200" dirty="0" smtClean="0"/>
              <a:t>कै. बापूसाहेब पाटील एकंबेकर महाविद्यालय     </a:t>
            </a:r>
            <a:r>
              <a:rPr lang="en-US" sz="3200" dirty="0" smtClean="0"/>
              <a:t>                               </a:t>
            </a:r>
            <a:r>
              <a:rPr lang="hi-IN" sz="3200" dirty="0" smtClean="0"/>
              <a:t> </a:t>
            </a:r>
            <a:r>
              <a:rPr lang="en-US" sz="3200" dirty="0" smtClean="0"/>
              <a:t>      </a:t>
            </a:r>
            <a:r>
              <a:rPr lang="hi-IN" sz="3200" dirty="0" smtClean="0"/>
              <a:t>हणेगाव ता:</a:t>
            </a:r>
            <a:r>
              <a:rPr lang="en-US" sz="3200" dirty="0" smtClean="0"/>
              <a:t>  </a:t>
            </a:r>
            <a:r>
              <a:rPr lang="hi-IN" sz="3200" dirty="0" smtClean="0"/>
              <a:t>देगलूर जी :नांदेड </a:t>
            </a:r>
            <a:endParaRPr lang="en-US" sz="3200" dirty="0"/>
          </a:p>
        </p:txBody>
      </p:sp>
      <p:sp>
        <p:nvSpPr>
          <p:cNvPr id="3" name="Subtitle 2"/>
          <p:cNvSpPr>
            <a:spLocks noGrp="1"/>
          </p:cNvSpPr>
          <p:nvPr>
            <p:ph type="subTitle" idx="1"/>
          </p:nvPr>
        </p:nvSpPr>
        <p:spPr/>
        <p:txBody>
          <a:bodyPr>
            <a:normAutofit/>
          </a:bodyPr>
          <a:lstStyle/>
          <a:p>
            <a:pPr algn="ctr"/>
            <a:r>
              <a:rPr lang="hi-IN" dirty="0" smtClean="0"/>
              <a:t> वर्ग:  बी .ए .द्वितीय वर्ष         सेमिस्टर: </a:t>
            </a:r>
            <a:r>
              <a:rPr lang="en-US" dirty="0" smtClean="0"/>
              <a:t>III               </a:t>
            </a:r>
            <a:r>
              <a:rPr lang="hi-IN" dirty="0" smtClean="0"/>
              <a:t>विषय : शारीरिक शिक्षण.</a:t>
            </a:r>
            <a:r>
              <a:rPr lang="en-US" dirty="0" smtClean="0"/>
              <a:t>                                                         </a:t>
            </a:r>
            <a:r>
              <a:rPr lang="hi-IN" sz="2800" dirty="0" smtClean="0"/>
              <a:t>पेपरचे नाव</a:t>
            </a:r>
            <a:r>
              <a:rPr lang="en-US" dirty="0" smtClean="0"/>
              <a:t>  : - </a:t>
            </a:r>
            <a:r>
              <a:rPr lang="hi-IN" dirty="0" smtClean="0"/>
              <a:t>शरीर रचनाशास्त्र</a:t>
            </a:r>
            <a:r>
              <a:rPr lang="en-US" dirty="0" smtClean="0"/>
              <a:t>                                             </a:t>
            </a:r>
            <a:r>
              <a:rPr lang="hi-IN" dirty="0" smtClean="0"/>
              <a:t>प्राध्यापक बिरादार भरत व्यंकटराव </a:t>
            </a:r>
            <a:endParaRPr lang="en-US"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2133600"/>
            <a:ext cx="7086600" cy="2585323"/>
          </a:xfrm>
          <a:prstGeom prst="rect">
            <a:avLst/>
          </a:prstGeom>
          <a:noFill/>
        </p:spPr>
        <p:txBody>
          <a:bodyPr wrap="square" rtlCol="0">
            <a:spAutoFit/>
          </a:bodyPr>
          <a:lstStyle/>
          <a:p>
            <a:pPr>
              <a:lnSpc>
                <a:spcPct val="150000"/>
              </a:lnSpc>
            </a:pPr>
            <a:r>
              <a:rPr lang="hi-IN" dirty="0" smtClean="0"/>
              <a:t>द्रोणाचार्य पुरस्कार 1985 मध्ये द्रोणाचार्य पुरस्कार ची स्थापना करण्यात आली. क्रीडा क्षेत्रातील विख्यात प्रशिक्षकांना हा पुरस्कार दिला जातो ज्यांनी प्रशिक्षित संघ आणि खेळाडू आहेत आणि त्यांना आंतरराष्ट्रीय व्यासपीठावर चांगली कामगिरी करण्यास सक्षम केले आहे. या पुस्तकामध्ये द्रोणाचार्य यांचा कास्य पुतळा, प्रमाणपत्र, औपचारिक पोशाख आणि 15 लाख रुपये पारितोषिक यांचा समावेश आहे. </a:t>
            </a:r>
            <a:endParaRPr lang="en-US" dirty="0"/>
          </a:p>
        </p:txBody>
      </p:sp>
      <p:sp>
        <p:nvSpPr>
          <p:cNvPr id="3" name="TextBox 2"/>
          <p:cNvSpPr txBox="1"/>
          <p:nvPr/>
        </p:nvSpPr>
        <p:spPr>
          <a:xfrm>
            <a:off x="1752600" y="990600"/>
            <a:ext cx="4343400" cy="461665"/>
          </a:xfrm>
          <a:prstGeom prst="rect">
            <a:avLst/>
          </a:prstGeom>
          <a:noFill/>
        </p:spPr>
        <p:txBody>
          <a:bodyPr wrap="square" rtlCol="0">
            <a:spAutoFit/>
          </a:bodyPr>
          <a:lstStyle/>
          <a:p>
            <a:pPr algn="ctr"/>
            <a:r>
              <a:rPr lang="hi-IN" sz="2400" b="1" dirty="0" smtClean="0">
                <a:solidFill>
                  <a:srgbClr val="FF0000"/>
                </a:solidFill>
              </a:rPr>
              <a:t>द्रोणाचार्य पुरस्कार</a:t>
            </a:r>
            <a:r>
              <a:rPr lang="en-US" sz="2400" b="1" dirty="0" smtClean="0">
                <a:solidFill>
                  <a:srgbClr val="FF0000"/>
                </a:solidFill>
              </a:rPr>
              <a:t> :</a:t>
            </a:r>
            <a:endParaRPr lang="en-US" sz="2400" b="1" dirty="0">
              <a:solidFill>
                <a:srgbClr val="FF0000"/>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1219200"/>
            <a:ext cx="6019800" cy="461665"/>
          </a:xfrm>
          <a:prstGeom prst="rect">
            <a:avLst/>
          </a:prstGeom>
          <a:noFill/>
        </p:spPr>
        <p:txBody>
          <a:bodyPr wrap="square" rtlCol="0">
            <a:spAutoFit/>
          </a:bodyPr>
          <a:lstStyle/>
          <a:p>
            <a:pPr algn="ctr"/>
            <a:r>
              <a:rPr lang="hi-IN" sz="2400" dirty="0" smtClean="0">
                <a:solidFill>
                  <a:srgbClr val="FF0000"/>
                </a:solidFill>
              </a:rPr>
              <a:t>रक्त अभिसरणसंस्था  प्रक्रिया</a:t>
            </a:r>
            <a:r>
              <a:rPr lang="en-US" sz="2400" dirty="0" smtClean="0">
                <a:solidFill>
                  <a:srgbClr val="FF0000"/>
                </a:solidFill>
              </a:rPr>
              <a:t> :</a:t>
            </a:r>
            <a:endParaRPr lang="en-US" sz="2400" dirty="0">
              <a:solidFill>
                <a:srgbClr val="FF0000"/>
              </a:solidFill>
            </a:endParaRPr>
          </a:p>
        </p:txBody>
      </p:sp>
      <p:sp>
        <p:nvSpPr>
          <p:cNvPr id="6" name="Rectangle 5"/>
          <p:cNvSpPr/>
          <p:nvPr/>
        </p:nvSpPr>
        <p:spPr>
          <a:xfrm>
            <a:off x="990600" y="2133600"/>
            <a:ext cx="6934200" cy="4208844"/>
          </a:xfrm>
          <a:prstGeom prst="rect">
            <a:avLst/>
          </a:prstGeom>
        </p:spPr>
        <p:txBody>
          <a:bodyPr wrap="square">
            <a:spAutoFit/>
          </a:bodyPr>
          <a:lstStyle/>
          <a:p>
            <a:pPr>
              <a:lnSpc>
                <a:spcPct val="150000"/>
              </a:lnSpc>
            </a:pPr>
            <a:r>
              <a:rPr lang="hi-IN" sz="2000" dirty="0" smtClean="0"/>
              <a:t>रक्त अभिसरणसंस्था मुख्यता</a:t>
            </a:r>
            <a:r>
              <a:rPr lang="en-US" sz="2000" dirty="0" smtClean="0"/>
              <a:t>:</a:t>
            </a:r>
            <a:r>
              <a:rPr lang="hi-IN" sz="2000" dirty="0" smtClean="0"/>
              <a:t> हृदय </a:t>
            </a:r>
            <a:r>
              <a:rPr lang="en-US" sz="2000" dirty="0" smtClean="0"/>
              <a:t>   </a:t>
            </a:r>
            <a:r>
              <a:rPr lang="hi-IN" sz="2000" dirty="0" smtClean="0"/>
              <a:t>रक्तवाहिन्या व लसिका वाहिन्या यांची बनलेली आहे यातील हृदय पंपाची काम करते त्यांच्यामुळे सर्व शरीर भर  रक्तांचे अभिसरण रक्तवाहिन्याद्वारे होते श्वसन संस्था रक्त शुद्ध करण्याचे काम करते फुफुसात अशुद्ध रक्त पोहोचल्यानंतर त्यातील कार्बन डाय-ऑक्साइड बाहेर टाकला जातो व वायुकोशात आलेला हवेतील ऑक्सिजन.  रहृदयात शोषला जातो अशा तऱ्हेने शुद्ध झालेले रक्त हृदयाकडे जाते व अभिसरण संस्थेद्वारे हे शुद्ध रक्त शरीराच्या वेगवेगळ्या भागांना व इंद्रियांना पुरविले जाते. </a:t>
            </a:r>
            <a:endParaRPr lang="en-US" sz="20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685800"/>
            <a:ext cx="6853749" cy="369332"/>
          </a:xfrm>
          <a:prstGeom prst="rect">
            <a:avLst/>
          </a:prstGeom>
        </p:spPr>
        <p:txBody>
          <a:bodyPr wrap="square">
            <a:spAutoFit/>
          </a:bodyPr>
          <a:lstStyle/>
          <a:p>
            <a:r>
              <a:rPr lang="hi-IN" b="1" dirty="0" smtClean="0">
                <a:solidFill>
                  <a:srgbClr val="FF0000"/>
                </a:solidFill>
              </a:rPr>
              <a:t>रक्ताभिसरण प्रणालीची</a:t>
            </a:r>
            <a:r>
              <a:rPr lang="en-US" b="1" dirty="0" smtClean="0">
                <a:solidFill>
                  <a:srgbClr val="FF0000"/>
                </a:solidFill>
              </a:rPr>
              <a:t>     </a:t>
            </a:r>
            <a:endParaRPr lang="hi-IN" b="1" dirty="0">
              <a:solidFill>
                <a:srgbClr val="FF0000"/>
              </a:solidFill>
            </a:endParaRPr>
          </a:p>
        </p:txBody>
      </p:sp>
      <p:sp>
        <p:nvSpPr>
          <p:cNvPr id="8" name="TextBox 7"/>
          <p:cNvSpPr txBox="1"/>
          <p:nvPr/>
        </p:nvSpPr>
        <p:spPr>
          <a:xfrm>
            <a:off x="2286000" y="762000"/>
            <a:ext cx="3200400" cy="369332"/>
          </a:xfrm>
          <a:prstGeom prst="rect">
            <a:avLst/>
          </a:prstGeom>
          <a:noFill/>
        </p:spPr>
        <p:txBody>
          <a:bodyPr wrap="square" rtlCol="0">
            <a:spAutoFit/>
          </a:bodyPr>
          <a:lstStyle/>
          <a:p>
            <a:endParaRPr lang="en-US" dirty="0"/>
          </a:p>
        </p:txBody>
      </p:sp>
      <p:sp>
        <p:nvSpPr>
          <p:cNvPr id="2050" name="AutoShape 2" descr="22,291 Human Heart Photos and Premium High Res Pictures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 name="Rectangle 4"/>
          <p:cNvSpPr/>
          <p:nvPr/>
        </p:nvSpPr>
        <p:spPr>
          <a:xfrm>
            <a:off x="838200" y="914400"/>
            <a:ext cx="7391400" cy="923330"/>
          </a:xfrm>
          <a:prstGeom prst="rect">
            <a:avLst/>
          </a:prstGeom>
        </p:spPr>
        <p:txBody>
          <a:bodyPr wrap="square">
            <a:spAutoFit/>
          </a:bodyPr>
          <a:lstStyle/>
          <a:p>
            <a:pPr>
              <a:lnSpc>
                <a:spcPct val="150000"/>
              </a:lnSpc>
            </a:pPr>
            <a:r>
              <a:rPr lang="hi-IN" dirty="0" smtClean="0"/>
              <a:t>शिरोबिंदू खाल</a:t>
            </a:r>
            <a:r>
              <a:rPr lang="hi-IN" dirty="0" smtClean="0">
                <a:solidFill>
                  <a:srgbClr val="FF0000"/>
                </a:solidFill>
              </a:rPr>
              <a:t>हृदय रचना</a:t>
            </a:r>
            <a:r>
              <a:rPr lang="en-US" dirty="0" smtClean="0">
                <a:solidFill>
                  <a:srgbClr val="FF0000"/>
                </a:solidFill>
              </a:rPr>
              <a:t> </a:t>
            </a:r>
            <a:r>
              <a:rPr lang="hi-IN" dirty="0" smtClean="0">
                <a:solidFill>
                  <a:srgbClr val="FF0000"/>
                </a:solidFill>
              </a:rPr>
              <a:t>:  </a:t>
            </a:r>
            <a:r>
              <a:rPr lang="hi-IN" dirty="0" smtClean="0"/>
              <a:t>हृदय हे एक त्रिकोणी सणाचे बनलेले पोकळ इंद्रिया आहे त्रिकोणाचा च्या बाजूला असून. </a:t>
            </a:r>
            <a:endParaRPr lang="en-US" dirty="0"/>
          </a:p>
        </p:txBody>
      </p:sp>
      <p:sp>
        <p:nvSpPr>
          <p:cNvPr id="6" name="Rectangle 5"/>
          <p:cNvSpPr/>
          <p:nvPr/>
        </p:nvSpPr>
        <p:spPr>
          <a:xfrm>
            <a:off x="685800" y="1905000"/>
            <a:ext cx="6019800" cy="5154513"/>
          </a:xfrm>
          <a:prstGeom prst="rect">
            <a:avLst/>
          </a:prstGeom>
        </p:spPr>
        <p:txBody>
          <a:bodyPr wrap="square">
            <a:spAutoFit/>
          </a:bodyPr>
          <a:lstStyle/>
          <a:p>
            <a:pPr>
              <a:lnSpc>
                <a:spcPct val="150000"/>
              </a:lnSpc>
            </a:pPr>
            <a:r>
              <a:rPr lang="hi-IN" dirty="0" smtClean="0">
                <a:solidFill>
                  <a:srgbClr val="FF0000"/>
                </a:solidFill>
              </a:rPr>
              <a:t> स्थान :  </a:t>
            </a:r>
            <a:r>
              <a:rPr lang="hi-IN" dirty="0" smtClean="0"/>
              <a:t>हृदय छातीच्या उकळीत दोन फुफुसाच्या मध्ये असून ते किंचित डाव्या बाजूला झुकलेले असते प्रत्येकांच्या हृदयांचा आकार हा साधारणपणे त्यांच्या मोठी एवढा असतो मोठी एवढा असतो</a:t>
            </a:r>
            <a:r>
              <a:rPr lang="hi-IN" dirty="0" smtClean="0">
                <a:solidFill>
                  <a:srgbClr val="FF0000"/>
                </a:solidFill>
              </a:rPr>
              <a:t>.            </a:t>
            </a:r>
            <a:r>
              <a:rPr lang="en-US" dirty="0" smtClean="0">
                <a:solidFill>
                  <a:srgbClr val="FF0000"/>
                </a:solidFill>
              </a:rPr>
              <a:t>                                 </a:t>
            </a:r>
            <a:r>
              <a:rPr lang="hi-IN" dirty="0" smtClean="0">
                <a:solidFill>
                  <a:srgbClr val="FF0000"/>
                </a:solidFill>
              </a:rPr>
              <a:t>  </a:t>
            </a:r>
            <a:r>
              <a:rPr lang="en-US" dirty="0" smtClean="0">
                <a:solidFill>
                  <a:srgbClr val="FF0000"/>
                </a:solidFill>
              </a:rPr>
              <a:t>    </a:t>
            </a:r>
            <a:r>
              <a:rPr lang="hi-IN" dirty="0" smtClean="0">
                <a:solidFill>
                  <a:srgbClr val="FF0000"/>
                </a:solidFill>
              </a:rPr>
              <a:t>वजन </a:t>
            </a:r>
            <a:r>
              <a:rPr lang="hi-IN" dirty="0" smtClean="0"/>
              <a:t>: 220 ते 250.                                        </a:t>
            </a:r>
            <a:r>
              <a:rPr lang="hi-IN" dirty="0" smtClean="0">
                <a:solidFill>
                  <a:srgbClr val="FF0000"/>
                </a:solidFill>
              </a:rPr>
              <a:t>रचना : </a:t>
            </a:r>
            <a:r>
              <a:rPr lang="hi-IN" dirty="0" smtClean="0"/>
              <a:t>हृदयाची भिंत तीन थरांनी बनलेली असते. बाहेरच्या बाजूने हृदयाला पडद्यांचे दुपदर आवरण असते. या पडद्यांला  पेरीकार्डियम असे म्हणतात. हे आवरण अवगंणाचे काम करते काम करते व हृदय आंकुचन- प्रसरण पावत असताना घर्षण टाळते</a:t>
            </a:r>
            <a:r>
              <a:rPr lang="en-US" dirty="0" smtClean="0"/>
              <a:t>.</a:t>
            </a:r>
            <a:r>
              <a:rPr lang="hi-IN" dirty="0" smtClean="0"/>
              <a:t> पेरकार्डियमच्या आतील बाजूस मायोकार्डिंग असतो आणि मायोकार्डियम आतील बाजूस जे पातळ पडत असतो त्याला एन्डोकार्डियम असे म्हणतात.</a:t>
            </a:r>
            <a:endParaRPr lang="en-US" dirty="0"/>
          </a:p>
        </p:txBody>
      </p:sp>
      <p:sp>
        <p:nvSpPr>
          <p:cNvPr id="7" name="Rectangle 6"/>
          <p:cNvSpPr/>
          <p:nvPr/>
        </p:nvSpPr>
        <p:spPr>
          <a:xfrm>
            <a:off x="2971800" y="685800"/>
            <a:ext cx="2590800" cy="369332"/>
          </a:xfrm>
          <a:prstGeom prst="rect">
            <a:avLst/>
          </a:prstGeom>
        </p:spPr>
        <p:txBody>
          <a:bodyPr wrap="square">
            <a:spAutoFit/>
          </a:bodyPr>
          <a:lstStyle/>
          <a:p>
            <a:pPr algn="ctr"/>
            <a:r>
              <a:rPr lang="hi-IN" b="1" dirty="0" smtClean="0">
                <a:solidFill>
                  <a:srgbClr val="FF0000"/>
                </a:solidFill>
              </a:rPr>
              <a:t>प्रक्रिया</a:t>
            </a:r>
            <a:r>
              <a:rPr lang="en-US" dirty="0" smtClean="0">
                <a:solidFill>
                  <a:srgbClr val="FF0000"/>
                </a:solidFill>
              </a:rPr>
              <a:t> :</a:t>
            </a:r>
            <a:endParaRPr lang="en-US" dirty="0">
              <a:solidFill>
                <a:srgbClr val="FF0000"/>
              </a:solidFill>
            </a:endParaRPr>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22,291 Human Heart Photos and Premium High Res Pictures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8" name="Picture 4" descr="File:Diagram of the human heart (cropped).svg - Wikipedia"/>
          <p:cNvPicPr>
            <a:picLocks noChangeAspect="1" noChangeArrowheads="1"/>
          </p:cNvPicPr>
          <p:nvPr/>
        </p:nvPicPr>
        <p:blipFill>
          <a:blip r:embed="rId2"/>
          <a:srcRect/>
          <a:stretch>
            <a:fillRect/>
          </a:stretch>
        </p:blipFill>
        <p:spPr bwMode="auto">
          <a:xfrm>
            <a:off x="1676400" y="1022490"/>
            <a:ext cx="4622886" cy="4521060"/>
          </a:xfrm>
          <a:prstGeom prst="rect">
            <a:avLst/>
          </a:prstGeom>
          <a:noFill/>
        </p:spPr>
      </p:pic>
      <p:sp>
        <p:nvSpPr>
          <p:cNvPr id="4" name="TextBox 3"/>
          <p:cNvSpPr txBox="1"/>
          <p:nvPr/>
        </p:nvSpPr>
        <p:spPr>
          <a:xfrm>
            <a:off x="1905000" y="762000"/>
            <a:ext cx="3810000" cy="461665"/>
          </a:xfrm>
          <a:prstGeom prst="rect">
            <a:avLst/>
          </a:prstGeom>
          <a:noFill/>
        </p:spPr>
        <p:txBody>
          <a:bodyPr wrap="square" rtlCol="0">
            <a:spAutoFit/>
          </a:bodyPr>
          <a:lstStyle/>
          <a:p>
            <a:r>
              <a:rPr lang="hi-IN" sz="2400" dirty="0" smtClean="0">
                <a:solidFill>
                  <a:srgbClr val="FF0000"/>
                </a:solidFill>
              </a:rPr>
              <a:t>कप्पे व रक्तप्रवाहाचे मार्ग</a:t>
            </a:r>
            <a:r>
              <a:rPr lang="en-US" sz="2400" dirty="0" smtClean="0">
                <a:solidFill>
                  <a:srgbClr val="FF0000"/>
                </a:solidFill>
              </a:rPr>
              <a:t> </a:t>
            </a:r>
            <a:r>
              <a:rPr lang="en-US" dirty="0" smtClean="0"/>
              <a:t>:</a:t>
            </a:r>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838200"/>
            <a:ext cx="3276600" cy="461665"/>
          </a:xfrm>
          <a:prstGeom prst="rect">
            <a:avLst/>
          </a:prstGeom>
          <a:noFill/>
        </p:spPr>
        <p:txBody>
          <a:bodyPr wrap="square" rtlCol="0">
            <a:spAutoFit/>
          </a:bodyPr>
          <a:lstStyle/>
          <a:p>
            <a:r>
              <a:rPr lang="hi-IN" sz="2400" dirty="0" smtClean="0">
                <a:solidFill>
                  <a:srgbClr val="FF0000"/>
                </a:solidFill>
              </a:rPr>
              <a:t>हृदयांची पोकळी:</a:t>
            </a:r>
            <a:endParaRPr lang="en-US" sz="2400" dirty="0">
              <a:solidFill>
                <a:srgbClr val="FF0000"/>
              </a:solidFill>
            </a:endParaRPr>
          </a:p>
        </p:txBody>
      </p:sp>
      <p:sp>
        <p:nvSpPr>
          <p:cNvPr id="3" name="Rectangle 2"/>
          <p:cNvSpPr/>
          <p:nvPr/>
        </p:nvSpPr>
        <p:spPr>
          <a:xfrm>
            <a:off x="1524000" y="1524000"/>
            <a:ext cx="5257800" cy="3285515"/>
          </a:xfrm>
          <a:prstGeom prst="rect">
            <a:avLst/>
          </a:prstGeom>
        </p:spPr>
        <p:txBody>
          <a:bodyPr wrap="square">
            <a:spAutoFit/>
          </a:bodyPr>
          <a:lstStyle/>
          <a:p>
            <a:pPr>
              <a:lnSpc>
                <a:spcPct val="150000"/>
              </a:lnSpc>
            </a:pPr>
            <a:r>
              <a:rPr lang="hi-IN" sz="2000" dirty="0" smtClean="0"/>
              <a:t>हृदयांच्या आतील पोकळी चार विभागात विभागली जाते उभ्या पडद्याने हृदयांचे डावा व उजवा असे दोन भाग पडतात प्रत्येक बाजूचे पुन्हा वरचा व खालचा असे दोन भाग पडतात वरच्या भागांना करणीका व खालच्या भागांना जीवनका असे म्हणतात अशा रीतीने हृदयाचे चार कप्पे आहेत</a:t>
            </a:r>
            <a:endParaRPr lang="en-US" sz="20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2514600"/>
            <a:ext cx="4196082" cy="369332"/>
          </a:xfrm>
          <a:prstGeom prst="rect">
            <a:avLst/>
          </a:prstGeom>
        </p:spPr>
        <p:txBody>
          <a:bodyPr wrap="square">
            <a:spAutoFit/>
          </a:bodyPr>
          <a:lstStyle/>
          <a:p>
            <a:pPr marL="342900" indent="-342900"/>
            <a:r>
              <a:rPr lang="en-US" dirty="0" smtClean="0"/>
              <a:t> </a:t>
            </a:r>
            <a:endParaRPr lang="hi-IN" dirty="0" smtClean="0"/>
          </a:p>
        </p:txBody>
      </p:sp>
      <p:sp>
        <p:nvSpPr>
          <p:cNvPr id="4" name="TextBox 3"/>
          <p:cNvSpPr txBox="1"/>
          <p:nvPr/>
        </p:nvSpPr>
        <p:spPr>
          <a:xfrm>
            <a:off x="1752600" y="838200"/>
            <a:ext cx="2971800" cy="738664"/>
          </a:xfrm>
          <a:prstGeom prst="rect">
            <a:avLst/>
          </a:prstGeom>
          <a:noFill/>
        </p:spPr>
        <p:txBody>
          <a:bodyPr wrap="square" rtlCol="0">
            <a:spAutoFit/>
          </a:bodyPr>
          <a:lstStyle/>
          <a:p>
            <a:r>
              <a:rPr lang="hi-IN" sz="2400" dirty="0" smtClean="0">
                <a:solidFill>
                  <a:srgbClr val="FF0000"/>
                </a:solidFill>
              </a:rPr>
              <a:t>हृदयांचे चार कप्पे</a:t>
            </a:r>
            <a:r>
              <a:rPr lang="en-US" sz="2400" dirty="0" smtClean="0">
                <a:solidFill>
                  <a:srgbClr val="FF0000"/>
                </a:solidFill>
              </a:rPr>
              <a:t> :</a:t>
            </a:r>
          </a:p>
          <a:p>
            <a:endParaRPr lang="en-US" dirty="0"/>
          </a:p>
        </p:txBody>
      </p:sp>
      <p:sp>
        <p:nvSpPr>
          <p:cNvPr id="6" name="TextBox 5"/>
          <p:cNvSpPr txBox="1"/>
          <p:nvPr/>
        </p:nvSpPr>
        <p:spPr>
          <a:xfrm>
            <a:off x="1143000" y="1371600"/>
            <a:ext cx="5562600" cy="3701013"/>
          </a:xfrm>
          <a:prstGeom prst="rect">
            <a:avLst/>
          </a:prstGeom>
          <a:noFill/>
        </p:spPr>
        <p:txBody>
          <a:bodyPr wrap="square" rtlCol="0">
            <a:spAutoFit/>
          </a:bodyPr>
          <a:lstStyle/>
          <a:p>
            <a:pPr marL="342900" indent="-342900">
              <a:lnSpc>
                <a:spcPct val="150000"/>
              </a:lnSpc>
            </a:pPr>
            <a:endParaRPr lang="hi-IN" b="1" dirty="0" smtClean="0"/>
          </a:p>
          <a:p>
            <a:pPr marL="342900" indent="-342900">
              <a:lnSpc>
                <a:spcPct val="150000"/>
              </a:lnSpc>
              <a:buFont typeface="+mj-lt"/>
              <a:buAutoNum type="arabicPeriod"/>
            </a:pPr>
            <a:r>
              <a:rPr lang="hi-IN" sz="2000" dirty="0" smtClean="0"/>
              <a:t>उजवी कर्णिका</a:t>
            </a:r>
          </a:p>
          <a:p>
            <a:pPr marL="342900" indent="-342900">
              <a:lnSpc>
                <a:spcPct val="150000"/>
              </a:lnSpc>
              <a:buFont typeface="+mj-lt"/>
              <a:buAutoNum type="arabicPeriod"/>
            </a:pPr>
            <a:r>
              <a:rPr lang="hi-IN" sz="2000" dirty="0" smtClean="0"/>
              <a:t>डावी कर्णिका</a:t>
            </a:r>
          </a:p>
          <a:p>
            <a:pPr marL="342900" indent="-342900">
              <a:lnSpc>
                <a:spcPct val="150000"/>
              </a:lnSpc>
              <a:buFont typeface="+mj-lt"/>
              <a:buAutoNum type="arabicPeriod"/>
            </a:pPr>
            <a:r>
              <a:rPr lang="hi-IN" sz="2000" dirty="0" smtClean="0"/>
              <a:t>उजवी जवनिका</a:t>
            </a:r>
          </a:p>
          <a:p>
            <a:pPr marL="342900" indent="-342900">
              <a:lnSpc>
                <a:spcPct val="150000"/>
              </a:lnSpc>
              <a:buFont typeface="+mj-lt"/>
              <a:buAutoNum type="arabicPeriod"/>
            </a:pPr>
            <a:r>
              <a:rPr lang="hi-IN" sz="2000" dirty="0" smtClean="0"/>
              <a:t>डावी जवनिका</a:t>
            </a:r>
          </a:p>
          <a:p>
            <a:pPr marL="342900" indent="-342900">
              <a:lnSpc>
                <a:spcPct val="150000"/>
              </a:lnSpc>
              <a:buFont typeface="+mj-lt"/>
              <a:buAutoNum type="arabicPeriod"/>
            </a:pPr>
            <a:r>
              <a:rPr lang="hi-IN" sz="2000" dirty="0" smtClean="0"/>
              <a:t>हृदयाला चार झडपा (वॉल्व्ह) असतात:</a:t>
            </a:r>
            <a:r>
              <a:rPr lang="en-US" sz="2000" dirty="0" smtClean="0"/>
              <a:t>                                           1.</a:t>
            </a:r>
            <a:r>
              <a:rPr lang="hi-IN" sz="2000" dirty="0" smtClean="0"/>
              <a:t>डाव्या बाजूला (मिट्रल आणि एऑर्टिक)</a:t>
            </a:r>
            <a:r>
              <a:rPr lang="en-US" sz="2000" dirty="0" smtClean="0"/>
              <a:t>                                2.</a:t>
            </a:r>
            <a:r>
              <a:rPr lang="hi-IN" sz="2000" dirty="0" smtClean="0"/>
              <a:t>उजव्या बाजूला (पल्मनरी आणि ट्रायकस्पीड</a:t>
            </a:r>
            <a:r>
              <a:rPr lang="hi-IN" dirty="0" smtClean="0"/>
              <a:t>)</a:t>
            </a:r>
            <a:r>
              <a:rPr lang="en-US" dirty="0" smtClean="0"/>
              <a:t>     </a:t>
            </a:r>
            <a:endParaRPr lang="hi-IN"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1371600"/>
            <a:ext cx="2209800" cy="738664"/>
          </a:xfrm>
          <a:prstGeom prst="rect">
            <a:avLst/>
          </a:prstGeom>
          <a:noFill/>
        </p:spPr>
        <p:txBody>
          <a:bodyPr wrap="square" rtlCol="0">
            <a:spAutoFit/>
          </a:bodyPr>
          <a:lstStyle/>
          <a:p>
            <a:r>
              <a:rPr lang="en-US" sz="2400" dirty="0" smtClean="0">
                <a:solidFill>
                  <a:srgbClr val="FF0000"/>
                </a:solidFill>
              </a:rPr>
              <a:t>1  </a:t>
            </a:r>
            <a:r>
              <a:rPr lang="hi-IN" sz="2400" dirty="0" smtClean="0">
                <a:solidFill>
                  <a:srgbClr val="FF0000"/>
                </a:solidFill>
              </a:rPr>
              <a:t>उजवी कर्णिका</a:t>
            </a:r>
            <a:r>
              <a:rPr lang="en-US" sz="2400" dirty="0" smtClean="0">
                <a:solidFill>
                  <a:srgbClr val="FF0000"/>
                </a:solidFill>
              </a:rPr>
              <a:t> </a:t>
            </a:r>
            <a:endParaRPr lang="hi-IN" dirty="0" smtClean="0">
              <a:solidFill>
                <a:srgbClr val="FF0000"/>
              </a:solidFill>
            </a:endParaRPr>
          </a:p>
          <a:p>
            <a:endParaRPr lang="en-US" dirty="0">
              <a:solidFill>
                <a:srgbClr val="FF0000"/>
              </a:solidFill>
            </a:endParaRPr>
          </a:p>
        </p:txBody>
      </p:sp>
      <p:sp>
        <p:nvSpPr>
          <p:cNvPr id="5" name="Rectangle 4"/>
          <p:cNvSpPr/>
          <p:nvPr/>
        </p:nvSpPr>
        <p:spPr>
          <a:xfrm>
            <a:off x="1219200" y="1981200"/>
            <a:ext cx="7162800" cy="3285515"/>
          </a:xfrm>
          <a:prstGeom prst="rect">
            <a:avLst/>
          </a:prstGeom>
        </p:spPr>
        <p:txBody>
          <a:bodyPr wrap="square">
            <a:spAutoFit/>
          </a:bodyPr>
          <a:lstStyle/>
          <a:p>
            <a:pPr>
              <a:lnSpc>
                <a:spcPct val="150000"/>
              </a:lnSpc>
            </a:pPr>
            <a:r>
              <a:rPr lang="hi-IN" sz="2000" dirty="0" smtClean="0"/>
              <a:t> ही हृदयांच्या  उजव्या बाजूवरचा कप्पा असून त्यांची भिंतीका फार जाड नसते. उर्ध्व महाशीर अधोमहाशीर या रक्तवाहिन्या या टप्प्यात उघडतात शरीरातील अशुद्ध रक्त वाहून अनण्याचे काम या करतात. उजव्या कर्णिका  उजव्या जवनिका दरम्यान  छिद्र असून त्यावर जवनिकेत उघडणारी जडप्प असते. तिला  त्रिदल झडप्प असते  म्हणतात. त्रिदल झडपेमुळे उजव्या</a:t>
            </a:r>
            <a:r>
              <a:rPr lang="en-US" sz="2000" dirty="0" smtClean="0"/>
              <a:t> </a:t>
            </a:r>
            <a:r>
              <a:rPr lang="hi-IN" sz="2000" dirty="0" smtClean="0"/>
              <a:t>कर्णिकेतील रक्त उजव्याजीवनिकेत </a:t>
            </a:r>
            <a:r>
              <a:rPr lang="en-US" sz="2000" dirty="0" smtClean="0"/>
              <a:t>  </a:t>
            </a:r>
            <a:r>
              <a:rPr lang="hi-IN" sz="2000" dirty="0" smtClean="0"/>
              <a:t>जाऊ शकते परंतु येऊ शकत नाही</a:t>
            </a:r>
            <a:r>
              <a:rPr lang="en-US" sz="2000" dirty="0" smtClean="0"/>
              <a:t> </a:t>
            </a:r>
            <a:r>
              <a:rPr lang="en-US" dirty="0" smtClean="0"/>
              <a:t>.</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838200"/>
            <a:ext cx="4437564" cy="646331"/>
          </a:xfrm>
          <a:prstGeom prst="rect">
            <a:avLst/>
          </a:prstGeom>
        </p:spPr>
        <p:txBody>
          <a:bodyPr wrap="square">
            <a:spAutoFit/>
          </a:bodyPr>
          <a:lstStyle/>
          <a:p>
            <a:pPr marL="342900" indent="-342900">
              <a:lnSpc>
                <a:spcPct val="150000"/>
              </a:lnSpc>
            </a:pPr>
            <a:r>
              <a:rPr lang="en-US" sz="2400" dirty="0" smtClean="0">
                <a:solidFill>
                  <a:srgbClr val="FF0000"/>
                </a:solidFill>
              </a:rPr>
              <a:t>2</a:t>
            </a:r>
            <a:r>
              <a:rPr lang="en-US" dirty="0" smtClean="0">
                <a:solidFill>
                  <a:srgbClr val="FF0000"/>
                </a:solidFill>
              </a:rPr>
              <a:t>.</a:t>
            </a:r>
            <a:r>
              <a:rPr lang="hi-IN" dirty="0" smtClean="0">
                <a:solidFill>
                  <a:srgbClr val="FF0000"/>
                </a:solidFill>
              </a:rPr>
              <a:t>डावी कर्णिका</a:t>
            </a:r>
            <a:r>
              <a:rPr lang="en-US" dirty="0" smtClean="0">
                <a:solidFill>
                  <a:srgbClr val="FF0000"/>
                </a:solidFill>
              </a:rPr>
              <a:t>  :</a:t>
            </a:r>
            <a:endParaRPr lang="hi-IN" dirty="0" smtClean="0">
              <a:solidFill>
                <a:srgbClr val="FF0000"/>
              </a:solidFill>
            </a:endParaRPr>
          </a:p>
        </p:txBody>
      </p:sp>
      <p:sp>
        <p:nvSpPr>
          <p:cNvPr id="4" name="Rectangle 3"/>
          <p:cNvSpPr/>
          <p:nvPr/>
        </p:nvSpPr>
        <p:spPr>
          <a:xfrm>
            <a:off x="1143000" y="1828800"/>
            <a:ext cx="7010400" cy="2585323"/>
          </a:xfrm>
          <a:prstGeom prst="rect">
            <a:avLst/>
          </a:prstGeom>
        </p:spPr>
        <p:txBody>
          <a:bodyPr wrap="square">
            <a:spAutoFit/>
          </a:bodyPr>
          <a:lstStyle/>
          <a:p>
            <a:pPr>
              <a:lnSpc>
                <a:spcPct val="150000"/>
              </a:lnSpc>
            </a:pPr>
            <a:r>
              <a:rPr lang="en-US" dirty="0" smtClean="0"/>
              <a:t> </a:t>
            </a:r>
            <a:r>
              <a:rPr lang="hi-IN" dirty="0" smtClean="0"/>
              <a:t>हृदयांच्या डाव्या बाजूच्या वरचा कप्पा असून स्नायूमय भितीका पातळ असते शुद्ध रक्त वाहून आणणाऱ्या फुफुस शिरा या टप्प्यात  उघडल्या जातात. डावी</a:t>
            </a:r>
            <a:r>
              <a:rPr lang="en-US" dirty="0" smtClean="0"/>
              <a:t> </a:t>
            </a:r>
            <a:r>
              <a:rPr lang="hi-IN" dirty="0" smtClean="0"/>
              <a:t> कर्णिका व डावी जवनीका दरम्यान छिद्र असून त्यावर जवनिका बाजूला उघडणारी झडप असते</a:t>
            </a:r>
            <a:r>
              <a:rPr lang="en-US" dirty="0" smtClean="0"/>
              <a:t>.</a:t>
            </a:r>
            <a:r>
              <a:rPr lang="hi-IN" dirty="0" smtClean="0"/>
              <a:t> या झडपेला द्विदल  </a:t>
            </a:r>
            <a:r>
              <a:rPr lang="en-US" dirty="0" smtClean="0"/>
              <a:t> </a:t>
            </a:r>
            <a:r>
              <a:rPr lang="hi-IN" dirty="0" smtClean="0"/>
              <a:t> झडप असे म्हणतात.  झडपे मुळे डाव्या कर्णिकेतील रक्त डाव्या जीवनीकेत जाऊ शकत ते परंतु कर्णिका येऊ शकत नाही.</a:t>
            </a:r>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066800"/>
            <a:ext cx="6248400" cy="461665"/>
          </a:xfrm>
          <a:prstGeom prst="rect">
            <a:avLst/>
          </a:prstGeom>
          <a:noFill/>
        </p:spPr>
        <p:txBody>
          <a:bodyPr wrap="square" rtlCol="0">
            <a:spAutoFit/>
          </a:bodyPr>
          <a:lstStyle/>
          <a:p>
            <a:pPr algn="ctr"/>
            <a:r>
              <a:rPr lang="hi-IN" sz="2400" b="1" dirty="0" smtClean="0">
                <a:solidFill>
                  <a:srgbClr val="FF0000"/>
                </a:solidFill>
              </a:rPr>
              <a:t>रक्तभिसरण संस्थेवर व्यायामाचा परिणाम</a:t>
            </a:r>
            <a:r>
              <a:rPr lang="en-US" sz="2400" b="1" dirty="0" smtClean="0">
                <a:solidFill>
                  <a:srgbClr val="FF0000"/>
                </a:solidFill>
              </a:rPr>
              <a:t> </a:t>
            </a:r>
            <a:r>
              <a:rPr lang="en-US" sz="2400" dirty="0" smtClean="0">
                <a:solidFill>
                  <a:srgbClr val="FF0000"/>
                </a:solidFill>
              </a:rPr>
              <a:t>:</a:t>
            </a:r>
            <a:endParaRPr lang="en-US" sz="2400" dirty="0"/>
          </a:p>
        </p:txBody>
      </p:sp>
      <p:sp>
        <p:nvSpPr>
          <p:cNvPr id="3" name="Rectangle 2"/>
          <p:cNvSpPr/>
          <p:nvPr/>
        </p:nvSpPr>
        <p:spPr>
          <a:xfrm>
            <a:off x="228600" y="1981200"/>
            <a:ext cx="8915400" cy="3285515"/>
          </a:xfrm>
          <a:prstGeom prst="rect">
            <a:avLst/>
          </a:prstGeom>
        </p:spPr>
        <p:txBody>
          <a:bodyPr wrap="square">
            <a:spAutoFit/>
          </a:bodyPr>
          <a:lstStyle/>
          <a:p>
            <a:pPr>
              <a:lnSpc>
                <a:spcPct val="150000"/>
              </a:lnSpc>
            </a:pPr>
            <a:r>
              <a:rPr lang="en-US" sz="2000" dirty="0" smtClean="0"/>
              <a:t>1    </a:t>
            </a:r>
            <a:r>
              <a:rPr lang="hi-IN" sz="2000" dirty="0" smtClean="0"/>
              <a:t>व्यायामामुळे हृदयांच्या स्नायूंचा </a:t>
            </a:r>
            <a:r>
              <a:rPr lang="en-US" sz="2000" dirty="0" smtClean="0"/>
              <a:t>    </a:t>
            </a:r>
            <a:r>
              <a:rPr lang="hi-IN" sz="2000" dirty="0" smtClean="0"/>
              <a:t>आकारमानात वाढ</a:t>
            </a:r>
            <a:r>
              <a:rPr lang="en-US" sz="2000" dirty="0" smtClean="0"/>
              <a:t> </a:t>
            </a:r>
            <a:r>
              <a:rPr lang="hi-IN" sz="2000" dirty="0" smtClean="0"/>
              <a:t>होते</a:t>
            </a:r>
            <a:r>
              <a:rPr lang="en-US" sz="2000" dirty="0" smtClean="0"/>
              <a:t>.</a:t>
            </a:r>
            <a:r>
              <a:rPr lang="hi-IN" sz="2000" dirty="0" smtClean="0"/>
              <a:t> </a:t>
            </a:r>
            <a:r>
              <a:rPr lang="en-US" sz="2000" dirty="0" smtClean="0"/>
              <a:t>                                                                                      2  </a:t>
            </a:r>
            <a:r>
              <a:rPr lang="hi-IN" sz="2000" dirty="0" smtClean="0"/>
              <a:t>रक्तभिसरण क्रिया जलद घडते.    </a:t>
            </a:r>
            <a:r>
              <a:rPr lang="en-US" sz="2000" dirty="0" smtClean="0"/>
              <a:t>                        </a:t>
            </a:r>
            <a:r>
              <a:rPr lang="hi-IN" sz="2000" dirty="0" smtClean="0"/>
              <a:t>   </a:t>
            </a:r>
            <a:r>
              <a:rPr lang="en-US" sz="2000" dirty="0" smtClean="0"/>
              <a:t>                                </a:t>
            </a:r>
            <a:r>
              <a:rPr lang="hi-IN" sz="2000" dirty="0" smtClean="0"/>
              <a:t> </a:t>
            </a:r>
            <a:r>
              <a:rPr lang="en-US" sz="2000" dirty="0" smtClean="0"/>
              <a:t>      </a:t>
            </a:r>
            <a:r>
              <a:rPr lang="hi-IN" sz="2000" dirty="0" smtClean="0"/>
              <a:t>   </a:t>
            </a:r>
            <a:r>
              <a:rPr lang="en-US" sz="2000" dirty="0" smtClean="0"/>
              <a:t>3  </a:t>
            </a:r>
            <a:r>
              <a:rPr lang="hi-IN" sz="2000" dirty="0" smtClean="0"/>
              <a:t>व्यायामामुळे पांढऱ्या पेशींची प्रतिकार क्षमतेत वाढ होते. </a:t>
            </a:r>
            <a:r>
              <a:rPr lang="en-US" sz="2000" dirty="0" smtClean="0"/>
              <a:t>   </a:t>
            </a:r>
            <a:r>
              <a:rPr lang="hi-IN" sz="2000" dirty="0" smtClean="0"/>
              <a:t>                            </a:t>
            </a:r>
            <a:r>
              <a:rPr lang="en-US" sz="2000" dirty="0" smtClean="0"/>
              <a:t>  4  </a:t>
            </a:r>
            <a:r>
              <a:rPr lang="hi-IN" sz="2000" dirty="0" smtClean="0"/>
              <a:t>व्यायामामुळे रक्तातील लॅक्टिक आम्लाचे प्रमाण कमी </a:t>
            </a:r>
            <a:r>
              <a:rPr lang="en-US" sz="2000" dirty="0" smtClean="0"/>
              <a:t>  </a:t>
            </a:r>
            <a:r>
              <a:rPr lang="hi-IN" sz="2000" dirty="0" smtClean="0"/>
              <a:t>होते.                                                   </a:t>
            </a:r>
            <a:r>
              <a:rPr lang="en-US" sz="2000" dirty="0" smtClean="0"/>
              <a:t>5  </a:t>
            </a:r>
            <a:r>
              <a:rPr lang="hi-IN" sz="2000" dirty="0" smtClean="0"/>
              <a:t>व्यायामामुळे रक्तातील लाल रक्त पेशींमध्ये वाढ होते.          </a:t>
            </a:r>
            <a:r>
              <a:rPr lang="en-US" sz="2000" dirty="0" smtClean="0"/>
              <a:t>                    </a:t>
            </a:r>
            <a:r>
              <a:rPr lang="hi-IN" sz="2000" dirty="0" smtClean="0"/>
              <a:t>   </a:t>
            </a:r>
            <a:r>
              <a:rPr lang="en-US" sz="2000" dirty="0" smtClean="0"/>
              <a:t>          </a:t>
            </a:r>
            <a:r>
              <a:rPr lang="hi-IN" sz="2000" dirty="0" smtClean="0"/>
              <a:t>  </a:t>
            </a:r>
            <a:r>
              <a:rPr lang="en-US" sz="2000" dirty="0" smtClean="0"/>
              <a:t>6   </a:t>
            </a:r>
            <a:r>
              <a:rPr lang="hi-IN" sz="2000" dirty="0" smtClean="0"/>
              <a:t>व्यायाम केल्यामुळे हृदयांचे स्नायू बळकट होतात.           </a:t>
            </a:r>
            <a:r>
              <a:rPr lang="en-US" sz="2000" dirty="0" smtClean="0"/>
              <a:t>                                         </a:t>
            </a:r>
            <a:r>
              <a:rPr lang="hi-IN" sz="2000" dirty="0" smtClean="0"/>
              <a:t> </a:t>
            </a:r>
            <a:r>
              <a:rPr lang="en-US" sz="2000" dirty="0" smtClean="0"/>
              <a:t>7   </a:t>
            </a:r>
            <a:r>
              <a:rPr lang="hi-IN" sz="2000" dirty="0" smtClean="0"/>
              <a:t>व्यायाम केल्यामुळे हृदयांचा आकार वाढून रक्ताची </a:t>
            </a:r>
            <a:r>
              <a:rPr lang="en-US" sz="2000" dirty="0" smtClean="0"/>
              <a:t>   </a:t>
            </a:r>
            <a:r>
              <a:rPr lang="hi-IN" sz="2000" dirty="0" smtClean="0"/>
              <a:t>निर्मितीमध्ये वाढ होते.</a:t>
            </a:r>
            <a:endParaRPr lang="en-US" sz="2000" dirty="0"/>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1726</TotalTime>
  <Words>571</Words>
  <Application>Microsoft Office PowerPoint</Application>
  <PresentationFormat>On-screen Show (4:3)</PresentationFormat>
  <Paragraphs>28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कै. बापूसाहेब पाटील एकंबेकर महाविद्यालय                                           हणेगाव ता:  देगलूर जी :नांदेड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bbb</dc:title>
  <dc:creator>y</dc:creator>
  <cp:lastModifiedBy>KBPE</cp:lastModifiedBy>
  <cp:revision>96</cp:revision>
  <dcterms:created xsi:type="dcterms:W3CDTF">2023-02-28T16:42:10Z</dcterms:created>
  <dcterms:modified xsi:type="dcterms:W3CDTF">2023-03-03T09:36:11Z</dcterms:modified>
</cp:coreProperties>
</file>