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91" d="100"/>
          <a:sy n="91" d="100"/>
        </p:scale>
        <p:origin x="-126" y="-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E49F187-ACFD-4AD2-81B2-E149227BAF1D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75E7E32-22C2-45D0-B3F9-0ED73AC7E09F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8787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9F187-ACFD-4AD2-81B2-E149227BAF1D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E7E32-22C2-45D0-B3F9-0ED73AC7E0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60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9F187-ACFD-4AD2-81B2-E149227BAF1D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E7E32-22C2-45D0-B3F9-0ED73AC7E0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04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9F187-ACFD-4AD2-81B2-E149227BAF1D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E7E32-22C2-45D0-B3F9-0ED73AC7E0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225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9F187-ACFD-4AD2-81B2-E149227BAF1D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E7E32-22C2-45D0-B3F9-0ED73AC7E09F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4994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9F187-ACFD-4AD2-81B2-E149227BAF1D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E7E32-22C2-45D0-B3F9-0ED73AC7E0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861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9F187-ACFD-4AD2-81B2-E149227BAF1D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E7E32-22C2-45D0-B3F9-0ED73AC7E0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705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9F187-ACFD-4AD2-81B2-E149227BAF1D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E7E32-22C2-45D0-B3F9-0ED73AC7E0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404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9F187-ACFD-4AD2-81B2-E149227BAF1D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E7E32-22C2-45D0-B3F9-0ED73AC7E0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506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9F187-ACFD-4AD2-81B2-E149227BAF1D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E7E32-22C2-45D0-B3F9-0ED73AC7E0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475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9F187-ACFD-4AD2-81B2-E149227BAF1D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E7E32-22C2-45D0-B3F9-0ED73AC7E0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884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CE49F187-ACFD-4AD2-81B2-E149227BAF1D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875E7E32-22C2-45D0-B3F9-0ED73AC7E0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164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820ED8FE-AB1C-B54B-5D9F-D207FCF24AE1}"/>
              </a:ext>
            </a:extLst>
          </p:cNvPr>
          <p:cNvSpPr txBox="1"/>
          <p:nvPr/>
        </p:nvSpPr>
        <p:spPr>
          <a:xfrm>
            <a:off x="214606" y="292016"/>
            <a:ext cx="11728579" cy="643253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0" marR="0" lvl="0" indent="0" algn="ctr" defTabSz="4572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500" b="1" dirty="0" err="1">
                <a:solidFill>
                  <a:srgbClr val="7030A0"/>
                </a:solidFill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कै</a:t>
            </a:r>
            <a:r>
              <a:rPr lang="en-US" sz="5500" b="1" dirty="0">
                <a:solidFill>
                  <a:srgbClr val="7030A0"/>
                </a:solidFill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5500" b="1" dirty="0" err="1">
                <a:solidFill>
                  <a:srgbClr val="7030A0"/>
                </a:solidFill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बापूसाहेब</a:t>
            </a:r>
            <a:r>
              <a:rPr lang="en-US" sz="5500" b="1" dirty="0">
                <a:solidFill>
                  <a:srgbClr val="7030A0"/>
                </a:solidFill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500" b="1" dirty="0" err="1">
                <a:solidFill>
                  <a:srgbClr val="7030A0"/>
                </a:solidFill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पाटील</a:t>
            </a:r>
            <a:r>
              <a:rPr lang="en-US" sz="5500" b="1" dirty="0">
                <a:solidFill>
                  <a:srgbClr val="7030A0"/>
                </a:solidFill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500" b="1" dirty="0" err="1">
                <a:solidFill>
                  <a:srgbClr val="7030A0"/>
                </a:solidFill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एकंबेकर</a:t>
            </a:r>
            <a:r>
              <a:rPr lang="en-US" sz="5500" b="1" dirty="0">
                <a:solidFill>
                  <a:srgbClr val="7030A0"/>
                </a:solidFill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500" b="1" dirty="0" err="1">
                <a:solidFill>
                  <a:srgbClr val="7030A0"/>
                </a:solidFill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कॉलेज</a:t>
            </a:r>
            <a:r>
              <a:rPr lang="en-US" sz="5500" b="1" dirty="0">
                <a:solidFill>
                  <a:srgbClr val="7030A0"/>
                </a:solidFill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500" b="1" dirty="0" err="1">
                <a:solidFill>
                  <a:srgbClr val="7030A0"/>
                </a:solidFill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हणेगांव</a:t>
            </a:r>
            <a:endParaRPr lang="en-US" sz="5500" b="1" dirty="0">
              <a:solidFill>
                <a:srgbClr val="7030A0"/>
              </a:solidFill>
              <a:latin typeface="Mangal" panose="02040503050203030202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4572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500" b="1" dirty="0" err="1">
                <a:solidFill>
                  <a:srgbClr val="FF0000"/>
                </a:solidFill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भूगोल</a:t>
            </a:r>
            <a:r>
              <a:rPr lang="en-US" sz="5500" b="1" dirty="0">
                <a:solidFill>
                  <a:srgbClr val="FF0000"/>
                </a:solidFill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500" b="1" dirty="0" err="1">
                <a:solidFill>
                  <a:srgbClr val="FF0000"/>
                </a:solidFill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विभाग</a:t>
            </a:r>
            <a:endParaRPr lang="en-US" sz="5500" b="1" dirty="0">
              <a:solidFill>
                <a:srgbClr val="FF0000"/>
              </a:solidFill>
              <a:latin typeface="Mangal" panose="02040503050203030202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en-US" sz="4500" b="1" dirty="0" err="1">
                <a:solidFill>
                  <a:schemeClr val="accent2">
                    <a:lumMod val="75000"/>
                  </a:schemeClr>
                </a:solidFill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बी.ए.तृतीय</a:t>
            </a:r>
            <a:r>
              <a:rPr lang="en-US" sz="4500" b="1" dirty="0">
                <a:solidFill>
                  <a:schemeClr val="accent2">
                    <a:lumMod val="75000"/>
                  </a:schemeClr>
                </a:solidFill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500" b="1" dirty="0" err="1">
                <a:solidFill>
                  <a:schemeClr val="accent2">
                    <a:lumMod val="75000"/>
                  </a:schemeClr>
                </a:solidFill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वर्ष</a:t>
            </a:r>
            <a:r>
              <a:rPr lang="en-US" sz="4500" b="1" dirty="0">
                <a:solidFill>
                  <a:schemeClr val="accent2">
                    <a:lumMod val="75000"/>
                  </a:schemeClr>
                </a:solidFill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</a:p>
          <a:p>
            <a:pPr algn="ctr">
              <a:defRPr/>
            </a:pPr>
            <a:r>
              <a:rPr lang="en-US" sz="4500" b="1" dirty="0" err="1">
                <a:solidFill>
                  <a:srgbClr val="FFC000"/>
                </a:solidFill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पर्यावरण</a:t>
            </a:r>
            <a:r>
              <a:rPr lang="en-US" sz="4500" b="1" dirty="0">
                <a:solidFill>
                  <a:srgbClr val="FFC000"/>
                </a:solidFill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500" b="1" dirty="0" err="1">
                <a:solidFill>
                  <a:srgbClr val="FFC000"/>
                </a:solidFill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भूगोल</a:t>
            </a:r>
            <a:r>
              <a:rPr lang="en-US" sz="4500" b="1" dirty="0">
                <a:solidFill>
                  <a:srgbClr val="FFC000"/>
                </a:solidFill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45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पेपर</a:t>
            </a: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XVI </a:t>
            </a:r>
          </a:p>
          <a:p>
            <a:pPr marL="0" marR="0" lvl="0" indent="0" algn="ctr" defTabSz="4572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solidFill>
                  <a:srgbClr val="FFC000"/>
                </a:solidFill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algn="ctr" defTabSz="4572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0" b="1" i="0" u="none" strike="noStrike" kern="1200" cap="none" spc="0" normalizeH="0" baseline="0" noProof="0" dirty="0" err="1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घटक</a:t>
            </a: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kumimoji="0" lang="en-US" sz="4500" b="1" i="0" u="none" strike="noStrike" kern="1200" cap="none" spc="0" normalizeH="0" baseline="0" noProof="0" dirty="0" err="1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पर्यावरण</a:t>
            </a: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4500" b="1" i="0" u="none" strike="noStrike" kern="1200" cap="none" spc="0" normalizeH="0" baseline="0" noProof="0" dirty="0" err="1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भूगोलाची</a:t>
            </a:r>
            <a:r>
              <a:rPr lang="en-US" sz="4500" b="1" dirty="0">
                <a:solidFill>
                  <a:srgbClr val="FFC000"/>
                </a:solidFill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500" b="1" dirty="0" err="1">
                <a:solidFill>
                  <a:srgbClr val="FFC000"/>
                </a:solidFill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व्याख्या</a:t>
            </a:r>
            <a:r>
              <a:rPr lang="en-US" sz="4500" b="1" dirty="0">
                <a:solidFill>
                  <a:srgbClr val="FFC000"/>
                </a:solidFill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4500" b="1" dirty="0" err="1">
                <a:solidFill>
                  <a:srgbClr val="FFC000"/>
                </a:solidFill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स्वरुप</a:t>
            </a:r>
            <a:r>
              <a:rPr lang="en-US" sz="4500" b="1" dirty="0">
                <a:solidFill>
                  <a:srgbClr val="FFC000"/>
                </a:solidFill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व </a:t>
            </a:r>
            <a:r>
              <a:rPr lang="en-US" sz="4500" b="1" dirty="0" err="1">
                <a:solidFill>
                  <a:srgbClr val="FFC000"/>
                </a:solidFill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व्याप्ती</a:t>
            </a:r>
            <a:r>
              <a:rPr kumimoji="0" lang="hi-IN" sz="45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kumimoji="0" lang="en-US" sz="45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Mangal" panose="02040503050203030202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en-US" sz="55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Dr. Kalaskar Suryakant</a:t>
            </a:r>
          </a:p>
        </p:txBody>
      </p:sp>
    </p:spTree>
    <p:extLst>
      <p:ext uri="{BB962C8B-B14F-4D97-AF65-F5344CB8AC3E}">
        <p14:creationId xmlns:p14="http://schemas.microsoft.com/office/powerpoint/2010/main" val="4624412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96FB083C-8FCB-F3A8-C445-35BF445074AC}"/>
              </a:ext>
            </a:extLst>
          </p:cNvPr>
          <p:cNvSpPr txBox="1"/>
          <p:nvPr/>
        </p:nvSpPr>
        <p:spPr>
          <a:xfrm>
            <a:off x="587829" y="521124"/>
            <a:ext cx="11103427" cy="56523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पृथ्वीवंर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वातावरणात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कार्बवायुचे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प्रमाण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वाढत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आहे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तर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प्राणवायुंचे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प्रमाण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कमी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होत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आहे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.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हिरव्या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वनस्पतींचा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नाश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होत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असल्यामुळे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कर्बचक्र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नत्रचक्र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यांसारखी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निसर्ग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चक्र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बिघडत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चालले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आहे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.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निसर्ग्चाक्रती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बिघाड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नक्की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कशामुळे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होत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आहे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हे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शोधण्यासठी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विविध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परीसंस्थांशी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शास्त्रीय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चिकित्सा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पर्यावरणशास्त्रात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केली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जाते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.</a:t>
            </a: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पर्यावरणशास्त्राचे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स्वरूप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आंतरविद्याशाखीय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असल्याने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पर्यावरणातील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एखाद्या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समस्येची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छाननी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करण्याआधी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त्या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विशिष्ट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समस्यचे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मूळ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शोधणे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आवश्यक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असते.जमिनीची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धूप,लोकसंख्येचा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स्फोट,ओर्दुष्ण,जंगलाचा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नाश,यांसारख्या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समस्यांचे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मूळ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भूगोल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शास्त्रीय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घटकांमध्ये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प्रकर्षाने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जाणवते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.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पर्यावरणशास्त्र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आणि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भूगोलशास्त्र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ह्या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एकाच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नाण्याच्या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दोन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बजु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आहेत.भूगोल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शास्त्रीय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तत्वांचा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अभ्यास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पर्यावरणात्मक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समस्यांचे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मूळ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स्वरूप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समजावून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घेण्यासाठी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उपयोगी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पडतो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.</a:t>
            </a:r>
            <a:endParaRPr lang="en-US" sz="28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73444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9FF47325-27D8-DA8D-A9DB-455EA109BBF9}"/>
              </a:ext>
            </a:extLst>
          </p:cNvPr>
          <p:cNvSpPr txBox="1"/>
          <p:nvPr/>
        </p:nvSpPr>
        <p:spPr>
          <a:xfrm>
            <a:off x="877077" y="812334"/>
            <a:ext cx="10347649" cy="54031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उदा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: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भारतातील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नद्यांचे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पात्र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दरवर्षी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बदलते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या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समस्येला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भौगोलिक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पार्शभूमीवर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आधारित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संशोधनला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खूपच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वाव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आहे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.</a:t>
            </a: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पर्यावरण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भूगोलाचे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महत्व</a:t>
            </a:r>
            <a:endParaRPr lang="en-US" sz="28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पर्यावरणीय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अध्ययनहा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सध्याचा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प्रगत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होऊ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पाहणारा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अभ्यासक्रम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जीवनाचा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अविभाज्य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घटक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आहे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.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कारण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तो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एक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जीवनविषयीचा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दृष्टीकोन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आहे.त्याची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उद्दिष्ट्ये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हि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मानवाच्या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सुरक्षितेस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पोषक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ठरणारी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आहेत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.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केवळ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प्रगत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शास्त्र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प्रणाली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लक्षात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ण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घेता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जीवनाची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जडण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घडण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सुयोग्य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ठेऊन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परिस्तितीशी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जुळते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घेऊन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दूरगामी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आचार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विचारांचे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नियमन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करण्याचे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कार्य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यातून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साधायचे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आहे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.</a:t>
            </a:r>
            <a:endParaRPr lang="en-US" sz="28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sz="28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97124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F1A866ED-5996-B50A-9B34-20262AEA5C67}"/>
              </a:ext>
            </a:extLst>
          </p:cNvPr>
          <p:cNvSpPr txBox="1"/>
          <p:nvPr/>
        </p:nvSpPr>
        <p:spPr>
          <a:xfrm>
            <a:off x="429208" y="379203"/>
            <a:ext cx="11299372" cy="62659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पर्यावरण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भूगोच्या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अभ्यासाचे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महत्व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-  </a:t>
            </a:r>
            <a:endParaRPr lang="en-US" sz="28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cs"/>
              <a:buAutoNum type="hindiNumParenR"/>
            </a:pP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पर्यावरण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भूगोलाचे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स्वरूप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अंतरविद्याशाखीय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असल्याने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त्याचा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विविध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शाखांशी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संबंध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येतो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व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वैज्ञानिक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संकल्पनाचा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परिचय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होतो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.</a:t>
            </a:r>
            <a:endParaRPr lang="en-US" sz="28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cs"/>
              <a:buAutoNum type="hindiNumParenR"/>
            </a:pP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पर्यावरण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भूगोलाचे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अभ्यास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प्रामुख्याने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निरीक्षण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पद्धतीने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करावा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लागतो.त्यासाठी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क्षेत्र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अभ्य्साद्वारे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निरीक्षण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क्षमता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वृद्धींगत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होते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.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संशिध्काची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वृत्ती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चिकित्सक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बनते.अभ्य्सातील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सुक्ष्मदर्शक्ता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वाढल्याने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योग्य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निष्कर्ष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काढणे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सहज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शक्य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होते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.</a:t>
            </a:r>
          </a:p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Font typeface="+mj-cs"/>
              <a:buAutoNum type="hindiNumParenR"/>
            </a:pP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मानव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हा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जीवसृष्टीतील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प्रगत,बुद्धिमान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प्राणी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असल्याने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त्याने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नेहमीच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स्वतःचा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स्वार्थ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साधण्यासाठी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पर्यावरणास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वेठीस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धरले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आहे.मान्वाद्वारे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पर्यावरणाचे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झालेले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नुकसान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जाणून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घेण्यासाठी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व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पर्यावरणाचा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समतोल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राखण्यासाठी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पर्यावरण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भूगोलाचा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अभ्यास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आवश्यक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आहे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.</a:t>
            </a:r>
            <a:endParaRPr lang="en-US" sz="28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R="0" lvl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sz="28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95229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014B829-45F6-1AB9-FCAD-7D5BFB834CEE}"/>
              </a:ext>
            </a:extLst>
          </p:cNvPr>
          <p:cNvSpPr txBox="1"/>
          <p:nvPr/>
        </p:nvSpPr>
        <p:spPr>
          <a:xfrm>
            <a:off x="317241" y="355311"/>
            <a:ext cx="11551298" cy="60196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cs"/>
              <a:buAutoNum type="hindiNumParenR"/>
            </a:pP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पर्यावरण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व्यवस्थापनाच्या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अभावी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निसर्गातील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साधणसंपतेचा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गैरवापर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होतो.त्यातून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पर्यावरणाची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अवनती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व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पर्यावरण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प्रदूषण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उद्भवतात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.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पर्यावरण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भूगोलाच्या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अभ्यासामुळेच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पर्यावरण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समस्यांची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उकल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होते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.</a:t>
            </a:r>
            <a:endParaRPr lang="en-US" sz="28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cs"/>
              <a:buAutoNum type="hindiNumParenR"/>
            </a:pP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पर्यावरणातील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विविध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समस्यांची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सोडवणूक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करण्यासाठी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त्या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समस्येचे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मूळ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कारण,समस्येमुळे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झालेले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प्रभावित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क्षेत्र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व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त्या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समस्येवरील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उपाय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शोधणे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पर्यावरण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भूगोलाच्या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सखोल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अभ्यासाने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सहज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साध्य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होते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.</a:t>
            </a:r>
            <a:endParaRPr lang="en-US" sz="28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cs"/>
              <a:buAutoNum type="hindiNumParenR"/>
            </a:pP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पर्यावरणसंबंधीच्या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समस्या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लोकांसमोर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आणण्यासाठी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पर्यावरण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भूगोल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अथवा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पर्यावरणशास्त्र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यांसारख्या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ज्ञानशाखांची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गरज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आहे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.</a:t>
            </a:r>
            <a:endParaRPr lang="en-US" sz="28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cs"/>
              <a:buAutoNum type="hindiNumParenR"/>
            </a:pP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साधन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संपतीचा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अमर्याद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वापर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केल्याने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त्या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संपदा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संपुष्टात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येण्याच्या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मार्गावर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आहेत.इंधन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समस्या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तर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खूपच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भेडसावत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आहे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.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पर्यावरण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भूगोलाच्या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अभ्यासाने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उर्जा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समस्येवर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पर्यायी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उगमस्थाने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शोधली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जात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आहेत.सौर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उर्जा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पवनउर्जा,भूगर्भउर्जा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याविषयी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प्रयोग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यशस्वीतेच्या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मार्गावर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आहेत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.    </a:t>
            </a:r>
            <a:endParaRPr lang="en-US" sz="28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14559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C7402568-FFD6-CCAD-A39F-8FEFDC7F0E9D}"/>
              </a:ext>
            </a:extLst>
          </p:cNvPr>
          <p:cNvSpPr txBox="1"/>
          <p:nvPr/>
        </p:nvSpPr>
        <p:spPr>
          <a:xfrm>
            <a:off x="373223" y="433617"/>
            <a:ext cx="11262049" cy="60269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पर्यावरणाचे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प्रकार</a:t>
            </a:r>
            <a:endParaRPr lang="en-US" sz="28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जगामध्ये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सर्वसाधारणपणे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पर्यावरणाचे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प्रमुख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दोन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प्रकार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-</a:t>
            </a:r>
            <a:endParaRPr lang="en-US" sz="28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Arial Unicode MS"/>
              </a:rPr>
              <a:t>नैसर्गिक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Arial Unicode MS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Arial Unicode MS"/>
              </a:rPr>
              <a:t>पर्यावरण</a:t>
            </a:r>
            <a:endParaRPr lang="en-US" sz="28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 Unicode MS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Arial Unicode MS"/>
              </a:rPr>
              <a:t>सांस्कृतिक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Arial Unicode MS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Arial Unicode MS"/>
              </a:rPr>
              <a:t>पर्यावरण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Arial Unicode MS"/>
              </a:rPr>
              <a:t> </a:t>
            </a:r>
            <a:endParaRPr lang="en-US" sz="28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 Unicode MS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 Unicode MS"/>
              </a:rPr>
              <a:t> 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नैसर्गिक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पर्यावरण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–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निसर्गामुळे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निर्माण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झालेल्या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पर्यावरणाला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नैसर्गिक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पर्यावरण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म्हणतात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.</a:t>
            </a:r>
            <a:endParaRPr lang="en-US" sz="28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68580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उदा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: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मृदावरण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जलावरण,वातावरण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आणि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प्राणी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वनस्पती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सूक्ष्मजीव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इत्यादी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.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यांच्या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संदर्भातील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भौगोलिक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घटकांचा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समावेश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नैसर्गिक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पर्यावरणामध्ये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केला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जातो.जगातल्या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ज्या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प्रदेशात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अशा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नैसर्गिक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घटकांचा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मोठ्या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प्रमाणात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समावेश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असतो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अशा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प्रदेशाला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नैसर्गीक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प्रदेश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असे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म्हणतात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.</a:t>
            </a:r>
            <a:endParaRPr lang="en-US" sz="28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6858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 Unicode MS"/>
              </a:rPr>
              <a:t> </a:t>
            </a:r>
            <a:endParaRPr lang="en-US" sz="28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62888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2D5E74AF-DD6A-EA73-E008-679446F3852F}"/>
              </a:ext>
            </a:extLst>
          </p:cNvPr>
          <p:cNvSpPr txBox="1"/>
          <p:nvPr/>
        </p:nvSpPr>
        <p:spPr>
          <a:xfrm>
            <a:off x="559833" y="689998"/>
            <a:ext cx="11159412" cy="50286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cs"/>
              <a:buAutoNum type="hindiNumParenR"/>
            </a:pP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सांस्कृतिक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पर्यावरण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–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मानव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व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त्याच्या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सभोवतालच्या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नैसर्गिक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पर्यावरण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यांच्च्या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संबंधातूनच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मानवनिर्मित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पर्यावरण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अस्तित्वात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येत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असते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.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वरील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दिनही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घटकांच्या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वितरणात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व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संबंधात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स्थलपरत्वे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व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कालांतरे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बदल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होत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असल्याने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त्याचा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परिणाम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मानवाच्या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जीवनावर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कमी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जास्त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प्रमाणात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झालेला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दिसतो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.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सांस्कृत्तिक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पर्यावरणात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सामाजिक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आणि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आर्थिक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घटकांचा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समवेश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होतो.मानवी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वसाहती,वाहतुकीचे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व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दळणवळणाचे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मार्ग,औद्यगिकिकरण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तांत्रिक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प्रगती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या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घटकांचा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समावेश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मानवनिर्मित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पर्यावरणात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केला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जातो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.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सध्याच्या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काळात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नैसर्गिक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पर्यावरणाबरोबरच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मानवाचा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विकास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व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मानवी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जीवन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यावर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सांस्कृतिक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पर्यावरणाचे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घातक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प्रभावी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ठरत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आहेत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.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संभववादि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विचार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प्रणालीचे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लोक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निसर्गापेक्षा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सांस्कृतिक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पर्यावरणाला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विशेष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महत्व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देतात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.</a:t>
            </a:r>
            <a:endParaRPr lang="en-US" sz="28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79603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E984E46-F25E-485F-7C0E-38D42FE42B69}"/>
              </a:ext>
            </a:extLst>
          </p:cNvPr>
          <p:cNvSpPr txBox="1"/>
          <p:nvPr/>
        </p:nvSpPr>
        <p:spPr>
          <a:xfrm>
            <a:off x="559837" y="1098747"/>
            <a:ext cx="11066106" cy="36703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मानवी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वसाहतीचे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ग्रामीण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व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नागरी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असे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प्रकार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पडतात.हि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मानवी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वसाहतीची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विभागणी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त्या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वसाहतीतील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व्यवसाय,लोकसंख्या,व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प्रशासकीय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यंत्रणा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यांच्या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आधारावर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केली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जाते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.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ग्रामीण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भागात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प्राथमिक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द्वितीय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व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तृतीय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क्षेत्रांतील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व्यवसाय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जास्त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केले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जातात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.</a:t>
            </a:r>
            <a:endParaRPr lang="en-US" sz="28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मानवाच्या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जीवनावर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सांस्कृतिक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पर्यावरणाती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त्या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देशाची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तांत्रिक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प्रगती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विशेष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परिणाम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करते.एखादा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देश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तांत्रिकदृष्ट्या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पुढारलेला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असेल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तर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उपब्ध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तंत्राद्वारे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अनेक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व्यवसाय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प्रस्थापित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करता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येतात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.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व्यवसायात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त्यामुळे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प्रगती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होत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असते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.</a:t>
            </a:r>
            <a:endParaRPr lang="en-US" sz="28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55047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FAB154ED-A6AD-6F6F-E5E3-179ACD076DF1}"/>
              </a:ext>
            </a:extLst>
          </p:cNvPr>
          <p:cNvSpPr txBox="1"/>
          <p:nvPr/>
        </p:nvSpPr>
        <p:spPr>
          <a:xfrm>
            <a:off x="3048778" y="3244334"/>
            <a:ext cx="609755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srgbClr val="7030A0"/>
                </a:solidFill>
                <a:latin typeface="Arial Unicode MS"/>
                <a:cs typeface="Mangal" panose="02040503050203030202" pitchFamily="18" charset="0"/>
              </a:rPr>
              <a:t>THANK YOU</a:t>
            </a:r>
            <a:endParaRPr lang="en-US" sz="48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8807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161F32F7-283D-F41C-6DB8-278CA03CBD3D}"/>
              </a:ext>
            </a:extLst>
          </p:cNvPr>
          <p:cNvSpPr txBox="1"/>
          <p:nvPr/>
        </p:nvSpPr>
        <p:spPr>
          <a:xfrm>
            <a:off x="475488" y="427982"/>
            <a:ext cx="11283696" cy="59652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सध्या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पर्यावरण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हि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संज्ञा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बहुचर्चित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झाली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असून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ती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अध्ययनाचा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संशोधनाचा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आणि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चिंतेचा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प्रमुख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विषय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बनली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आहे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.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सर्वसाधारणपणे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पर्यावरण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म्हणजे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सभोवतालची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परिस्थिती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असे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असले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तरी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उत्पत्तीशास्त्राच्या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दृष्टीने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पर्यावरण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म्हणजे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पृथ्वीवरील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विशिष्ट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भागाशी,निगडीत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असलेली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सभोवतालची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परिस्थिती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होय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.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Enवiron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म्हणजे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to surround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या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मूळ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फ्रेंच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भाषेतील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शब्दापासून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‘En</a:t>
            </a:r>
            <a:r>
              <a:rPr lang="en-US" sz="2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 Unicode MS"/>
              </a:rPr>
              <a:t>v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ironment’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असा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इंग्रजी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शब्द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प्रचलित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झाला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आहे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.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यालाच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भाषेत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पर्यावरण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असे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म्हणतात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.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पर्यावरण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भूगोलाच्या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व्याख्या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:</a:t>
            </a:r>
            <a:endParaRPr lang="en-US" sz="28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(Definitions of En</a:t>
            </a:r>
            <a:r>
              <a:rPr lang="en-US" sz="2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 Unicode MS"/>
              </a:rPr>
              <a:t>v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ironmental Geography)</a:t>
            </a:r>
            <a:endParaRPr lang="en-US" sz="28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पर्यावरणशास्त्र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व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भूगोलशास्त्र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या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एकाच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नाण्याच्या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दोन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बाजू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आहेत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त्यामुळे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पर्यावरण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भूगोलाची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व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पर्यावरणशास्त्राची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व्याख्या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जवळपास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सारखीच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आहे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.</a:t>
            </a:r>
            <a:endParaRPr lang="en-US" sz="28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१.बर्नाड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नेबेल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: 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सजीवांचे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पृथ्वीवरील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अस्तित्व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निसर्ग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नियमांनी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बद्ध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अशा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संतुलित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परिसंस्थावर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अवलंबून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आहे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. </a:t>
            </a:r>
            <a:endParaRPr lang="en-US" sz="28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5085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0EF7D269-C423-9003-D52D-2E3F8FC5BB38}"/>
              </a:ext>
            </a:extLst>
          </p:cNvPr>
          <p:cNvSpPr txBox="1"/>
          <p:nvPr/>
        </p:nvSpPr>
        <p:spPr>
          <a:xfrm>
            <a:off x="493776" y="716037"/>
            <a:ext cx="11539728" cy="47859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1000"/>
              </a:spcAft>
            </a:pP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“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पर्यावरण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शास्त्र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म्हणजे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विविध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परिसंस्था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प्रणालींचे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परस्परसंबंधातील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संतुलन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मुलक्त्वांचे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शास्त्रीय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अध्ययन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होय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” </a:t>
            </a:r>
            <a:endParaRPr lang="en-US" sz="28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0" marR="0">
              <a:spcBef>
                <a:spcPts val="0"/>
              </a:spcBef>
              <a:spcAft>
                <a:spcPts val="1000"/>
              </a:spcAft>
            </a:pPr>
            <a:r>
              <a:rPr lang="en-US" sz="2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 Unicode MS"/>
              </a:rPr>
              <a:t> 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‌‌‍२.डॅनियल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डी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.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चीरास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: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यांच्या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मते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,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पर्यावरण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शास्त्र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हे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जैविक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व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अजैविक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घटक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त्यांचे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पर्यावरण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व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विशेषकरून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त्या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घटकांतील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परस्पर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क्रियांच्या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अभ्यासाचे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शास्त्र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होय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.” </a:t>
            </a:r>
            <a:endParaRPr lang="en-US" sz="28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0" marR="0">
              <a:spcBef>
                <a:spcPts val="0"/>
              </a:spcBef>
              <a:spcAft>
                <a:spcPts val="1000"/>
              </a:spcAft>
            </a:pP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३.जॉनसन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टर्क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यांचा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मते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, “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पर्यावरणशास्त्र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म्हणजे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पुथ्वीवरील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पर्यावरणाचे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आकलन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व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मानवी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जीवनाचा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पर्यावरणावर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असणारा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प्रभाव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यांचा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अभ्यास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होय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.”</a:t>
            </a:r>
            <a:endParaRPr lang="en-US" sz="28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0" marR="0">
              <a:spcBef>
                <a:spcPts val="0"/>
              </a:spcBef>
              <a:spcAft>
                <a:spcPts val="1000"/>
              </a:spcAft>
            </a:pP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पर्यावरणशास्त्र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हे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मूलतः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गुंतागुंतीचे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शास्त्र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असून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जैविक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प्राकृतिक,आर्थिक,राजकीय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, इ.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ज्ञानशाखांचा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पर्यावरणशास्त्र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हा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एकात्मिक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अविष्कार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आहे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.</a:t>
            </a:r>
            <a:endParaRPr lang="en-US" sz="28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4951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EE1E9C64-6C6B-5B33-71A7-404650225B57}"/>
              </a:ext>
            </a:extLst>
          </p:cNvPr>
          <p:cNvSpPr txBox="1"/>
          <p:nvPr/>
        </p:nvSpPr>
        <p:spPr>
          <a:xfrm>
            <a:off x="447869" y="352466"/>
            <a:ext cx="11336694" cy="61448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1000"/>
              </a:spcAft>
            </a:pP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४.“पर्यावरणातील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साधनसंपदेचा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संवर्धन,व्यवस्थापन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व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नियोजनात्मक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विश्लेषणाच्या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आणि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मानवी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हिताच्या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दृष्टीने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केलेल्या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शास्त्रीय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अभ्यास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करणारे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शास्त्र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म्हणजे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पर्यावरणशास्त्र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होय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.” </a:t>
            </a:r>
            <a:endParaRPr lang="en-US" sz="28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0" marR="0">
              <a:spcBef>
                <a:spcPts val="0"/>
              </a:spcBef>
              <a:spcAft>
                <a:spcPts val="1000"/>
              </a:spcAft>
            </a:pP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५. “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लोकसंख्या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प्रदूषण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साधनसंपती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इत्यादींचे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परस्परसंबंध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त्यांचे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परस्परांवर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होणारे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परिणाम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व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त्यांच्यातील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गुंतागुंत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यांचा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अभ्यास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करणारे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शास्त्र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म्हणजे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पर्यावरणशास्त्र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होय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.” 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पर्यावरण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भूगोलाची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व्याप्ती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 :</a:t>
            </a:r>
            <a:endParaRPr lang="en-US" sz="28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(Scope of Environment Geography) :</a:t>
            </a:r>
            <a:endParaRPr lang="en-US" sz="28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	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पर्यावरण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भूगोलात,परिस्थितीकी,परिसंस्था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आणि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जीव्हान्ति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(Biome)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या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गोष्टी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अंतर्भूत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असतात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.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पर्यावरण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भूगोल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परीस्थीतीकीशी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(Life System)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संबंधित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असल्याने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पर्यावरण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भुगोलाच्या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व्याप्ती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मध्ये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खालील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तीन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घटक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महत्वाचे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मानले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जातात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.</a:t>
            </a:r>
            <a:endParaRPr lang="en-US" sz="28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8605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9554A5A9-4573-FD3E-1263-372ABC177D4B}"/>
              </a:ext>
            </a:extLst>
          </p:cNvPr>
          <p:cNvSpPr txBox="1"/>
          <p:nvPr/>
        </p:nvSpPr>
        <p:spPr>
          <a:xfrm>
            <a:off x="522518" y="526414"/>
            <a:ext cx="10972800" cy="57704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१.पोषण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द्रव्याची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आवक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: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जावक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जमिनीत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असेन्द्रीय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खनिज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व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खनिज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द्रव्ये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,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पाणी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वातावरणातील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कार्बनडाय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ऑकसाईड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व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नायट्रोजेन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याशिवाय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गंधक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व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फोस्परस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इत्यादी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बाबीमुळे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जीवनिर्मितीसाठी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लागणारे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पोषण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द्रव्ये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मिळते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.</a:t>
            </a:r>
            <a:endParaRPr lang="en-US" sz="28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 Unicode MS"/>
              </a:rPr>
              <a:t> 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२.जीव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सृष्टीतील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जीवांची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निर्मिती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वाढ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होण्यासाठी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उर्जेची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आवश्यकता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असते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.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वनस्पतीचे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अन्न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पानात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तयार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होते.याकरिता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सौर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उर्जा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वातावरणातून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शोषून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घेतली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जाते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.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तृणभक्षक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प्राण्यांना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गवत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,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पालापाचोळा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पाने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चार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कि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जो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वनस्पती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तयार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करतात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असे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अन्न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चालते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.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वाघ-सिंहासारखे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 व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मांसभक्षक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प्राणी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तृणभक्षाकांवर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वाढतात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.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सर्वभक्षक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प्राणी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तृणभक्षक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व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मांसभक्षकावर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वाढतात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.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शैवाळ,बुरशी,बक्टेरिया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या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जीवांना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जिवंत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व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मृत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सेंद्रिय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द्रव्य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लागते.अशा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प्रकारे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जीवसृष्टीत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अन्न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किंवा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उर्जासाखळी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कार्यरत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असते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.</a:t>
            </a: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sz="28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0077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9EA47413-C757-9C24-46EC-F7B141B33497}"/>
              </a:ext>
            </a:extLst>
          </p:cNvPr>
          <p:cNvSpPr txBox="1"/>
          <p:nvPr/>
        </p:nvSpPr>
        <p:spPr>
          <a:xfrm>
            <a:off x="475861" y="24527"/>
            <a:ext cx="11028783" cy="6771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३.निसर्गनियमानुसार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जन्म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वाढ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मृत्त्यू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या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चक्रातून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सर्व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जीवांना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जावे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लागते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.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अशी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जीवन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साखळी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कायम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राहण्यसाठी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अन्नसाखळी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निसर्गात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असते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.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या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अन्नसाखळीद्वारे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उर्जासाखळी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सुरु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राहते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.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उर्जासाखळी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नियमित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राहण्यासाठी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अजैविक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गोष्टी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निसर्गात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कार्यरत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राहतात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.</a:t>
            </a:r>
            <a:endParaRPr lang="en-US" sz="28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	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पर्यावरण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भूगोलाची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व्याप्ती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खूप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विशाल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आहे.पर्यावरण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शास्त्राच्या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अभ्यासात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अंतर्भूत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असणारऱ्या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सर्व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शास्त्रांचे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स्वरूप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अभ्यास्पध्ती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दिवसेंदिवस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बदलत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असल्यान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पर्यावरण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भूगोलाची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व्याप्ती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वाढत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आहे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.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असे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असले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तरी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पर्यावरण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भूगोलाखालील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चार</a:t>
            </a:r>
            <a:r>
              <a:rPr lang="en-US" sz="2800" dirty="0">
                <a:solidFill>
                  <a:srgbClr val="C00000"/>
                </a:solidFill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प्र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मुख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मुद्यांना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अनुसरून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अभ्यास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केला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जातो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.</a:t>
            </a:r>
          </a:p>
          <a:p>
            <a:pPr marR="0" lv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1.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पर्यावरणाची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संकल्पना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समजावून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घेणे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: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प्रामुख्याने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पर्यावरण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म्हणजे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काय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पर्यावारंचे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घटक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,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भुगोलशास्त्र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आणि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पर्यावरणशास्त्र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सहसंबंध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,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मानव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आणि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निसर्ग,पर्यावरण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आणि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समाज,परिस्थितीकी,आणि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परिसंस्था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परीस्थीतीकीची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मुलभूत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संकल्पना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आणि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तत्वे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मानव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पर्यावरणाचे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सहसंबंध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इत्यादी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बाबीच्या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अभ्यासाचा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समावेश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होतो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.</a:t>
            </a:r>
            <a:endParaRPr lang="en-US" sz="28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02171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85CE7B07-02FB-0A0E-347B-06C70B164715}"/>
              </a:ext>
            </a:extLst>
          </p:cNvPr>
          <p:cNvSpPr txBox="1"/>
          <p:nvPr/>
        </p:nvSpPr>
        <p:spPr>
          <a:xfrm>
            <a:off x="438539" y="435181"/>
            <a:ext cx="11346024" cy="56523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800" dirty="0">
                <a:solidFill>
                  <a:srgbClr val="C00000"/>
                </a:solidFill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2.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पर्यावरणातील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उपलब्ध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साधन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संपतीचा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वापर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: 	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पर्यावरण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हे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मानवास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उपयुक्त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साधनसंपत्तीचे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भांडार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आहे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.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पूर्वी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मानवाच्या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मर्यादित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गरजांनुसार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त्यांचा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वापरही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मर्यादित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होता.अलीकडे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अमर्याद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गरजांमुळे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विविध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साधनसंपतीचा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वापर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अनियंत्रित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पद्धतीने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चालू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आहे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.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त्यामुळे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क्षय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पावणारी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साधनसंपती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 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संपण्याच्या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मार्गावर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आहे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.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खनिजांची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वाढती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मागणी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खनिजे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व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उर्जासाधने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यांचे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नियोजन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इत्यादी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घटकांचा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अभ्यास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पर्यावरणशास्त्रात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होतो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800" dirty="0">
                <a:solidFill>
                  <a:srgbClr val="C00000"/>
                </a:solidFill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3.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पर्यावरणीय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समस्यांचा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अभ्यास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: 	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वाढते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औद्योगिकरण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वाढते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शहरीकरण,शक्ती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साधनांचा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अनिर्बंध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वापर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त्यांच्या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नियोजनाचा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व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व्यवस्थापनाचा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अभाव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यांमुळे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पर्यावरणात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विविध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समस्या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निर्माण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होत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आहेत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.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या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समस्यांचा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अभ्यास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करणे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हा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पर्यावार्ण्शास्त्राचा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महत्वाचा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आशय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आहे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.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पर्यावरणाची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अवनती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व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पर्यावरणीय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प्रदूषण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यात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जल,भूमी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हवा,ध्वनी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इत्यादी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प्रदुषणाचा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समावेश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होतो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.</a:t>
            </a:r>
            <a:endParaRPr lang="en-US" sz="28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46211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56F13D5-BABD-8383-5D72-E0C0E8BBC317}"/>
              </a:ext>
            </a:extLst>
          </p:cNvPr>
          <p:cNvSpPr txBox="1"/>
          <p:nvPr/>
        </p:nvSpPr>
        <p:spPr>
          <a:xfrm>
            <a:off x="578498" y="425200"/>
            <a:ext cx="11010123" cy="62761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cs"/>
              <a:buAutoNum type="hindiAlphaPeriod"/>
            </a:pP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पर्यावरण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व्यवस्थापन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व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नियोजन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: 	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पृथ्वीवरील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 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सजीवांच्या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अस्तित्वाची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परीसंस्थेमध्ये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वैशिष्ट्यपूर्ण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गुंफण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झालेली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असते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.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तथापि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मानवाकडून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त्यांच्या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होत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असलेल्या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अनियोजित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व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अनियंत्रित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वापरांमुळे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परीसंस्थांचे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संतुलन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बुघाडते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.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त्याचा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परिणाम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पर्यावारणाचा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तोल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ढासळण्यात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होतो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.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तसे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होऊ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नये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म्हणून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उपलब्ध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साधनसंपदाच्या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वापराचे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काळजीपुर्वक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व्यवस्थापन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करणे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व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त्या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अनुशंगाने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साधनसंपदा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पुढील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पिढीसहि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उपलब्ध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व्हावी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यासाठी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त्याचे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नियोजन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करणे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हा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भागही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पर्यावरण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भूगोलाच्या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अभ्य्साचा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अविभाज्य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घटक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आहे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.</a:t>
            </a: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पर्यावरण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भूगोल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शास्त्राचे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स्वरूप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:</a:t>
            </a:r>
            <a:endParaRPr lang="en-US" sz="28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पर्यावरणशास्त्राचे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स्वरूप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अतिशय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व्यापक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आहे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.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विविध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नैसर्गिक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व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सामाजिक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शास्त्रांचा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संकलित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समन्वय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पर्यावरणशास्त्रांच्या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अभ्यासात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अभिप्रेत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असल्याने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पर्यावरणशास्त्र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हा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विषय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सर्वस्पर्शी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मानला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जातो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. </a:t>
            </a:r>
            <a:endParaRPr lang="en-US" sz="28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08586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7FF9D1CF-055C-875D-E6A2-44F1E966BC5F}"/>
              </a:ext>
            </a:extLst>
          </p:cNvPr>
          <p:cNvSpPr txBox="1"/>
          <p:nvPr/>
        </p:nvSpPr>
        <p:spPr>
          <a:xfrm>
            <a:off x="373224" y="733839"/>
            <a:ext cx="11392678" cy="51363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पर्यावरण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भूगोलाच्या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अभ्यासात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विविध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प्रश्नाची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शास्त्रीय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उकल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करून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घेणे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आवश्यक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असते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.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भौतिकि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भूगर्भ,रसायन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,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जीव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या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निसर्गाशास्त्राबरोबरच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मानववंशशास्त्र,इतिहास,पुरातत्व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या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सामाजिक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शास्त्रांचाही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पर्यावरण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शास्त्रांशी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घनिष्ट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संबंध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येतो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.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वायू,जल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, व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स्थळ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प्रदूषण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जाणून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घेण्यासाठी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भौतिक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व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रसायनशास्त्रांचासुद्धा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वापर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करून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घ्यावा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लागतो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.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म्हणून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पर्यावरणाचे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स्वरूप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आंतरविद्याशाखीय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आहे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.</a:t>
            </a: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पर्यावरनातील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विविध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घटकांच्या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आपापसात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क्रिया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प्रतिक्रिया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होऊन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पर्यावरणातील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आकृतिबंध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वा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संस्था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तयार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होतात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.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पर्यावरणशास्त्रात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हे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आकृतिबंध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अभ्यासले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जात्तात.पर्यावरणातील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संकीर्णता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नैसर्गिक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घटकांमुळे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किंवा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मानवी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हस्तक्षेपाने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जटील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होते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.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टी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समजून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घेणे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पर्यावरणशास्त्राच्या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गतिमान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स्वरूपांमध्ये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समाविष्ट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आहे</a:t>
            </a:r>
            <a:r>
              <a:rPr lang="en-US" sz="2800" dirty="0">
                <a:solidFill>
                  <a:srgbClr val="C00000"/>
                </a:solidFill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.</a:t>
            </a:r>
            <a:endParaRPr lang="en-US" sz="28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9846852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52</TotalTime>
  <Words>879</Words>
  <Application>Microsoft Office PowerPoint</Application>
  <PresentationFormat>Custom</PresentationFormat>
  <Paragraphs>57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Basis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Prathamesh Kalaskar</dc:creator>
  <cp:lastModifiedBy>KBPE</cp:lastModifiedBy>
  <cp:revision>2</cp:revision>
  <dcterms:created xsi:type="dcterms:W3CDTF">2023-02-13T17:26:13Z</dcterms:created>
  <dcterms:modified xsi:type="dcterms:W3CDTF">2023-03-03T08:51:14Z</dcterms:modified>
</cp:coreProperties>
</file>