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1391E4-1510-4F04-9BD6-92BC3458D0D3}" type="datetimeFigureOut">
              <a:rPr lang="en-US" smtClean="0"/>
              <a:pPr/>
              <a:t>3/3/2023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E57641-C148-4270-88CE-302101F6CE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391E4-1510-4F04-9BD6-92BC3458D0D3}" type="datetimeFigureOut">
              <a:rPr lang="en-US" smtClean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57641-C148-4270-88CE-302101F6CE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391E4-1510-4F04-9BD6-92BC3458D0D3}" type="datetimeFigureOut">
              <a:rPr lang="en-US" smtClean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57641-C148-4270-88CE-302101F6CE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391E4-1510-4F04-9BD6-92BC3458D0D3}" type="datetimeFigureOut">
              <a:rPr lang="en-US" smtClean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57641-C148-4270-88CE-302101F6CE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391E4-1510-4F04-9BD6-92BC3458D0D3}" type="datetimeFigureOut">
              <a:rPr lang="en-US" smtClean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57641-C148-4270-88CE-302101F6CE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391E4-1510-4F04-9BD6-92BC3458D0D3}" type="datetimeFigureOut">
              <a:rPr lang="en-US" smtClean="0"/>
              <a:pPr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57641-C148-4270-88CE-302101F6CE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391E4-1510-4F04-9BD6-92BC3458D0D3}" type="datetimeFigureOut">
              <a:rPr lang="en-US" smtClean="0"/>
              <a:pPr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57641-C148-4270-88CE-302101F6CE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391E4-1510-4F04-9BD6-92BC3458D0D3}" type="datetimeFigureOut">
              <a:rPr lang="en-US" smtClean="0"/>
              <a:pPr/>
              <a:t>3/3/2023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57641-C148-4270-88CE-302101F6CE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1391E4-1510-4F04-9BD6-92BC3458D0D3}" type="datetimeFigureOut">
              <a:rPr lang="en-US" smtClean="0"/>
              <a:pPr/>
              <a:t>3/3/2023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57641-C148-4270-88CE-302101F6CE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21391E4-1510-4F04-9BD6-92BC3458D0D3}" type="datetimeFigureOut">
              <a:rPr lang="en-US" smtClean="0"/>
              <a:pPr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57641-C148-4270-88CE-302101F6CE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391E4-1510-4F04-9BD6-92BC3458D0D3}" type="datetimeFigureOut">
              <a:rPr lang="en-US" smtClean="0"/>
              <a:pPr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E57641-C148-4270-88CE-302101F6CE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21391E4-1510-4F04-9BD6-92BC3458D0D3}" type="datetimeFigureOut">
              <a:rPr lang="en-US" smtClean="0"/>
              <a:pPr/>
              <a:t>3/3/2023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CE57641-C148-4270-88CE-302101F6CE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914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dirty="0" smtClean="0">
                <a:solidFill>
                  <a:schemeClr val="bg2">
                    <a:lumMod val="50000"/>
                  </a:schemeClr>
                </a:solidFill>
              </a:rPr>
              <a:t>बंजारा शिक्षण संस्था संचलित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6002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sz="2800" b="1" dirty="0" smtClean="0">
                <a:solidFill>
                  <a:schemeClr val="accent5">
                    <a:lumMod val="75000"/>
                  </a:schemeClr>
                </a:solidFill>
              </a:rPr>
              <a:t>कै.बापूसाहेब पाटील </a:t>
            </a:r>
            <a:r>
              <a:rPr lang="mr-IN" sz="2800" b="1" smtClean="0">
                <a:solidFill>
                  <a:schemeClr val="accent5">
                    <a:lumMod val="75000"/>
                  </a:schemeClr>
                </a:solidFill>
              </a:rPr>
              <a:t>एकंबेकर </a:t>
            </a:r>
            <a:r>
              <a:rPr lang="mr-IN" sz="2800" b="1" smtClean="0">
                <a:solidFill>
                  <a:schemeClr val="accent5">
                    <a:lumMod val="75000"/>
                  </a:schemeClr>
                </a:solidFill>
              </a:rPr>
              <a:t>महाविद्यालय</a:t>
            </a:r>
            <a:r>
              <a:rPr lang="mr-IN" sz="2800" b="1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  <a:endParaRPr lang="en-US" sz="2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mr-IN" sz="2800" b="1" dirty="0" smtClean="0">
                <a:solidFill>
                  <a:schemeClr val="accent5">
                    <a:lumMod val="75000"/>
                  </a:schemeClr>
                </a:solidFill>
              </a:rPr>
              <a:t>हणेगाव ता.देगलूर जि. नांदेड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         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0607646">
            <a:off x="2801032" y="3433864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Colonna MT" pitchFamily="82" charset="0"/>
                <a:cs typeface="Browallia New" pitchFamily="34" charset="-34"/>
              </a:rPr>
              <a:t>Welcome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62400" y="6477000"/>
            <a:ext cx="289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 smtClean="0"/>
              <a:t>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2200" y="533400"/>
            <a:ext cx="541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विषय: अर्थशात्र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2819400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mr-IN" sz="3200" b="1" i="1" u="sng" dirty="0" smtClean="0">
                <a:solidFill>
                  <a:srgbClr val="00B0F0"/>
                </a:solidFill>
              </a:rPr>
              <a:t>आर्थिक वृद्धी</a:t>
            </a:r>
          </a:p>
          <a:p>
            <a:endParaRPr lang="mr-IN" sz="3200" dirty="0"/>
          </a:p>
          <a:p>
            <a:pPr lvl="2">
              <a:buFont typeface="Wingdings" pitchFamily="2" charset="2"/>
              <a:buChar char="Ø"/>
            </a:pPr>
            <a:r>
              <a:rPr lang="mr-IN" sz="3200" b="1" i="1" u="sng" dirty="0" smtClean="0">
                <a:solidFill>
                  <a:srgbClr val="92D050"/>
                </a:solidFill>
              </a:rPr>
              <a:t>आर्थिक विकास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46482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i="1" dirty="0" smtClean="0"/>
              <a:t>आर्थिक वृद्धी व आर्थिक विकास हे अनुक्रमे देशाच्या संख्यात्मक व गुणात्मक विकासाचे निर्देशक </a:t>
            </a:r>
            <a:r>
              <a:rPr lang="mr-IN" b="1" dirty="0" smtClean="0"/>
              <a:t>आहेत</a:t>
            </a:r>
            <a:r>
              <a:rPr lang="mr-IN" sz="1600" b="1" dirty="0" smtClean="0"/>
              <a:t>. </a:t>
            </a:r>
            <a:r>
              <a:rPr lang="mr-IN" b="1" i="1" dirty="0" smtClean="0"/>
              <a:t>देशात प्रगतीचे मोजमाप सामान्यतः त्याच्या आधारे केले जाते. </a:t>
            </a:r>
            <a:endParaRPr lang="en-US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219200"/>
            <a:ext cx="3162300" cy="29146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10" name="TextBox 9"/>
          <p:cNvSpPr txBox="1"/>
          <p:nvPr/>
        </p:nvSpPr>
        <p:spPr>
          <a:xfrm>
            <a:off x="7086600" y="304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dirty="0" smtClean="0"/>
              <a:t>प्रा.एस.पी.शिंदे 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64886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 smtClean="0"/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86600" y="6096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 smtClean="0"/>
              <a:t>( </a:t>
            </a:r>
            <a:r>
              <a:rPr lang="en-US" sz="1400" dirty="0" smtClean="0"/>
              <a:t>C.H.B.basis 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dirty="0" smtClean="0"/>
              <a:t>आर्थिक वृद्धी 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143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 Economic  Growth 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733800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mr-IN" b="1" i="1" dirty="0" smtClean="0"/>
              <a:t> आर्थिक वृद्धी ही एक संख्यात्मक संकल्पना असून देशातील वस्तू व सेवांच्या  एकूण आकारमानात वाढ होणे, म्हणजेच आर्थिक वृद्धी होणे होय.</a:t>
            </a:r>
          </a:p>
          <a:p>
            <a:pPr>
              <a:buFont typeface="Wingdings" pitchFamily="2" charset="2"/>
              <a:buChar char="q"/>
            </a:pPr>
            <a:endParaRPr lang="mr-IN" b="1" i="1" dirty="0"/>
          </a:p>
          <a:p>
            <a:pPr>
              <a:buFont typeface="Wingdings" pitchFamily="2" charset="2"/>
              <a:buChar char="q"/>
            </a:pPr>
            <a:r>
              <a:rPr lang="mr-IN" b="1" i="1" dirty="0" smtClean="0"/>
              <a:t> म्हणजेच, राष्ट्रीय उत्पन्न वाढत  जाण्याच्या प्रक्रियेला आर्थिक वृद्धी म्हटले जाते. अर्थात राष्ट्रीय उत्पन्न अचानक वाढले म्हणून त्यास आर्थिक वृद्धी म्हणणे अयोग्य ठरते.</a:t>
            </a:r>
            <a:endParaRPr lang="en-US" b="1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371600"/>
            <a:ext cx="3781425" cy="2168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267200" y="64886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 smtClean="0"/>
              <a:t>3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7620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dirty="0" smtClean="0"/>
              <a:t>आर्थिक वृद्धी 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3716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 Economic  Growth )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124200"/>
            <a:ext cx="822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mr-IN" b="1" i="1" dirty="0" smtClean="0"/>
              <a:t> आर्थिक वृद्धीचे मोजमापन साधारणतः जी.डी.पी.च्या संदर्भात केले जाते.</a:t>
            </a:r>
          </a:p>
          <a:p>
            <a:r>
              <a:rPr lang="mr-IN" b="1" i="1" dirty="0" smtClean="0"/>
              <a:t>अशा रीतीने, देशाचा जी.डी.पी. वाढत जाण्याच्या प्रक्रियेला आर्थिक वृद्धी </a:t>
            </a:r>
            <a:r>
              <a:rPr lang="en-US" b="1" i="1" dirty="0" smtClean="0"/>
              <a:t>( Economic  Growth )</a:t>
            </a:r>
            <a:r>
              <a:rPr lang="mr-IN" b="1" i="1" dirty="0" smtClean="0"/>
              <a:t> असे म्हणतात.</a:t>
            </a:r>
          </a:p>
          <a:p>
            <a:endParaRPr lang="en-US" b="1" i="1" dirty="0" smtClean="0"/>
          </a:p>
          <a:p>
            <a:endParaRPr lang="mr-IN" b="1" i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85800" y="43434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mr-IN" b="1" i="1" dirty="0" smtClean="0"/>
              <a:t> तर एक वर्षाचा जी.डी.पी. मागील वर्षाच्या जी.डी.पी. च्या तुलनेत जेवढ्या टक्क्यांनी वाढलेला असतो त्यास आर्थिक वृद्धी दर असे म्हणतात. वृद्धी दर धनात्मक किंव्हा ऋणात्मक असू शकतो.</a:t>
            </a:r>
            <a:endParaRPr lang="en-US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0936" y="609600"/>
            <a:ext cx="298006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4191000" y="64886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 smtClean="0"/>
              <a:t>4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7620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dirty="0" smtClean="0"/>
              <a:t>आर्थिक वृद्धी 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478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 Economic  Growth )</a:t>
            </a:r>
          </a:p>
          <a:p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2004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mr-IN" b="1" i="1" dirty="0" smtClean="0"/>
              <a:t> वस्तू व सेवांचे भौतिक उत्पादन वाढणे, हे खरे आर्थिक वृद्धीचे द्योतक आहे.</a:t>
            </a:r>
          </a:p>
          <a:p>
            <a:pPr>
              <a:buFont typeface="Wingdings" pitchFamily="2" charset="2"/>
              <a:buChar char="q"/>
            </a:pPr>
            <a:endParaRPr lang="mr-IN" b="1" i="1" dirty="0" smtClean="0"/>
          </a:p>
          <a:p>
            <a:pPr>
              <a:buFont typeface="Wingdings" pitchFamily="2" charset="2"/>
              <a:buChar char="q"/>
            </a:pPr>
            <a:endParaRPr lang="mr-IN" b="1" i="1" dirty="0" smtClean="0"/>
          </a:p>
          <a:p>
            <a:pPr>
              <a:buFont typeface="Wingdings" pitchFamily="2" charset="2"/>
              <a:buChar char="q"/>
            </a:pPr>
            <a:r>
              <a:rPr lang="mr-IN" b="1" i="1" dirty="0" smtClean="0"/>
              <a:t> वस्तू व सेवांच्या किमंतीमध्ये वाढ झाल्याने जी.डी.पी. आर्थिक वृद्धी दर्शवित नाही.</a:t>
            </a:r>
          </a:p>
          <a:p>
            <a:r>
              <a:rPr lang="mr-IN" b="1" i="1" dirty="0" smtClean="0"/>
              <a:t>त्यामुळे खरी आर्थिक वृद्धी नॉमिनल जी.डी.पी.तील वाढीच्या तुलनेत वास्तव जी.डी.पी.</a:t>
            </a:r>
          </a:p>
          <a:p>
            <a:r>
              <a:rPr lang="mr-IN" b="1" i="1" dirty="0" smtClean="0"/>
              <a:t>(</a:t>
            </a:r>
            <a:r>
              <a:rPr lang="en-US" b="1" i="1" dirty="0" smtClean="0"/>
              <a:t>real GDP ) </a:t>
            </a:r>
            <a:r>
              <a:rPr lang="mr-IN" b="1" i="1" dirty="0" smtClean="0"/>
              <a:t>वाढीने चांगल्या प्रकारे निर्देशित केली जाते.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914400"/>
            <a:ext cx="2819400" cy="2088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4114800" y="6553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 smtClean="0"/>
              <a:t>5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533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dirty="0" smtClean="0"/>
              <a:t>आर्थिक विकास 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2954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 Economic Development )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438400"/>
            <a:ext cx="6324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i="1" dirty="0" smtClean="0"/>
              <a:t> </a:t>
            </a:r>
            <a:r>
              <a:rPr lang="mr-IN" b="1" i="1" dirty="0" smtClean="0"/>
              <a:t>आर्थिक विकास ही आर्थिक वृद्धी पेक्षा एक व्यापक </a:t>
            </a:r>
          </a:p>
          <a:p>
            <a:r>
              <a:rPr lang="mr-IN" b="1" i="1" dirty="0" smtClean="0"/>
              <a:t>संकल्पना आहे. ती गुणात्मक संकल्पना आहे.</a:t>
            </a:r>
          </a:p>
          <a:p>
            <a:pPr>
              <a:buFont typeface="Wingdings" pitchFamily="2" charset="2"/>
              <a:buChar char="q"/>
            </a:pPr>
            <a:endParaRPr lang="mr-IN" b="1" i="1" dirty="0" smtClean="0"/>
          </a:p>
          <a:p>
            <a:pPr>
              <a:buFont typeface="Wingdings" pitchFamily="2" charset="2"/>
              <a:buChar char="q"/>
            </a:pPr>
            <a:r>
              <a:rPr lang="mr-IN" b="1" i="1" dirty="0" smtClean="0"/>
              <a:t> विकास या संकल्पनेत केवळ आर्थिक वृद्धीच नव्हे,</a:t>
            </a:r>
          </a:p>
          <a:p>
            <a:r>
              <a:rPr lang="mr-IN" b="1" i="1" dirty="0" smtClean="0"/>
              <a:t>तर जीवनाच्या इतर सर्व क्षेत्रामध्ये सकारत्मक बदलाचाही </a:t>
            </a:r>
          </a:p>
          <a:p>
            <a:r>
              <a:rPr lang="mr-IN" b="1" i="1" dirty="0" smtClean="0"/>
              <a:t>समावेश होतो.</a:t>
            </a:r>
          </a:p>
          <a:p>
            <a:endParaRPr lang="mr-IN" b="1" i="1" dirty="0" smtClean="0"/>
          </a:p>
          <a:p>
            <a:pPr>
              <a:buFont typeface="Wingdings" pitchFamily="2" charset="2"/>
              <a:buChar char="q"/>
            </a:pPr>
            <a:r>
              <a:rPr lang="mr-IN" b="1" i="1" dirty="0" smtClean="0"/>
              <a:t> आर्थिक विकासा  मध्ये आर्थिक वृद्धीबरोबर राष्ट्रीय </a:t>
            </a:r>
          </a:p>
          <a:p>
            <a:r>
              <a:rPr lang="mr-IN" b="1" i="1" dirty="0" smtClean="0"/>
              <a:t>उत्पनाच्या वितरणातील इच्छित बदल आणि इतर </a:t>
            </a:r>
          </a:p>
          <a:p>
            <a:r>
              <a:rPr lang="mr-IN" b="1" i="1" dirty="0" smtClean="0"/>
              <a:t>तांत्रिक व  संस्थात्मक बदल, यांचा समावेश होतो.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0" y="6553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 smtClean="0"/>
              <a:t>6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8382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i="1" dirty="0" smtClean="0"/>
              <a:t>आर्थिक विकास </a:t>
            </a:r>
            <a:endParaRPr lang="en-US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6002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 Economic Development )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901077"/>
            <a:ext cx="8153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q"/>
            </a:pPr>
            <a:r>
              <a:rPr lang="mr-IN" b="1" i="1" dirty="0" smtClean="0"/>
              <a:t> अशा रीतीने, आर्थिक वृद्धीचे फायदे तळागाळातील शेवटच्या व्यक्ती </a:t>
            </a:r>
          </a:p>
          <a:p>
            <a:r>
              <a:rPr lang="mr-IN" b="1" i="1" dirty="0" smtClean="0"/>
              <a:t>व गटापर्यंत पोहोचण्याची  प्रकिया म्हणजेच आर्थिक विकास होय.</a:t>
            </a:r>
          </a:p>
          <a:p>
            <a:pPr>
              <a:buFont typeface="Wingdings" pitchFamily="2" charset="2"/>
              <a:buChar char="q"/>
            </a:pPr>
            <a:endParaRPr lang="mr-IN" b="1" i="1" dirty="0" smtClean="0"/>
          </a:p>
          <a:p>
            <a:pPr>
              <a:buFont typeface="Wingdings" pitchFamily="2" charset="2"/>
              <a:buChar char="q"/>
            </a:pPr>
            <a:r>
              <a:rPr lang="mr-IN" b="1" i="1" dirty="0" smtClean="0"/>
              <a:t> थोडक्यात, आर्थिक विकास म्हणजे आर्थिक वृद्धी+बदल असे म्हणता येईल. येथे ही संकल्पना अर्थव्यवस्थेतील गुणात्मक बदल दर्शविते.</a:t>
            </a:r>
          </a:p>
          <a:p>
            <a:pPr>
              <a:buFont typeface="Wingdings" pitchFamily="2" charset="2"/>
              <a:buChar char="q"/>
            </a:pPr>
            <a:endParaRPr lang="mr-IN" b="1" i="1" dirty="0" smtClean="0"/>
          </a:p>
          <a:p>
            <a:pPr>
              <a:buFont typeface="Wingdings" pitchFamily="2" charset="2"/>
              <a:buChar char="q"/>
            </a:pPr>
            <a:r>
              <a:rPr lang="mr-IN" b="1" i="1" dirty="0" smtClean="0"/>
              <a:t> त्यामध्ये दारिद्र्य कमी होणे, रोजगार निर्मिती, विषमता कमी होणे, राहणीमानाचा दर्जा दर्जा उंचावणे, कार्यक्षमता वाढणे, तंत्रज्ञान विकास, औधोगिक व सेवा क्षेत्राचा वेगाने विकास यासारख्या सकारत्मक बदलांचा समावेश होतो.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914400"/>
            <a:ext cx="2438400" cy="1731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7" name="TextBox 6"/>
          <p:cNvSpPr txBox="1"/>
          <p:nvPr/>
        </p:nvSpPr>
        <p:spPr>
          <a:xfrm>
            <a:off x="4114800" y="64886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 smtClean="0"/>
              <a:t>7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216</TotalTime>
  <Words>380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KBPE</cp:lastModifiedBy>
  <cp:revision>23</cp:revision>
  <dcterms:created xsi:type="dcterms:W3CDTF">2023-02-23T10:24:22Z</dcterms:created>
  <dcterms:modified xsi:type="dcterms:W3CDTF">2023-03-03T08:46:48Z</dcterms:modified>
</cp:coreProperties>
</file>