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73" r:id="rId2"/>
    <p:sldId id="284" r:id="rId3"/>
    <p:sldId id="276" r:id="rId4"/>
    <p:sldId id="277" r:id="rId5"/>
    <p:sldId id="278" r:id="rId6"/>
    <p:sldId id="286" r:id="rId7"/>
    <p:sldId id="279" r:id="rId8"/>
    <p:sldId id="280" r:id="rId9"/>
    <p:sldId id="281" r:id="rId10"/>
    <p:sldId id="28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94" d="100"/>
          <a:sy n="94" d="100"/>
        </p:scale>
        <p:origin x="-882"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1D6A73-7CA4-488E-A1EC-4C40323B093C}" type="datetimeFigureOut">
              <a:rPr lang="en-US" smtClean="0"/>
              <a:pPr/>
              <a:t>3/3/2023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46F399-C04B-4509-8C5E-C7CB4A618870}" type="slidenum">
              <a:rPr lang="en-US" smtClean="0"/>
              <a:pPr/>
              <a:t>‹#›</a:t>
            </a:fld>
            <a:endParaRPr lang="en-US"/>
          </a:p>
        </p:txBody>
      </p:sp>
    </p:spTree>
    <p:extLst>
      <p:ext uri="{BB962C8B-B14F-4D97-AF65-F5344CB8AC3E}">
        <p14:creationId xmlns:p14="http://schemas.microsoft.com/office/powerpoint/2010/main" val="649576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EFE6837-F6DF-4553-B595-C9D8861016B5}" type="datetimeFigureOut">
              <a:rPr lang="en-US" smtClean="0"/>
              <a:pPr/>
              <a:t>3/3/2023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A14DBA9-AC46-4AEF-AA56-B1E6DF28F4A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FE6837-F6DF-4553-B595-C9D8861016B5}" type="datetimeFigureOut">
              <a:rPr lang="en-US" smtClean="0"/>
              <a:pPr/>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4DBA9-AC46-4AEF-AA56-B1E6DF28F4A5}"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FE6837-F6DF-4553-B595-C9D8861016B5}" type="datetimeFigureOut">
              <a:rPr lang="en-US" smtClean="0"/>
              <a:pPr/>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4DBA9-AC46-4AEF-AA56-B1E6DF28F4A5}"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FE6837-F6DF-4553-B595-C9D8861016B5}" type="datetimeFigureOut">
              <a:rPr lang="en-US" smtClean="0"/>
              <a:pPr/>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4DBA9-AC46-4AEF-AA56-B1E6DF28F4A5}"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EFE6837-F6DF-4553-B595-C9D8861016B5}" type="datetimeFigureOut">
              <a:rPr lang="en-US" smtClean="0"/>
              <a:pPr/>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4DBA9-AC46-4AEF-AA56-B1E6DF28F4A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EFE6837-F6DF-4553-B595-C9D8861016B5}" type="datetimeFigureOut">
              <a:rPr lang="en-US" smtClean="0"/>
              <a:pPr/>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14DBA9-AC46-4AEF-AA56-B1E6DF28F4A5}"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EFE6837-F6DF-4553-B595-C9D8861016B5}" type="datetimeFigureOut">
              <a:rPr lang="en-US" smtClean="0"/>
              <a:pPr/>
              <a:t>3/3/2023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14DBA9-AC46-4AEF-AA56-B1E6DF28F4A5}"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EFE6837-F6DF-4553-B595-C9D8861016B5}" type="datetimeFigureOut">
              <a:rPr lang="en-US" smtClean="0"/>
              <a:pPr/>
              <a:t>3/3/2023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14DBA9-AC46-4AEF-AA56-B1E6DF28F4A5}"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E6837-F6DF-4553-B595-C9D8861016B5}" type="datetimeFigureOut">
              <a:rPr lang="en-US" smtClean="0"/>
              <a:pPr/>
              <a:t>3/3/2023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14DBA9-AC46-4AEF-AA56-B1E6DF28F4A5}"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EFE6837-F6DF-4553-B595-C9D8861016B5}" type="datetimeFigureOut">
              <a:rPr lang="en-US" smtClean="0"/>
              <a:pPr/>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14DBA9-AC46-4AEF-AA56-B1E6DF28F4A5}"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EFE6837-F6DF-4553-B595-C9D8861016B5}" type="datetimeFigureOut">
              <a:rPr lang="en-US" smtClean="0"/>
              <a:pPr/>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A14DBA9-AC46-4AEF-AA56-B1E6DF28F4A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EFE6837-F6DF-4553-B595-C9D8861016B5}" type="datetimeFigureOut">
              <a:rPr lang="en-US" smtClean="0"/>
              <a:pPr/>
              <a:t>3/3/2023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A14DBA9-AC46-4AEF-AA56-B1E6DF28F4A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71600" y="1066800"/>
            <a:ext cx="5029200" cy="2053664"/>
          </a:xfrm>
          <a:prstGeom prst="rect">
            <a:avLst/>
          </a:prstGeom>
          <a:noFill/>
        </p:spPr>
        <p:txBody>
          <a:bodyPr wrap="square" rtlCol="0">
            <a:spAutoFit/>
          </a:bodyPr>
          <a:lstStyle/>
          <a:p>
            <a:pPr algn="ctr">
              <a:lnSpc>
                <a:spcPct val="150000"/>
              </a:lnSpc>
            </a:pPr>
            <a:r>
              <a:rPr lang="hi-IN" sz="2800" dirty="0" smtClean="0">
                <a:solidFill>
                  <a:srgbClr val="FF0000"/>
                </a:solidFill>
              </a:rPr>
              <a:t>कै. बापूसाहेब पाटील एकंबेकर महाविद्यालय     </a:t>
            </a:r>
            <a:r>
              <a:rPr lang="en-US" sz="2800" dirty="0" smtClean="0">
                <a:solidFill>
                  <a:srgbClr val="FF0000"/>
                </a:solidFill>
              </a:rPr>
              <a:t>                               </a:t>
            </a:r>
            <a:r>
              <a:rPr lang="hi-IN" sz="2800" dirty="0" smtClean="0">
                <a:solidFill>
                  <a:srgbClr val="FF0000"/>
                </a:solidFill>
              </a:rPr>
              <a:t> </a:t>
            </a:r>
            <a:r>
              <a:rPr lang="en-US" sz="2800" dirty="0" smtClean="0">
                <a:solidFill>
                  <a:srgbClr val="FF0000"/>
                </a:solidFill>
              </a:rPr>
              <a:t>      </a:t>
            </a:r>
            <a:r>
              <a:rPr lang="hi-IN" sz="2800" dirty="0" smtClean="0">
                <a:solidFill>
                  <a:srgbClr val="FF0000"/>
                </a:solidFill>
              </a:rPr>
              <a:t>हणेगाव ता:</a:t>
            </a:r>
            <a:r>
              <a:rPr lang="en-US" sz="2800" dirty="0" smtClean="0">
                <a:solidFill>
                  <a:srgbClr val="FF0000"/>
                </a:solidFill>
              </a:rPr>
              <a:t>  </a:t>
            </a:r>
            <a:r>
              <a:rPr lang="hi-IN" sz="2800" dirty="0" smtClean="0">
                <a:solidFill>
                  <a:srgbClr val="FF0000"/>
                </a:solidFill>
              </a:rPr>
              <a:t>देगलूर जी :नांदेड </a:t>
            </a:r>
            <a:endParaRPr lang="en-US" sz="2800" dirty="0">
              <a:solidFill>
                <a:srgbClr val="FF0000"/>
              </a:solidFill>
            </a:endParaRPr>
          </a:p>
        </p:txBody>
      </p:sp>
      <p:sp>
        <p:nvSpPr>
          <p:cNvPr id="4" name="TextBox 3"/>
          <p:cNvSpPr txBox="1"/>
          <p:nvPr/>
        </p:nvSpPr>
        <p:spPr>
          <a:xfrm>
            <a:off x="1295400" y="3124200"/>
            <a:ext cx="6781800" cy="2354491"/>
          </a:xfrm>
          <a:prstGeom prst="rect">
            <a:avLst/>
          </a:prstGeom>
          <a:noFill/>
        </p:spPr>
        <p:txBody>
          <a:bodyPr wrap="square" rtlCol="0">
            <a:spAutoFit/>
          </a:bodyPr>
          <a:lstStyle/>
          <a:p>
            <a:pPr>
              <a:lnSpc>
                <a:spcPct val="150000"/>
              </a:lnSpc>
            </a:pPr>
            <a:r>
              <a:rPr lang="hi-IN" dirty="0" smtClean="0"/>
              <a:t> </a:t>
            </a:r>
            <a:r>
              <a:rPr lang="hi-IN" sz="2000" dirty="0" smtClean="0"/>
              <a:t>वर्ग:  बी .ए</a:t>
            </a:r>
            <a:r>
              <a:rPr lang="en-US" sz="2000" dirty="0" smtClean="0"/>
              <a:t> . </a:t>
            </a:r>
            <a:r>
              <a:rPr lang="hi-IN" sz="2000" dirty="0" smtClean="0"/>
              <a:t>प्रथम वर्ष    </a:t>
            </a:r>
            <a:r>
              <a:rPr lang="en-US" sz="2000" dirty="0" smtClean="0"/>
              <a:t>            </a:t>
            </a:r>
            <a:r>
              <a:rPr lang="hi-IN" sz="2000" dirty="0" smtClean="0"/>
              <a:t>    सेमिस्टर: </a:t>
            </a:r>
            <a:r>
              <a:rPr lang="en-US" sz="2000" dirty="0" smtClean="0"/>
              <a:t>I                            </a:t>
            </a:r>
            <a:r>
              <a:rPr lang="hi-IN" sz="2000" dirty="0" smtClean="0"/>
              <a:t>विषय : शारीरिक शिक्षण.</a:t>
            </a:r>
            <a:r>
              <a:rPr lang="en-US" sz="2000" dirty="0" smtClean="0"/>
              <a:t>                                                                            </a:t>
            </a:r>
            <a:r>
              <a:rPr lang="hi-IN" sz="2000" dirty="0" smtClean="0"/>
              <a:t>पेपरचे नाव </a:t>
            </a:r>
            <a:r>
              <a:rPr lang="en-US" sz="2000" dirty="0" smtClean="0"/>
              <a:t>:</a:t>
            </a:r>
            <a:r>
              <a:rPr lang="hi-IN" sz="2000" dirty="0" smtClean="0"/>
              <a:t> शारीरिक शिक्षणाचा इतिहास </a:t>
            </a:r>
            <a:r>
              <a:rPr lang="en-US" sz="2000" dirty="0" smtClean="0"/>
              <a:t>                                  </a:t>
            </a:r>
            <a:r>
              <a:rPr lang="mr-IN" sz="2000" dirty="0" smtClean="0"/>
              <a:t>प्रा.</a:t>
            </a:r>
            <a:r>
              <a:rPr lang="hi-IN" sz="2000" dirty="0" smtClean="0"/>
              <a:t>बिरादार </a:t>
            </a:r>
            <a:r>
              <a:rPr lang="hi-IN" sz="2000" dirty="0" smtClean="0"/>
              <a:t>भरत व्यंकटराव </a:t>
            </a:r>
            <a:endParaRPr lang="en-US" sz="2000" dirty="0" smtClean="0"/>
          </a:p>
          <a:p>
            <a:pPr>
              <a:lnSpc>
                <a:spcPct val="150000"/>
              </a:lnSpc>
            </a:pPr>
            <a:endParaRPr 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00200" y="762000"/>
            <a:ext cx="4114800" cy="461665"/>
          </a:xfrm>
          <a:prstGeom prst="rect">
            <a:avLst/>
          </a:prstGeom>
          <a:noFill/>
        </p:spPr>
        <p:txBody>
          <a:bodyPr wrap="square" rtlCol="0">
            <a:spAutoFit/>
          </a:bodyPr>
          <a:lstStyle/>
          <a:p>
            <a:r>
              <a:rPr lang="hi-IN" sz="2400" b="1" cap="all" dirty="0" smtClean="0">
                <a:solidFill>
                  <a:srgbClr val="FF0000"/>
                </a:solidFill>
              </a:rPr>
              <a:t>राष्ट्रीय क्रीडा पुरस्कार माहिती</a:t>
            </a:r>
            <a:r>
              <a:rPr lang="en-US" sz="2400" b="1" cap="all" dirty="0" smtClean="0">
                <a:solidFill>
                  <a:srgbClr val="FF0000"/>
                </a:solidFill>
              </a:rPr>
              <a:t> :</a:t>
            </a:r>
            <a:endParaRPr lang="hi-IN" sz="2400" b="1" cap="all" dirty="0">
              <a:solidFill>
                <a:srgbClr val="FF0000"/>
              </a:solidFill>
            </a:endParaRPr>
          </a:p>
        </p:txBody>
      </p:sp>
      <p:sp>
        <p:nvSpPr>
          <p:cNvPr id="3" name="TextBox 2"/>
          <p:cNvSpPr txBox="1"/>
          <p:nvPr/>
        </p:nvSpPr>
        <p:spPr>
          <a:xfrm>
            <a:off x="914400" y="3657600"/>
            <a:ext cx="6553200" cy="2862322"/>
          </a:xfrm>
          <a:prstGeom prst="rect">
            <a:avLst/>
          </a:prstGeom>
          <a:noFill/>
        </p:spPr>
        <p:txBody>
          <a:bodyPr wrap="square" rtlCol="0">
            <a:spAutoFit/>
          </a:bodyPr>
          <a:lstStyle/>
          <a:p>
            <a:pPr>
              <a:lnSpc>
                <a:spcPct val="150000"/>
              </a:lnSpc>
            </a:pPr>
            <a:r>
              <a:rPr lang="hi-IN" sz="2000" dirty="0" smtClean="0"/>
              <a:t>राष्ट्रीय क्रीडा दिनानिमित्त देशातील महान खेळाडूंचा समावेश केला जातो या दिवशी खेळाडूंना राजीव गांधी खेळ रत्न पुरस्कार अर्जुन पुरस्कार द्रोणाचार्य पुरस्कार आजीवन आणि ध्यानचंद पुरस्कार यासारख्या सर्वोच्च क्रीडा पुरस्काराने सन्मानित केले जाते. भारतात दिल्या जाणाऱ्या या पुरस्कारांना स्वतःचा इतिहास आहे.</a:t>
            </a:r>
            <a:endParaRPr lang="en-US" sz="2000" dirty="0"/>
          </a:p>
        </p:txBody>
      </p:sp>
      <p:sp>
        <p:nvSpPr>
          <p:cNvPr id="5" name="TextBox 4"/>
          <p:cNvSpPr txBox="1"/>
          <p:nvPr/>
        </p:nvSpPr>
        <p:spPr>
          <a:xfrm>
            <a:off x="990600" y="1447800"/>
            <a:ext cx="5715000" cy="1938992"/>
          </a:xfrm>
          <a:prstGeom prst="rect">
            <a:avLst/>
          </a:prstGeom>
          <a:noFill/>
        </p:spPr>
        <p:txBody>
          <a:bodyPr wrap="square" rtlCol="0">
            <a:spAutoFit/>
          </a:bodyPr>
          <a:lstStyle/>
          <a:p>
            <a:pPr>
              <a:lnSpc>
                <a:spcPct val="150000"/>
              </a:lnSpc>
            </a:pPr>
            <a:r>
              <a:rPr lang="hi-IN" sz="2000" dirty="0" smtClean="0"/>
              <a:t>युवा व्यवहार आणि क्रीडा मंत्रालयाकडून दरवर्षी हा पुरस्कार दिला जातो</a:t>
            </a:r>
            <a:r>
              <a:rPr lang="en-US" sz="2000" dirty="0" smtClean="0"/>
              <a:t>.</a:t>
            </a:r>
            <a:r>
              <a:rPr lang="hi-IN" sz="2000" dirty="0" smtClean="0"/>
              <a:t> ते भारताच्या राष्ट्रपतींद्वारे सामान्यतः २९ ऑगस्ट रोजी राष्ट्रपती भवनात त्याच समारंभात सादर केले जातात.</a:t>
            </a:r>
            <a:endParaRPr lang="en-US" sz="2000"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447801"/>
            <a:ext cx="5943600" cy="3831818"/>
          </a:xfrm>
          <a:prstGeom prst="rect">
            <a:avLst/>
          </a:prstGeom>
          <a:noFill/>
        </p:spPr>
        <p:txBody>
          <a:bodyPr wrap="square" rtlCol="0">
            <a:spAutoFit/>
          </a:bodyPr>
          <a:lstStyle/>
          <a:p>
            <a:pPr>
              <a:lnSpc>
                <a:spcPct val="150000"/>
              </a:lnSpc>
            </a:pPr>
            <a:r>
              <a:rPr lang="hi-IN" dirty="0" smtClean="0"/>
              <a:t>राजीव गांधी रत्न हा क्रीडा जगतातील भारताचा सर्वोच्च सन्मान आहे हा सन्मान देशाचे माजी पंतप्रधान राजीव गांधी यांच्या नावावर ठेवण्यात आला हा सन्मान 1991- 92 मध्ये सुरू झाला. हा सन्मान क्रीडा क्षेत्रात कौतुक आणि जागरूकतेसाठी स्थापित करण्यात आला. त्यांचा उद्देश खेळाडूंचा सन्मान करून त्यांची प्रतिष्ठा वाढवणे आहे. बक्षीस रक्कम पुरस्कारात पदक, सन्मानपत्र, ही रक्कम 7,50,000 हजार रुपये करण्यात आली आहे राजीव गांधी खेल रत्न पुरस्कार दरवर्षी खेळाडूला दिला जातो . </a:t>
            </a:r>
            <a:endParaRPr lang="en-US" dirty="0"/>
          </a:p>
        </p:txBody>
      </p:sp>
      <p:sp>
        <p:nvSpPr>
          <p:cNvPr id="3" name="TextBox 2"/>
          <p:cNvSpPr txBox="1"/>
          <p:nvPr/>
        </p:nvSpPr>
        <p:spPr>
          <a:xfrm>
            <a:off x="1600200" y="914400"/>
            <a:ext cx="4114800" cy="738664"/>
          </a:xfrm>
          <a:prstGeom prst="rect">
            <a:avLst/>
          </a:prstGeom>
          <a:noFill/>
        </p:spPr>
        <p:txBody>
          <a:bodyPr wrap="square" rtlCol="0">
            <a:spAutoFit/>
          </a:bodyPr>
          <a:lstStyle/>
          <a:p>
            <a:r>
              <a:rPr lang="hi-IN" b="1" dirty="0" smtClean="0"/>
              <a:t> </a:t>
            </a:r>
            <a:r>
              <a:rPr lang="hi-IN" sz="2400" b="1" dirty="0" smtClean="0">
                <a:solidFill>
                  <a:srgbClr val="FF0000"/>
                </a:solidFill>
              </a:rPr>
              <a:t>राजीव गांधी खेलरत्न पुरस्कार</a:t>
            </a:r>
            <a:endParaRPr lang="en-US" sz="2400" dirty="0" smtClean="0">
              <a:solidFill>
                <a:srgbClr val="FF0000"/>
              </a:solidFill>
            </a:endParaRPr>
          </a:p>
          <a:p>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2133600"/>
            <a:ext cx="7086600" cy="2585323"/>
          </a:xfrm>
          <a:prstGeom prst="rect">
            <a:avLst/>
          </a:prstGeom>
          <a:noFill/>
        </p:spPr>
        <p:txBody>
          <a:bodyPr wrap="square" rtlCol="0">
            <a:spAutoFit/>
          </a:bodyPr>
          <a:lstStyle/>
          <a:p>
            <a:pPr>
              <a:lnSpc>
                <a:spcPct val="150000"/>
              </a:lnSpc>
            </a:pPr>
            <a:r>
              <a:rPr lang="hi-IN" dirty="0" smtClean="0"/>
              <a:t>द्रोणाचार्य पुरस्कार 1985 मध्ये द्रोणाचार्य पुरस्कार ची स्थापना करण्यात आली. क्रीडा क्षेत्रातील विख्यात प्रशिक्षकांना हा पुरस्कार दिला जातो ज्यांनी प्रशिक्षित संघ आणि खेळाडू आहेत आणि त्यांना आंतरराष्ट्रीय व्यासपीठावर चांगली कामगिरी करण्यास सक्षम केले आहे. या पुस्तकामध्ये द्रोणाचार्य यांचा कास्य पुतळा, प्रमाणपत्र, औपचारिक पोशाख आणि 15 लाख रुपये पारितोषिक यांचा समावेश आहे. </a:t>
            </a:r>
            <a:endParaRPr lang="en-US" dirty="0"/>
          </a:p>
        </p:txBody>
      </p:sp>
      <p:sp>
        <p:nvSpPr>
          <p:cNvPr id="3" name="TextBox 2"/>
          <p:cNvSpPr txBox="1"/>
          <p:nvPr/>
        </p:nvSpPr>
        <p:spPr>
          <a:xfrm>
            <a:off x="1752600" y="990600"/>
            <a:ext cx="4343400" cy="461665"/>
          </a:xfrm>
          <a:prstGeom prst="rect">
            <a:avLst/>
          </a:prstGeom>
          <a:noFill/>
        </p:spPr>
        <p:txBody>
          <a:bodyPr wrap="square" rtlCol="0">
            <a:spAutoFit/>
          </a:bodyPr>
          <a:lstStyle/>
          <a:p>
            <a:pPr algn="ctr"/>
            <a:r>
              <a:rPr lang="hi-IN" sz="2400" b="1" dirty="0" smtClean="0">
                <a:solidFill>
                  <a:srgbClr val="FF0000"/>
                </a:solidFill>
              </a:rPr>
              <a:t>द्रोणाचार्य पुरस्कार</a:t>
            </a:r>
            <a:r>
              <a:rPr lang="en-US" sz="2400" b="1" dirty="0" smtClean="0">
                <a:solidFill>
                  <a:srgbClr val="FF0000"/>
                </a:solidFill>
              </a:rPr>
              <a:t> :</a:t>
            </a:r>
            <a:endParaRPr lang="en-US" sz="2400" b="1" dirty="0">
              <a:solidFill>
                <a:srgbClr val="FF0000"/>
              </a:solidFill>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2438400"/>
            <a:ext cx="7315200" cy="2169825"/>
          </a:xfrm>
          <a:prstGeom prst="rect">
            <a:avLst/>
          </a:prstGeom>
          <a:noFill/>
        </p:spPr>
        <p:txBody>
          <a:bodyPr wrap="square" rtlCol="0">
            <a:spAutoFit/>
          </a:bodyPr>
          <a:lstStyle/>
          <a:p>
            <a:pPr>
              <a:lnSpc>
                <a:spcPct val="150000"/>
              </a:lnSpc>
            </a:pPr>
            <a:r>
              <a:rPr lang="hi-IN" dirty="0" smtClean="0"/>
              <a:t>मेजर ध्यानचंद खेलरत्न या पुरस्कारांची सुरुवात 1991 92 मध्ये मेजर ध्यानचंद खेल रत्नाची स्थापना करण्यात आली गेल्या चार वर्षाच्या कालावधीत खेळाडूंच्या सर्वात उत्कृष्ट कामगिरीसाठी खेळाडूंना हा पुरस्कार दिला जातो या पुरस्कारामध्ये एक पदक, एक प्रमाणपत्र आणि रोग बक्षीस 25, लाख रुपये यांचा समावेश आहे.</a:t>
            </a:r>
            <a:endParaRPr lang="en-US" dirty="0"/>
          </a:p>
        </p:txBody>
      </p:sp>
      <p:sp>
        <p:nvSpPr>
          <p:cNvPr id="3" name="TextBox 2"/>
          <p:cNvSpPr txBox="1"/>
          <p:nvPr/>
        </p:nvSpPr>
        <p:spPr>
          <a:xfrm>
            <a:off x="1524000" y="1066800"/>
            <a:ext cx="5105400" cy="461665"/>
          </a:xfrm>
          <a:prstGeom prst="rect">
            <a:avLst/>
          </a:prstGeom>
          <a:noFill/>
        </p:spPr>
        <p:txBody>
          <a:bodyPr wrap="square" rtlCol="0">
            <a:spAutoFit/>
          </a:bodyPr>
          <a:lstStyle/>
          <a:p>
            <a:r>
              <a:rPr lang="hi-IN" sz="2400" b="1" dirty="0" smtClean="0">
                <a:solidFill>
                  <a:srgbClr val="FF0000"/>
                </a:solidFill>
              </a:rPr>
              <a:t>मेजर ध्यानचंद खेलरत्न पुरस्कार</a:t>
            </a:r>
            <a:r>
              <a:rPr lang="en-US" sz="2400" b="1" dirty="0" smtClean="0">
                <a:solidFill>
                  <a:srgbClr val="FF0000"/>
                </a:solidFill>
              </a:rPr>
              <a:t> </a:t>
            </a:r>
            <a:endParaRPr lang="en-US" b="1"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2133600"/>
            <a:ext cx="7543800" cy="2585323"/>
          </a:xfrm>
          <a:prstGeom prst="rect">
            <a:avLst/>
          </a:prstGeom>
          <a:noFill/>
        </p:spPr>
        <p:txBody>
          <a:bodyPr wrap="square" rtlCol="0">
            <a:spAutoFit/>
          </a:bodyPr>
          <a:lstStyle/>
          <a:p>
            <a:pPr>
              <a:lnSpc>
                <a:spcPct val="150000"/>
              </a:lnSpc>
            </a:pPr>
            <a:r>
              <a:rPr lang="hi-IN" dirty="0" smtClean="0"/>
              <a:t>अर्जुन पुरस्कार अर्जुन पुरस्कार हा राष्ट्रीय खेळातील उल्लेखनीय कामगिरीबद्दल देण्याची प्रथा भारत सरकारने 1961 मध्ये सुरुवात केली </a:t>
            </a:r>
            <a:r>
              <a:rPr lang="en-US" dirty="0" smtClean="0"/>
              <a:t>3</a:t>
            </a:r>
            <a:r>
              <a:rPr lang="hi-IN" dirty="0" smtClean="0"/>
              <a:t> लाख रुपये रोख, काशी धातूपासून बनवलेला अर्जुनाचा छोटा पुतळा आणि प्रमाणपत्र असे पुरस्काराचे स्वरूप आहे. ध्यानचंद पुरस्कार अधिकृतपणे क्रीडा व खेळामधील ध्यानचंद जीवन गौरव पुरस्कार हा खेळ जगतातील आजीवन कर्तव्यासाठींचा भारतीय सरकार तर्फे देण्यात येणारा पुरस्कार</a:t>
            </a:r>
            <a:r>
              <a:rPr lang="en-US" dirty="0" smtClean="0"/>
              <a:t> .</a:t>
            </a:r>
            <a:endParaRPr lang="en-US" dirty="0"/>
          </a:p>
        </p:txBody>
      </p:sp>
      <p:sp>
        <p:nvSpPr>
          <p:cNvPr id="4" name="TextBox 3"/>
          <p:cNvSpPr txBox="1"/>
          <p:nvPr/>
        </p:nvSpPr>
        <p:spPr>
          <a:xfrm>
            <a:off x="1447800" y="990600"/>
            <a:ext cx="2667000" cy="523220"/>
          </a:xfrm>
          <a:prstGeom prst="rect">
            <a:avLst/>
          </a:prstGeom>
          <a:noFill/>
        </p:spPr>
        <p:txBody>
          <a:bodyPr wrap="square" rtlCol="0">
            <a:spAutoFit/>
          </a:bodyPr>
          <a:lstStyle/>
          <a:p>
            <a:r>
              <a:rPr lang="hi-IN" sz="2800" dirty="0" smtClean="0">
                <a:solidFill>
                  <a:srgbClr val="FF0000"/>
                </a:solidFill>
              </a:rPr>
              <a:t>अर्जुन पुरस्कार</a:t>
            </a:r>
            <a:r>
              <a:rPr lang="en-US" sz="2800" dirty="0" smtClean="0">
                <a:solidFill>
                  <a:srgbClr val="FF0000"/>
                </a:solidFill>
              </a:rPr>
              <a:t> </a:t>
            </a:r>
            <a:r>
              <a:rPr lang="en-US" sz="2800" dirty="0" smtClean="0"/>
              <a:t>:</a:t>
            </a:r>
            <a:endParaRPr lang="en-US" sz="280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990600"/>
            <a:ext cx="5181600" cy="461665"/>
          </a:xfrm>
          <a:prstGeom prst="rect">
            <a:avLst/>
          </a:prstGeom>
          <a:noFill/>
        </p:spPr>
        <p:txBody>
          <a:bodyPr wrap="square" rtlCol="0">
            <a:spAutoFit/>
          </a:bodyPr>
          <a:lstStyle/>
          <a:p>
            <a:pPr algn="ctr"/>
            <a:r>
              <a:rPr lang="hi-IN" sz="2400" dirty="0" smtClean="0">
                <a:solidFill>
                  <a:srgbClr val="FF0000"/>
                </a:solidFill>
              </a:rPr>
              <a:t>श्री शिवछत्रपति राज्य क्रीडा पुरस्कार</a:t>
            </a:r>
            <a:r>
              <a:rPr lang="en-US" sz="2400" dirty="0" smtClean="0">
                <a:solidFill>
                  <a:srgbClr val="FF0000"/>
                </a:solidFill>
              </a:rPr>
              <a:t> :</a:t>
            </a:r>
            <a:endParaRPr lang="en-US" sz="2400" dirty="0">
              <a:solidFill>
                <a:srgbClr val="FF0000"/>
              </a:solidFill>
            </a:endParaRPr>
          </a:p>
        </p:txBody>
      </p:sp>
      <p:sp>
        <p:nvSpPr>
          <p:cNvPr id="3" name="TextBox 2"/>
          <p:cNvSpPr txBox="1"/>
          <p:nvPr/>
        </p:nvSpPr>
        <p:spPr>
          <a:xfrm>
            <a:off x="914400" y="1447800"/>
            <a:ext cx="7162800" cy="1338828"/>
          </a:xfrm>
          <a:prstGeom prst="rect">
            <a:avLst/>
          </a:prstGeom>
          <a:noFill/>
        </p:spPr>
        <p:txBody>
          <a:bodyPr wrap="square" rtlCol="0">
            <a:spAutoFit/>
          </a:bodyPr>
          <a:lstStyle/>
          <a:p>
            <a:pPr>
              <a:lnSpc>
                <a:spcPct val="150000"/>
              </a:lnSpc>
            </a:pPr>
            <a:r>
              <a:rPr lang="hi-IN" dirty="0" smtClean="0"/>
              <a:t>क्रीडा- क्षेत्रात उल्लेखनीय कामगिरी करणाऱ्या महाराष्ट्र राज्यातील गुणवान खेळाडूंना महाराष्ट्र शासनातर्फे दिले जाणारे पुरस्कार. व्यक्तिगत स्वरूपाचे हे पुरस्कार देण्यास १९६९-७० सालापासून प्रारंभ झाला</a:t>
            </a:r>
            <a:r>
              <a:rPr lang="en-US" dirty="0" smtClean="0"/>
              <a:t> .</a:t>
            </a:r>
            <a:endParaRPr lang="en-US" dirty="0"/>
          </a:p>
        </p:txBody>
      </p:sp>
      <p:sp>
        <p:nvSpPr>
          <p:cNvPr id="4" name="TextBox 3"/>
          <p:cNvSpPr txBox="1"/>
          <p:nvPr/>
        </p:nvSpPr>
        <p:spPr>
          <a:xfrm>
            <a:off x="838200" y="2667000"/>
            <a:ext cx="7467600" cy="3831818"/>
          </a:xfrm>
          <a:prstGeom prst="rect">
            <a:avLst/>
          </a:prstGeom>
          <a:noFill/>
        </p:spPr>
        <p:txBody>
          <a:bodyPr wrap="square" rtlCol="0">
            <a:spAutoFit/>
          </a:bodyPr>
          <a:lstStyle/>
          <a:p>
            <a:pPr>
              <a:lnSpc>
                <a:spcPct val="150000"/>
              </a:lnSpc>
            </a:pPr>
            <a:r>
              <a:rPr lang="hi-IN" dirty="0" smtClean="0"/>
              <a:t>या पुरस्कार-योजनेचा प्रमुख उद्देश विविध प्रकारच्या खेळांमध्ये सातत्याने चमकणाऱ्या खेळाडूंचे कौतुक करणे आणि नवोदित, होतकरू खेळाडूंना उत्तेजन देणे हा आहे. महाराष्ट्रातील सर्वच खेळांचा दर्जा वाढविणे, हाही त्यामागे एक हेतू आहे. ऑलिंपिक क्रीडा-चळवळीच्या ध्येयवाक्यात ‘ अधिक उंच, अधिक जलद आणि अधिक बलशाली ’ हा जो संदेश देण्यात येतो, तोच महाराष्ट्रीय खेळाडूंनी प्रत्यक्षात खरा करून दाखवावा आणि देशात व परदेशांत महाराष्ट्राचे नाव उज्ज्वल करावे, ही प्रेरक भावनाही या पुरस्कार-योजनेमागे आहे.</a:t>
            </a:r>
          </a:p>
          <a:p>
            <a:pPr>
              <a:lnSpc>
                <a:spcPct val="150000"/>
              </a:lnSpc>
            </a:pPr>
            <a:r>
              <a:rPr lang="hi-IN" dirty="0" smtClean="0"/>
              <a:t/>
            </a:r>
            <a:br>
              <a:rPr lang="hi-IN" dirty="0" smtClean="0"/>
            </a:br>
            <a:endParaRPr lang="en-US" dirty="0"/>
          </a:p>
        </p:txBody>
      </p:sp>
      <p:sp>
        <p:nvSpPr>
          <p:cNvPr id="5" name="TextBox 4"/>
          <p:cNvSpPr txBox="1"/>
          <p:nvPr/>
        </p:nvSpPr>
        <p:spPr>
          <a:xfrm flipH="1">
            <a:off x="685800" y="5943600"/>
            <a:ext cx="6781800" cy="646331"/>
          </a:xfrm>
          <a:prstGeom prst="rect">
            <a:avLst/>
          </a:prstGeom>
          <a:noFill/>
        </p:spPr>
        <p:txBody>
          <a:bodyPr wrap="square" rtlCol="0">
            <a:spAutoFit/>
          </a:bodyPr>
          <a:lstStyle/>
          <a:p>
            <a:r>
              <a:rPr lang="hi-IN" dirty="0" smtClean="0"/>
              <a:t>सध्या मात्र स्मृतिमानचिन्ह व प्रमाणपत्राबरोबरच </a:t>
            </a:r>
            <a:r>
              <a:rPr lang="en-US" dirty="0" smtClean="0"/>
              <a:t>50</a:t>
            </a:r>
            <a:r>
              <a:rPr lang="hi-IN" dirty="0" smtClean="0"/>
              <a:t> हजार रूपयांचे मानधन दिले जाते</a:t>
            </a:r>
            <a:r>
              <a:rPr lang="en-US" dirty="0" smtClean="0"/>
              <a:t> .</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1733</TotalTime>
  <Words>477</Words>
  <Application>Microsoft Office PowerPoint</Application>
  <PresentationFormat>On-screen Show (4:3)</PresentationFormat>
  <Paragraphs>18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bbb</dc:title>
  <dc:creator>y</dc:creator>
  <cp:lastModifiedBy>KBPE</cp:lastModifiedBy>
  <cp:revision>98</cp:revision>
  <dcterms:created xsi:type="dcterms:W3CDTF">2023-02-28T16:42:10Z</dcterms:created>
  <dcterms:modified xsi:type="dcterms:W3CDTF">2023-03-03T09:37:48Z</dcterms:modified>
</cp:coreProperties>
</file>