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BA8BF1-6118-8B4D-AE08-A8B472672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E9662CD-ED96-FD4C-9A2F-E89CBE703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064D5C-B7C6-BB4E-B03C-108D38B46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B07F-5A09-F94C-B37C-85334B8E0B9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98CE90-0BC0-094D-92ED-BD0D8BA9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C092F4-0485-2D44-973B-96B613C1C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2C3-0759-2C40-9047-8F542289E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9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3AE1F4-398F-8F4D-8284-A55E5DD33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D3322BC-F22E-FB4C-9B10-396BAEAC0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83BA64-E3A3-A64A-AB88-231F2DCAD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B07F-5A09-F94C-B37C-85334B8E0B9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77CF8D-CED5-F64C-A36D-553082892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5DFF8D-D9FF-984A-9BF2-FA283CBFE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2C3-0759-2C40-9047-8F542289E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6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0B6A97F-045B-8D49-AD06-E879BD7310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6092DB9-61F7-4342-8DC4-8339F5B8E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82A41A-5A11-BB48-BE9D-C43FE36BF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B07F-5A09-F94C-B37C-85334B8E0B9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A86AB9-778F-8040-B476-92C698E48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97CD2E-D323-DC42-933B-81DE2F8D4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2C3-0759-2C40-9047-8F542289E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89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E94402-FB26-5349-8EA8-3CF43AC41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1B288B-CF00-DB49-BEF0-AEBFE1608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4EBF52-35D0-1C41-8747-9E16D2083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B07F-5A09-F94C-B37C-85334B8E0B9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4676F5-FB88-BB4E-9100-FDFD198E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232D61-1A6D-864B-B3ED-EC7DF25C1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2C3-0759-2C40-9047-8F542289E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2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E32825-3355-BA42-B007-115E6FC14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BF22ECB-2B60-6C49-96AB-203AF39D3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6C1DD9-5CD2-4142-8649-01FF3AED5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B07F-5A09-F94C-B37C-85334B8E0B9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4B27CF-5FEC-524B-BAA5-AD9505628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DE215A-6220-EB42-B1DF-8FBE3705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2C3-0759-2C40-9047-8F542289E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5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E2F2F0-A450-134C-BE4E-60CA53232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F4026-E0E0-1743-82B5-95EE703FA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AF000A4-FC97-1442-8573-6A42B4A86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58F6355-07E6-3648-8D3F-CB5BFB656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B07F-5A09-F94C-B37C-85334B8E0B9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AC52772-2025-E649-97ED-5BC0D5C04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C5999CE-437F-3047-BB01-237FC055B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2C3-0759-2C40-9047-8F542289E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7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84C212-6C51-5742-97D2-EB547447D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FDDE8D1-5B27-7D4F-B79C-09DD71E09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B2F60B8-F765-8C49-9DBD-27EE6578D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26212F8-F1D1-FA41-A3D6-5427A274B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8365DFC-F72D-0C41-91E2-08FC09E1FD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81F3FB4-53BD-8641-AAD9-0454E6B59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B07F-5A09-F94C-B37C-85334B8E0B9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E0EF8CC-3008-D641-9BA1-CFCD8E74B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78513A0-50DC-1249-B0CD-2A767061F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2C3-0759-2C40-9047-8F542289E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7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FD5043-0169-E84B-9628-EF0AE85D8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AF17F89-8FB6-5E4A-B843-75E1F93F4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B07F-5A09-F94C-B37C-85334B8E0B9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EA7FD3D-7BCD-DF4E-9547-4CEEF66C3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2F3DEDA-8578-AB4B-BAE7-D1B93709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2C3-0759-2C40-9047-8F542289E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E93F9A6-93C5-004A-8BB5-5F8CE203E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B07F-5A09-F94C-B37C-85334B8E0B9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51FFC0D-456C-714C-90E8-2F40E63CD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989F1BD-027A-EF40-8EBF-A5C949DAB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2C3-0759-2C40-9047-8F542289E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4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AFF497-CAD3-EE46-9E6B-E16D7DED2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215A33-ACA7-6D4C-AE47-26ABEBB42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E204C6D-5FFD-114B-B250-02165D881F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9C1BA6E-0159-754B-9995-A51C5970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B07F-5A09-F94C-B37C-85334B8E0B9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DD5A853-94FE-2B48-8756-C9F14DE1D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DCD7603-21D8-8746-8F40-AA3043B06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2C3-0759-2C40-9047-8F542289E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A7DB38-DD6C-D849-98D0-A9FA60BCE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D91D87B-F508-E349-994B-82F7B334F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EEF663E-4FC6-5F43-BCDB-9D65F1C5B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2DEA8F-23E4-1846-9AFB-6847DCAE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B07F-5A09-F94C-B37C-85334B8E0B9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43AA7B-E790-0B42-8664-224F3B1AA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8FBF760-FAFD-EA42-AD17-10A6B0FDB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2C3-0759-2C40-9047-8F542289E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5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2BE0559-3E6B-984B-96CC-E463BCF51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AFADD61-B323-9745-88EE-A0284D618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A5A579-1035-8C4F-9AAB-224C64EE8E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AB07F-5A09-F94C-B37C-85334B8E0B9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8B3AB3-0408-A742-A560-C86228DA5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A60A18C-6692-6448-AD44-B64B0D746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782C3-0759-2C40-9047-8F542289E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0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EE3CC3-E8C5-9B4C-985F-2A4E3F5EE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50949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स्थानिक</a:t>
            </a:r>
            <a:r>
              <a:rPr lang="en-IN" dirty="0"/>
              <a:t> </a:t>
            </a:r>
            <a:r>
              <a:rPr lang="en-IN" dirty="0" err="1"/>
              <a:t>प्रशासनाचे</a:t>
            </a:r>
            <a:r>
              <a:rPr lang="en-IN" dirty="0"/>
              <a:t> </a:t>
            </a:r>
            <a:r>
              <a:rPr lang="en-IN" dirty="0" err="1"/>
              <a:t>महत्व</a:t>
            </a:r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/>
              <a:t> </a:t>
            </a:r>
            <a:r>
              <a:rPr lang="en-IN" dirty="0" err="1"/>
              <a:t>वि</a:t>
            </a:r>
            <a:r>
              <a:rPr lang="mr-IN" dirty="0"/>
              <a:t>भा</a:t>
            </a:r>
            <a:r>
              <a:rPr lang="en-IN" dirty="0" smtClean="0"/>
              <a:t>ग</a:t>
            </a:r>
            <a:endParaRPr lang="mr-IN" smtClean="0"/>
          </a:p>
          <a:p>
            <a:r>
              <a:rPr lang="en-IN" smtClean="0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3A1481C1-CBEE-D84A-8009-8112A9BF96E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317418"/>
            <a:ext cx="9144000" cy="12617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/>
              <a:t>बि. ए‌. द्वितीय वर्ष, सत्र- तिसरे</a:t>
            </a:r>
            <a:br>
              <a:rPr lang="en-IN" sz="3200"/>
            </a:br>
            <a:r>
              <a:rPr lang="en-IN" sz="3200"/>
              <a:t>पेपरचे नांव:- महाराष्ट्रातील ग्रामिण स्थानिक शासन संस्था-VI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7769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F7260C-7432-CF45-811B-FB867084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स्थानिक शासनाचे महत्त्व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D69761-9240-B24D-B243-EC78B80DD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लोकशाही विकेंद्रीकरण ( Democratic Decentralization)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2    लोकशाहीचाा आधारस्तंभ ( Pillar of Democracy)</a:t>
            </a:r>
          </a:p>
          <a:p>
            <a:pPr marL="514350" indent="-514350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2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A88E39-1FEF-C348-AD39-024DFE3C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429C28-5E69-CC4E-A111-DEF01C471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3"/>
            </a:pPr>
            <a:r>
              <a:rPr lang="en-IN"/>
              <a:t>लोकशाहीच्या पाठशाळा ( School of Democracy)</a:t>
            </a:r>
          </a:p>
          <a:p>
            <a:pPr marL="0" indent="0">
              <a:buNone/>
            </a:pPr>
            <a:r>
              <a:rPr lang="en-IN"/>
              <a:t>The best school of Democracy and the best guarantee for it’s success in the practice of Local self Government- Lord Braies</a:t>
            </a:r>
          </a:p>
          <a:p>
            <a:pPr marL="0" indent="0">
              <a:buNone/>
            </a:pPr>
            <a:endParaRPr lang="en-IN"/>
          </a:p>
          <a:p>
            <a:pPr marL="514350" indent="-514350">
              <a:buAutoNum type="arabicPeriod" startAt="3"/>
            </a:pPr>
            <a:endParaRPr lang="en-IN"/>
          </a:p>
          <a:p>
            <a:pPr marL="514350" indent="-514350">
              <a:buAutoNum type="arabicPeriod" startAt="3"/>
            </a:pPr>
            <a:r>
              <a:rPr lang="en-IN"/>
              <a:t>स्थानिक नेतृत्वाचा विकास ( Development of Local Leadership)</a:t>
            </a:r>
          </a:p>
          <a:p>
            <a:pPr marL="514350" indent="-514350">
              <a:buAutoNum type="arabicPeriod" startAt="3"/>
            </a:pPr>
            <a:endParaRPr lang="en-IN"/>
          </a:p>
          <a:p>
            <a:pPr marL="514350" indent="-514350">
              <a:buAutoNum type="arabicPeriod" startAt="3"/>
            </a:pPr>
            <a:endParaRPr lang="en-IN"/>
          </a:p>
          <a:p>
            <a:pPr marL="514350" indent="-514350">
              <a:buAutoNum type="arabicPeriod" startAt="3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88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329BEC-48CA-0B46-86A4-BB29CADCB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0A0AA7-5BF3-AE4C-8BC0-8775EB1B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5"/>
            </a:pPr>
            <a:r>
              <a:rPr lang="en-IN"/>
              <a:t>राजकीय सहभागाची संधी (Opportunity of Political Participation)</a:t>
            </a:r>
          </a:p>
          <a:p>
            <a:pPr marL="514350" indent="-514350">
              <a:buAutoNum type="arabicPeriod" startAt="5"/>
            </a:pPr>
            <a:endParaRPr lang="en-IN"/>
          </a:p>
          <a:p>
            <a:pPr marL="514350" indent="-514350">
              <a:buAutoNum type="arabicPeriod" startAt="5"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514350" indent="-514350">
              <a:buAutoNum type="arabicPeriod" startAt="6"/>
            </a:pPr>
            <a:r>
              <a:rPr lang="en-IN"/>
              <a:t>प्रादेशिक न्याय (Regional Justice)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2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FC75AD-6D00-0241-A242-75FB52DEF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25D5A9-F38C-0341-B263-E54208412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8"/>
            </a:pPr>
            <a:r>
              <a:rPr lang="en-IN"/>
              <a:t>वरिष्ठ शासनाचा भार हलका करते (Unburdening of Superior Government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514350" indent="-514350">
              <a:buAutoNum type="arabicPeriod" startAt="9"/>
            </a:pPr>
            <a:r>
              <a:rPr lang="en-IN"/>
              <a:t>कल्याणकारी राज्याची निर्मिती (Creation of Welfare State)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33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1A0DBC-1368-334B-AD83-740248774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180175-2B90-7C4A-89F1-3D6DA4FB1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9"/>
            </a:pPr>
            <a:r>
              <a:rPr lang="en-IN"/>
              <a:t>स्थानिक समस्यांची सोडवणूक( Local Problems Solving)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514350" indent="-514350">
              <a:buAutoNum type="arabicPeriod" startAt="10"/>
            </a:pPr>
            <a:r>
              <a:rPr lang="en-IN"/>
              <a:t>जनजागृतीची यंत्रणा (People Awareness System)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52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A9BD7C-B68F-A74F-8A27-B7CD0C1C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435D81-5B26-CF42-8D61-DC5E0A0EA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11"/>
            </a:pPr>
            <a:r>
              <a:rPr lang="en-IN"/>
              <a:t>सर्वांगीण विकासातील महत्तवाची पायरी (A Step to Comprehensive Development)</a:t>
            </a:r>
          </a:p>
          <a:p>
            <a:pPr marL="514350" indent="-514350">
              <a:buAutoNum type="arabicPeriod" startAt="11"/>
            </a:pPr>
            <a:endParaRPr lang="en-IN"/>
          </a:p>
          <a:p>
            <a:pPr marL="514350" indent="-514350">
              <a:buAutoNum type="arabicPeriod" startAt="11"/>
            </a:pPr>
            <a:endParaRPr lang="en-IN"/>
          </a:p>
          <a:p>
            <a:pPr marL="514350" indent="-514350">
              <a:buAutoNum type="arabicPeriod" startAt="11"/>
            </a:pPr>
            <a:r>
              <a:rPr lang="en-IN"/>
              <a:t> विकास कार्यात मदत व संघटन ( Supporting Aid in Development &amp; Organization)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52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E6F733-7AF7-CE46-A510-AD9A5573E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96B9E7-3BCA-4D44-8B8E-DD93EA5FC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13"/>
            </a:pPr>
            <a:r>
              <a:rPr lang="en-IN"/>
              <a:t>नागरिकत्वाची जडणघडण (Building of Citizenship)</a:t>
            </a:r>
          </a:p>
          <a:p>
            <a:pPr marL="514350" indent="-514350">
              <a:buAutoNum type="arabicPeriod" startAt="13"/>
            </a:pPr>
            <a:endParaRPr lang="en-IN"/>
          </a:p>
          <a:p>
            <a:pPr marL="514350" indent="-514350">
              <a:buAutoNum type="arabicPeriod" startAt="13"/>
            </a:pPr>
            <a:endParaRPr lang="en-IN"/>
          </a:p>
          <a:p>
            <a:pPr marL="514350" indent="-514350">
              <a:buAutoNum type="arabicPeriod" startAt="13"/>
            </a:pPr>
            <a:endParaRPr lang="en-IN"/>
          </a:p>
          <a:p>
            <a:pPr marL="514350" indent="-514350">
              <a:buAutoNum type="arabicPeriod" startAt="13"/>
            </a:pPr>
            <a:r>
              <a:rPr lang="en-IN"/>
              <a:t>जनता आणि वरिष्ठ शासन यांच्यातील दुवा ( Bridge of People &amp; Govt.)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68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64C3C7-C3B0-AE49-8C3E-35E304AF2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AA78A3-862A-1646-9747-4274D8E7A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15.   किफायतशीर प्रशासन (Economy in Administration)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3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Custom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बि. ए‌. द्वितीय वर्ष, सत्र- तिसरे पेपरचे नांव:- महाराष्ट्रातील ग्रामिण स्थानिक शासन संस्था-VI</vt:lpstr>
      <vt:lpstr>स्थानिक शासनाचे महत्त्व</vt:lpstr>
      <vt:lpstr>Continued....</vt:lpstr>
      <vt:lpstr>Continued....</vt:lpstr>
      <vt:lpstr>Continued....</vt:lpstr>
      <vt:lpstr>Continued....</vt:lpstr>
      <vt:lpstr>Continued....</vt:lpstr>
      <vt:lpstr>Continued....</vt:lpstr>
      <vt:lpstr>Continued....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ए‌. द्वितीय वर्ष, सत्र- तिसरे पेपरचे नांव:- महाराष्ट्रातील ग्रामिण स्थानिक शासन संस्था-VI</dc:title>
  <dc:creator>Unknown User</dc:creator>
  <cp:lastModifiedBy>KBPE</cp:lastModifiedBy>
  <cp:revision>4</cp:revision>
  <dcterms:created xsi:type="dcterms:W3CDTF">2021-08-03T03:33:52Z</dcterms:created>
  <dcterms:modified xsi:type="dcterms:W3CDTF">2023-03-03T08:35:41Z</dcterms:modified>
</cp:coreProperties>
</file>