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5B5EE7-1DF3-4FDB-A178-7DA47A043DF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997171-2E2E-4B6F-945E-06A108EEB61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1430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>
                <a:solidFill>
                  <a:schemeClr val="tx1">
                    <a:lumMod val="75000"/>
                  </a:schemeClr>
                </a:solidFill>
              </a:rPr>
              <a:t>बंजारा शिक्षण संस्था संचलित</a:t>
            </a:r>
            <a:endParaRPr lang="en-US" b="1" dirty="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2743200"/>
            <a:ext cx="632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2800" b="1" dirty="0" smtClean="0">
                <a:solidFill>
                  <a:schemeClr val="tx1">
                    <a:lumMod val="75000"/>
                  </a:schemeClr>
                </a:solidFill>
              </a:rPr>
              <a:t>कै.बापूसाहेब </a:t>
            </a:r>
            <a:r>
              <a:rPr lang="mr-IN" sz="2800" b="1" smtClean="0">
                <a:solidFill>
                  <a:schemeClr val="tx1">
                    <a:lumMod val="75000"/>
                  </a:schemeClr>
                </a:solidFill>
              </a:rPr>
              <a:t>पाटील </a:t>
            </a:r>
            <a:r>
              <a:rPr lang="mr-IN" sz="2800" b="1" smtClean="0">
                <a:solidFill>
                  <a:schemeClr val="tx1">
                    <a:lumMod val="75000"/>
                  </a:schemeClr>
                </a:solidFill>
              </a:rPr>
              <a:t>एकंबेकर महाविद्यालय</a:t>
            </a:r>
            <a:r>
              <a:rPr lang="mr-IN" sz="2800" b="1" dirty="0" smtClean="0">
                <a:solidFill>
                  <a:schemeClr val="tx1">
                    <a:lumMod val="75000"/>
                  </a:schemeClr>
                </a:solidFill>
              </a:rPr>
              <a:t>,</a:t>
            </a:r>
            <a:endParaRPr lang="en-US" sz="28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mr-IN" sz="2800" b="1" dirty="0" smtClean="0">
                <a:solidFill>
                  <a:schemeClr val="tx1">
                    <a:lumMod val="75000"/>
                  </a:schemeClr>
                </a:solidFill>
              </a:rPr>
              <a:t>हणेगाव ता.देगलूर जि. नांदेड </a:t>
            </a:r>
            <a:r>
              <a:rPr lang="en-US" sz="2800" b="1" dirty="0" smtClean="0">
                <a:solidFill>
                  <a:schemeClr val="tx1">
                    <a:lumMod val="75000"/>
                  </a:schemeClr>
                </a:solidFill>
              </a:rPr>
              <a:t>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600" y="6488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2286000"/>
            <a:ext cx="6553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mr-IN" b="1" dirty="0" smtClean="0"/>
              <a:t> थोडक्यात माल्थसच्या सिद्धांत</a:t>
            </a:r>
            <a:r>
              <a:rPr lang="en-US" b="1" dirty="0" smtClean="0"/>
              <a:t>ा</a:t>
            </a:r>
            <a:r>
              <a:rPr lang="mr-IN" b="1" dirty="0" smtClean="0"/>
              <a:t>वर अनेकांनी टिका केली असली तरी, त्यांनी प्रथमच शास्त्रीय पद्धतीने लोकसंख्या सिद्धांत</a:t>
            </a:r>
            <a:r>
              <a:rPr lang="en-US" b="1" dirty="0" smtClean="0"/>
              <a:t>ा</a:t>
            </a:r>
            <a:r>
              <a:rPr lang="mr-IN" b="1" dirty="0" smtClean="0"/>
              <a:t>ची मांडणी केली. </a:t>
            </a:r>
          </a:p>
          <a:p>
            <a:r>
              <a:rPr lang="mr-IN" b="1" dirty="0" smtClean="0"/>
              <a:t>म्हणूनच या सिद्धांत</a:t>
            </a:r>
            <a:r>
              <a:rPr lang="en-US" b="1" dirty="0" smtClean="0"/>
              <a:t>ा</a:t>
            </a:r>
            <a:r>
              <a:rPr lang="mr-IN" b="1" dirty="0" smtClean="0"/>
              <a:t>ची सामाजिक शास्त्रात दाखल घेण्यात आली.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1066800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2800" b="1" dirty="0" smtClean="0"/>
              <a:t>सारांश </a:t>
            </a:r>
            <a:endParaRPr lang="en-US" sz="2800" b="1" dirty="0" smtClean="0"/>
          </a:p>
          <a:p>
            <a:pPr algn="ctr"/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934200" y="5715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प्रा.एस.पी.शिंदे </a:t>
            </a:r>
          </a:p>
          <a:p>
            <a:r>
              <a:rPr lang="mr-IN" b="1" dirty="0" smtClean="0"/>
              <a:t>(</a:t>
            </a:r>
            <a:r>
              <a:rPr lang="en-US" b="1" dirty="0" smtClean="0"/>
              <a:t> C.H.B.basis )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91000" y="6324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144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2800" dirty="0" smtClean="0"/>
              <a:t>माल्थस यांचा लोकसंख्या सिद्धांत 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33600" y="2667000"/>
            <a:ext cx="53340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</a:schemeClr>
                </a:solidFill>
              </a:rPr>
              <a:t>POPULATION THEORY OF MALTHUS</a:t>
            </a:r>
            <a:endParaRPr lang="en-US" sz="2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0" y="655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14478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2800" b="1" u="sng" dirty="0" smtClean="0"/>
              <a:t>माल्थस यांचा परिचय</a:t>
            </a:r>
            <a:r>
              <a:rPr lang="mr-IN" sz="2400" b="1" u="sng" dirty="0" smtClean="0"/>
              <a:t> </a:t>
            </a:r>
            <a:endParaRPr lang="en-US" sz="24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438400"/>
            <a:ext cx="29718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505200" y="2590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b="1" dirty="0" smtClean="0"/>
              <a:t>नाव: </a:t>
            </a:r>
            <a:r>
              <a:rPr lang="en-US" sz="2400" b="1" dirty="0" smtClean="0"/>
              <a:t>थॉमस रॉबर्ट माल्थस 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3429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देश :  </a:t>
            </a:r>
            <a:r>
              <a:rPr lang="en-US" sz="2400" b="1" dirty="0" smtClean="0"/>
              <a:t>U.K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5200" y="41910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जिवन : </a:t>
            </a:r>
            <a:r>
              <a:rPr lang="mr-IN" sz="2000" b="1" dirty="0" smtClean="0"/>
              <a:t>1766-1834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48768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क्षेत्र : लोकसंख्याशास्त्र, स्थुल अर्थशास्त्र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57600" y="55626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प्रतिष्ठीत अर्थशास्त्री माल्थस हे ॲडम</a:t>
            </a:r>
            <a:r>
              <a:rPr lang="mr-IN" b="1" dirty="0" smtClean="0"/>
              <a:t> स्मिथ यांचे अनुयायी व समर्थक मानले जातात.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343400" y="6553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295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000" b="1" dirty="0" smtClean="0"/>
              <a:t>माल्थस यांना प्रभावित </a:t>
            </a:r>
            <a:r>
              <a:rPr lang="mr-IN" sz="2400" b="1" dirty="0" smtClean="0"/>
              <a:t>करणारे</a:t>
            </a:r>
            <a:r>
              <a:rPr lang="mr-IN" sz="2000" b="1" dirty="0" smtClean="0"/>
              <a:t> तत्त्व :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2133600"/>
            <a:ext cx="533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1 लोकसंख्या वाढ </a:t>
            </a:r>
          </a:p>
          <a:p>
            <a:endParaRPr lang="mr-IN" b="1" dirty="0"/>
          </a:p>
          <a:p>
            <a:r>
              <a:rPr lang="mr-IN" b="1" dirty="0" smtClean="0"/>
              <a:t>2</a:t>
            </a:r>
            <a:r>
              <a:rPr lang="en-US" b="1" dirty="0"/>
              <a:t> </a:t>
            </a:r>
            <a:r>
              <a:rPr lang="en-US" b="1" dirty="0" smtClean="0"/>
              <a:t>औदयोगिक क्रांती  </a:t>
            </a:r>
          </a:p>
          <a:p>
            <a:endParaRPr lang="en-US" b="1" dirty="0"/>
          </a:p>
          <a:p>
            <a:r>
              <a:rPr lang="mr-IN" b="1" dirty="0" smtClean="0"/>
              <a:t>3 </a:t>
            </a:r>
            <a:r>
              <a:rPr lang="en-US" b="1" dirty="0" smtClean="0"/>
              <a:t>आयर्लंड मध्ये लोकसंख्येचे  ‍</a:t>
            </a:r>
            <a:r>
              <a:rPr lang="mr-IN" b="1" dirty="0" smtClean="0"/>
              <a:t>आधिक्य 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4191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त्यांनी अनेक मुद्यावर आपले आर्थिक विचार मांडले, परंतु </a:t>
            </a:r>
            <a:r>
              <a:rPr lang="en-US" b="1" dirty="0" smtClean="0"/>
              <a:t>लोकसंख्या  सिदधांतामुळे   त्यांना</a:t>
            </a:r>
            <a:r>
              <a:rPr lang="en-US" b="1" dirty="0"/>
              <a:t> </a:t>
            </a:r>
            <a:r>
              <a:rPr lang="en-US" b="1" dirty="0" smtClean="0"/>
              <a:t> खरी ओळख ‍मिळाली.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647700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9906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2400" b="1" dirty="0" smtClean="0"/>
              <a:t>माल्थसचा लोकसंख्या सिद्धांत ( </a:t>
            </a:r>
            <a:r>
              <a:rPr lang="en-US" sz="2400" b="1" dirty="0" smtClean="0"/>
              <a:t>theory of population 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22098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mr-IN" b="1" dirty="0" smtClean="0"/>
              <a:t> 1798 मध्ये प्रकाशित </a:t>
            </a:r>
            <a:r>
              <a:rPr lang="en-US" b="1" dirty="0" smtClean="0"/>
              <a:t>An Essay on the Principles of Population </a:t>
            </a:r>
            <a:r>
              <a:rPr lang="mr-IN" b="1" dirty="0" smtClean="0"/>
              <a:t>मध्ये माल्थस याने लोकसंख्या सिद्धांत मांडला.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33528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mr-IN" b="1" dirty="0" smtClean="0"/>
              <a:t> हा सिद्धांत लोकसंख्येमध्ये होणारी वाढ आणि खाद्यान्न पुरवठा यामधील संबंधाचे विश्लेषण करतो.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9906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2400" dirty="0" smtClean="0"/>
              <a:t>सिद्धांत</a:t>
            </a:r>
            <a:r>
              <a:rPr lang="en-US" sz="2400" dirty="0" smtClean="0"/>
              <a:t>ाची   </a:t>
            </a:r>
            <a:r>
              <a:rPr lang="mr-IN" sz="2400" dirty="0" smtClean="0"/>
              <a:t>गृहिते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2514600"/>
            <a:ext cx="6781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mr-IN" b="1" dirty="0" smtClean="0"/>
              <a:t> मानवाची प्रजनन शक्ती स्थिर आहे </a:t>
            </a:r>
          </a:p>
          <a:p>
            <a:pPr>
              <a:buFont typeface="Wingdings" pitchFamily="2" charset="2"/>
              <a:buChar char="Ø"/>
            </a:pPr>
            <a:endParaRPr lang="mr-IN" b="1" dirty="0"/>
          </a:p>
          <a:p>
            <a:pPr>
              <a:buFont typeface="Wingdings" pitchFamily="2" charset="2"/>
              <a:buChar char="Ø"/>
            </a:pPr>
            <a:r>
              <a:rPr lang="mr-IN" b="1" dirty="0" smtClean="0"/>
              <a:t> कामवासना व संतान उत्पती यात प्रत्यक्ष संबंध आहे.</a:t>
            </a:r>
          </a:p>
          <a:p>
            <a:pPr>
              <a:buFont typeface="Wingdings" pitchFamily="2" charset="2"/>
              <a:buChar char="Ø"/>
            </a:pPr>
            <a:endParaRPr lang="mr-IN" b="1" dirty="0"/>
          </a:p>
          <a:p>
            <a:pPr>
              <a:buFont typeface="Wingdings" pitchFamily="2" charset="2"/>
              <a:buChar char="Ø"/>
            </a:pPr>
            <a:r>
              <a:rPr lang="mr-IN" b="1" dirty="0" smtClean="0"/>
              <a:t> शेतीत घटत्या उत्पादन शिधान्ताचा प्रत्यय येतो.</a:t>
            </a:r>
          </a:p>
          <a:p>
            <a:endParaRPr lang="mr-IN" b="1" dirty="0"/>
          </a:p>
          <a:p>
            <a:pPr>
              <a:buFont typeface="Wingdings" pitchFamily="2" charset="2"/>
              <a:buChar char="Ø"/>
            </a:pPr>
            <a:r>
              <a:rPr lang="mr-IN" b="1" dirty="0" smtClean="0"/>
              <a:t> मानवाला जिवंत राहण्यासाठी खाद्यान्न आवश्यक आहे.</a:t>
            </a:r>
          </a:p>
          <a:p>
            <a:pPr>
              <a:buFont typeface="Wingdings" pitchFamily="2" charset="2"/>
              <a:buChar char="Ø"/>
            </a:pPr>
            <a:endParaRPr lang="mr-IN" b="1" dirty="0"/>
          </a:p>
          <a:p>
            <a:pPr>
              <a:buFont typeface="Wingdings" pitchFamily="2" charset="2"/>
              <a:buChar char="Ø"/>
            </a:pPr>
            <a:r>
              <a:rPr lang="mr-IN" b="1" dirty="0" smtClean="0"/>
              <a:t> आर्थिक समृद्धी व लोकसंख्या यात प्रत्यक्ष व धनात्मक सबंध असतो.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64770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6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295401"/>
            <a:ext cx="3581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r-IN" dirty="0"/>
          </a:p>
          <a:p>
            <a:endParaRPr lang="mr-IN" dirty="0" smtClean="0"/>
          </a:p>
          <a:p>
            <a:endParaRPr lang="mr-IN" dirty="0"/>
          </a:p>
          <a:p>
            <a:endParaRPr lang="mr-IN" dirty="0" smtClean="0"/>
          </a:p>
          <a:p>
            <a:endParaRPr lang="mr-IN" dirty="0"/>
          </a:p>
          <a:p>
            <a:endParaRPr lang="mr-IN" dirty="0" smtClean="0"/>
          </a:p>
          <a:p>
            <a:endParaRPr lang="mr-IN" dirty="0"/>
          </a:p>
          <a:p>
            <a:endParaRPr lang="mr-IN" dirty="0" smtClean="0"/>
          </a:p>
          <a:p>
            <a:endParaRPr lang="mr-IN" dirty="0"/>
          </a:p>
          <a:p>
            <a:endParaRPr lang="mr-IN" dirty="0" smtClean="0"/>
          </a:p>
          <a:p>
            <a:endParaRPr lang="mr-IN" dirty="0"/>
          </a:p>
          <a:p>
            <a:endParaRPr lang="mr-IN" dirty="0" smtClean="0"/>
          </a:p>
          <a:p>
            <a:endParaRPr lang="mr-IN" dirty="0"/>
          </a:p>
          <a:p>
            <a:endParaRPr lang="mr-IN" dirty="0" smtClean="0"/>
          </a:p>
          <a:p>
            <a:endParaRPr lang="mr-IN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990600"/>
            <a:ext cx="701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mr-IN" b="1" dirty="0"/>
              <a:t> </a:t>
            </a:r>
            <a:r>
              <a:rPr lang="mr-IN" b="1" dirty="0" smtClean="0"/>
              <a:t>वरील गृहीताच्या आधारे माल्थस यांनी असे प्रतिपादन केले की, लोकसंख्यावर नियंत्रण ठेवले नाही तर, </a:t>
            </a:r>
            <a:endParaRPr lang="mr-IN" b="1" dirty="0"/>
          </a:p>
          <a:p>
            <a:endParaRPr lang="mr-IN" b="1" dirty="0" smtClean="0"/>
          </a:p>
          <a:p>
            <a:pPr>
              <a:buFont typeface="Wingdings" pitchFamily="2" charset="2"/>
              <a:buChar char="Ø"/>
            </a:pPr>
            <a:r>
              <a:rPr lang="mr-IN" b="1" dirty="0"/>
              <a:t> </a:t>
            </a:r>
            <a:r>
              <a:rPr lang="mr-IN" b="1" dirty="0" smtClean="0"/>
              <a:t>1 लोकसंख्या भूमिती श्रेणीने ( 1,2,4,8,16....) वाढते. </a:t>
            </a:r>
          </a:p>
          <a:p>
            <a:endParaRPr lang="mr-IN" b="1" dirty="0"/>
          </a:p>
          <a:p>
            <a:pPr>
              <a:buFont typeface="Wingdings" pitchFamily="2" charset="2"/>
              <a:buChar char="Ø"/>
            </a:pPr>
            <a:endParaRPr lang="mr-IN" b="1" dirty="0" smtClean="0"/>
          </a:p>
          <a:p>
            <a:pPr>
              <a:buFont typeface="Wingdings" pitchFamily="2" charset="2"/>
              <a:buChar char="Ø"/>
            </a:pPr>
            <a:r>
              <a:rPr lang="mr-IN" b="1" dirty="0"/>
              <a:t> </a:t>
            </a:r>
            <a:r>
              <a:rPr lang="mr-IN" b="1" dirty="0" smtClean="0"/>
              <a:t>2 जीवन निर्वाह संसाधने अंकगणितीय श्रेणीने ( 1,2,3,4.....) वाढतात </a:t>
            </a:r>
          </a:p>
          <a:p>
            <a:pPr>
              <a:buFont typeface="Wingdings" pitchFamily="2" charset="2"/>
              <a:buChar char="Ø"/>
            </a:pPr>
            <a:endParaRPr lang="mr-IN" b="1" dirty="0"/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3733800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माल्थसच्या मते लोकसंख्या नियंत्रणाची साधने-  </a:t>
            </a:r>
          </a:p>
          <a:p>
            <a:endParaRPr lang="mr-IN" b="1" dirty="0"/>
          </a:p>
          <a:p>
            <a:pPr>
              <a:buFont typeface="Wingdings" pitchFamily="2" charset="2"/>
              <a:buChar char="q"/>
            </a:pPr>
            <a:r>
              <a:rPr lang="mr-IN" b="1" dirty="0" smtClean="0"/>
              <a:t> प्राकृतिक अपदा उदा. दुष्काळ,पूर,महामारी इत्यादी ( </a:t>
            </a:r>
            <a:r>
              <a:rPr lang="en-US" b="1" dirty="0" smtClean="0"/>
              <a:t>Positive Checks )</a:t>
            </a:r>
            <a:endParaRPr lang="mr-IN" b="1" dirty="0" smtClean="0"/>
          </a:p>
          <a:p>
            <a:pPr>
              <a:buFont typeface="Wingdings" pitchFamily="2" charset="2"/>
              <a:buChar char="q"/>
            </a:pPr>
            <a:endParaRPr lang="mr-IN" b="1" dirty="0"/>
          </a:p>
          <a:p>
            <a:pPr>
              <a:buFont typeface="Wingdings" pitchFamily="2" charset="2"/>
              <a:buChar char="q"/>
            </a:pPr>
            <a:r>
              <a:rPr lang="mr-IN" b="1" dirty="0" smtClean="0"/>
              <a:t> कृत्रिम उपायांमध्ये-संतती नियमनाची साधने, संयमित जीवन इत्यादी </a:t>
            </a:r>
            <a:r>
              <a:rPr lang="en-US" b="1" dirty="0" smtClean="0"/>
              <a:t>( Prventive  Measures )</a:t>
            </a:r>
            <a:endParaRPr lang="mr-IN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86200" y="6400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7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2588" y="1328738"/>
            <a:ext cx="583882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962400" y="64886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8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906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000" b="1" dirty="0" smtClean="0"/>
              <a:t>माल्थसच्या सिद्धांत</a:t>
            </a:r>
            <a:r>
              <a:rPr lang="en-US" sz="2000" b="1" dirty="0" smtClean="0"/>
              <a:t>ा</a:t>
            </a:r>
            <a:r>
              <a:rPr lang="mr-IN" sz="2000" b="1" dirty="0" smtClean="0"/>
              <a:t>वरील टिका : (</a:t>
            </a:r>
            <a:r>
              <a:rPr lang="en-US" sz="2000" b="1" dirty="0" smtClean="0"/>
              <a:t> Criticism of Malthusian Population Theory )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2133600"/>
            <a:ext cx="6172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  </a:t>
            </a:r>
            <a:r>
              <a:rPr lang="mr-IN" b="1" dirty="0" smtClean="0"/>
              <a:t>अवास्तविक गृहीतावर आधारित </a:t>
            </a:r>
          </a:p>
          <a:p>
            <a:pPr>
              <a:buFont typeface="Wingdings" pitchFamily="2" charset="2"/>
              <a:buChar char="q"/>
            </a:pPr>
            <a:endParaRPr lang="mr-IN" b="1" dirty="0"/>
          </a:p>
          <a:p>
            <a:pPr>
              <a:buFont typeface="Wingdings" pitchFamily="2" charset="2"/>
              <a:buChar char="q"/>
            </a:pPr>
            <a:r>
              <a:rPr lang="mr-IN" b="1" dirty="0" smtClean="0"/>
              <a:t> लोकसंख्या भूमिती श्रेणीने वाढत नाही ( उदा. फ्रांस )</a:t>
            </a:r>
          </a:p>
          <a:p>
            <a:pPr>
              <a:buFont typeface="Wingdings" pitchFamily="2" charset="2"/>
              <a:buChar char="q"/>
            </a:pPr>
            <a:endParaRPr lang="mr-IN" b="1" dirty="0"/>
          </a:p>
          <a:p>
            <a:pPr>
              <a:buFont typeface="Wingdings" pitchFamily="2" charset="2"/>
              <a:buChar char="q"/>
            </a:pPr>
            <a:r>
              <a:rPr lang="mr-IN" b="1" dirty="0" smtClean="0"/>
              <a:t> लोकसंख्यावाढ सदैव हानिकारक नसते </a:t>
            </a:r>
          </a:p>
          <a:p>
            <a:pPr>
              <a:buFont typeface="Wingdings" pitchFamily="2" charset="2"/>
              <a:buChar char="q"/>
            </a:pPr>
            <a:endParaRPr lang="mr-IN" b="1" dirty="0"/>
          </a:p>
          <a:p>
            <a:pPr>
              <a:buFont typeface="Wingdings" pitchFamily="2" charset="2"/>
              <a:buChar char="q"/>
            </a:pPr>
            <a:r>
              <a:rPr lang="mr-IN" b="1" dirty="0" smtClean="0"/>
              <a:t> प्राकृतिक आपदा लोकसंख्यावाढीचे सूचक नसतात.</a:t>
            </a:r>
          </a:p>
          <a:p>
            <a:pPr>
              <a:buFont typeface="Wingdings" pitchFamily="2" charset="2"/>
              <a:buChar char="q"/>
            </a:pPr>
            <a:endParaRPr lang="mr-IN" b="1" dirty="0"/>
          </a:p>
          <a:p>
            <a:pPr>
              <a:buFont typeface="Wingdings" pitchFamily="2" charset="2"/>
              <a:buChar char="q"/>
            </a:pPr>
            <a:r>
              <a:rPr lang="mr-IN" b="1" dirty="0" smtClean="0"/>
              <a:t> वैज्ञानिक संशोधन व आविष्काराकडे दुर्लक्ष.</a:t>
            </a:r>
          </a:p>
          <a:p>
            <a:pPr>
              <a:buFont typeface="Wingdings" pitchFamily="2" charset="2"/>
              <a:buChar char="q"/>
            </a:pPr>
            <a:endParaRPr lang="mr-IN" b="1" dirty="0"/>
          </a:p>
          <a:p>
            <a:pPr>
              <a:buFont typeface="Wingdings" pitchFamily="2" charset="2"/>
              <a:buChar char="q"/>
            </a:pPr>
            <a:r>
              <a:rPr lang="mr-IN" b="1" dirty="0" smtClean="0"/>
              <a:t> निराशावादी सिद्धांत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64770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/>
              <a:t>9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</TotalTime>
  <Words>344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KBPE</cp:lastModifiedBy>
  <cp:revision>26</cp:revision>
  <dcterms:created xsi:type="dcterms:W3CDTF">2023-02-25T05:58:34Z</dcterms:created>
  <dcterms:modified xsi:type="dcterms:W3CDTF">2023-03-03T08:46:25Z</dcterms:modified>
</cp:coreProperties>
</file>