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CC33"/>
    <a:srgbClr val="800000"/>
    <a:srgbClr val="0033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959" autoAdjust="0"/>
    <p:restoredTop sz="94660"/>
  </p:normalViewPr>
  <p:slideViewPr>
    <p:cSldViewPr snapToGrid="0">
      <p:cViewPr varScale="1">
        <p:scale>
          <a:sx n="73" d="100"/>
          <a:sy n="73" d="100"/>
        </p:scale>
        <p:origin x="-46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D974E44-64D5-4AFC-97CD-F8A206E237C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140455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74E44-64D5-4AFC-97CD-F8A206E237C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243776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74E44-64D5-4AFC-97CD-F8A206E237C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864194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974E44-64D5-4AFC-97CD-F8A206E237C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2933659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974E44-64D5-4AFC-97CD-F8A206E237CC}" type="datetimeFigureOut">
              <a:rPr lang="en-US" smtClean="0"/>
              <a:pPr/>
              <a:t>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2402691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974E44-64D5-4AFC-97CD-F8A206E237CC}"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137880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974E44-64D5-4AFC-97CD-F8A206E237CC}" type="datetimeFigureOut">
              <a:rPr lang="en-US" smtClean="0"/>
              <a:pPr/>
              <a:t>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2319618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974E44-64D5-4AFC-97CD-F8A206E237CC}" type="datetimeFigureOut">
              <a:rPr lang="en-US" smtClean="0"/>
              <a:pPr/>
              <a:t>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215217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74E44-64D5-4AFC-97CD-F8A206E237CC}" type="datetimeFigureOut">
              <a:rPr lang="en-US" smtClean="0"/>
              <a:pPr/>
              <a:t>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1397213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74E44-64D5-4AFC-97CD-F8A206E237CC}"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344669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974E44-64D5-4AFC-97CD-F8A206E237CC}" type="datetimeFigureOut">
              <a:rPr lang="en-US" smtClean="0"/>
              <a:pPr/>
              <a:t>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106235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74E44-64D5-4AFC-97CD-F8A206E237CC}" type="datetimeFigureOut">
              <a:rPr lang="en-US" smtClean="0"/>
              <a:pPr/>
              <a:t>2/10/2023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30A0A5-328E-4CE1-93CC-11D616C579AA}" type="slidenum">
              <a:rPr lang="en-US" smtClean="0"/>
              <a:pPr/>
              <a:t>‹#›</a:t>
            </a:fld>
            <a:endParaRPr lang="en-US"/>
          </a:p>
        </p:txBody>
      </p:sp>
    </p:spTree>
    <p:extLst>
      <p:ext uri="{BB962C8B-B14F-4D97-AF65-F5344CB8AC3E}">
        <p14:creationId xmlns:p14="http://schemas.microsoft.com/office/powerpoint/2010/main" xmlns="" val="3858924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31375" y="294467"/>
            <a:ext cx="10306373" cy="4695987"/>
          </a:xfrm>
        </p:spPr>
        <p:txBody>
          <a:bodyPr>
            <a:normAutofit fontScale="90000"/>
          </a:bodyPr>
          <a:lstStyle/>
          <a:p>
            <a:pPr>
              <a:lnSpc>
                <a:spcPct val="150000"/>
              </a:lnSpc>
            </a:pPr>
            <a:r>
              <a:rPr lang="en-US" sz="5600" b="1" dirty="0" err="1" smtClean="0">
                <a:solidFill>
                  <a:srgbClr val="FF0000"/>
                </a:solidFill>
                <a:latin typeface="Kruti Dev 010" pitchFamily="2" charset="0"/>
              </a:rPr>
              <a:t>dS-ckiqlkgsc</a:t>
            </a:r>
            <a:r>
              <a:rPr lang="en-US" sz="5600" b="1" dirty="0" smtClean="0">
                <a:solidFill>
                  <a:srgbClr val="FF0000"/>
                </a:solidFill>
                <a:latin typeface="Kruti Dev 010" pitchFamily="2" charset="0"/>
              </a:rPr>
              <a:t> </a:t>
            </a:r>
            <a:r>
              <a:rPr lang="en-US" sz="5600" b="1" dirty="0" err="1" smtClean="0">
                <a:solidFill>
                  <a:srgbClr val="FF0000"/>
                </a:solidFill>
                <a:latin typeface="Kruti Dev 010" pitchFamily="2" charset="0"/>
              </a:rPr>
              <a:t>ikVhy</a:t>
            </a:r>
            <a:r>
              <a:rPr lang="en-US" sz="5600" b="1" dirty="0" smtClean="0">
                <a:solidFill>
                  <a:srgbClr val="FF0000"/>
                </a:solidFill>
                <a:latin typeface="Kruti Dev 010" pitchFamily="2" charset="0"/>
              </a:rPr>
              <a:t> ,</a:t>
            </a:r>
            <a:r>
              <a:rPr lang="en-US" sz="5600" b="1" dirty="0" err="1" smtClean="0">
                <a:solidFill>
                  <a:srgbClr val="FF0000"/>
                </a:solidFill>
                <a:latin typeface="Kruti Dev 010" pitchFamily="2" charset="0"/>
              </a:rPr>
              <a:t>dacsdj</a:t>
            </a:r>
            <a:r>
              <a:rPr lang="en-US" sz="5600" b="1" dirty="0" smtClean="0">
                <a:solidFill>
                  <a:srgbClr val="FF0000"/>
                </a:solidFill>
                <a:latin typeface="Kruti Dev 010" pitchFamily="2" charset="0"/>
              </a:rPr>
              <a:t> </a:t>
            </a:r>
            <a:r>
              <a:rPr lang="en-US" sz="5600" b="1" dirty="0" err="1" smtClean="0">
                <a:solidFill>
                  <a:srgbClr val="FF0000"/>
                </a:solidFill>
                <a:latin typeface="Kruti Dev 010" pitchFamily="2" charset="0"/>
              </a:rPr>
              <a:t>xzkeh.k</a:t>
            </a:r>
            <a:r>
              <a:rPr lang="en-US" sz="5600" b="1" dirty="0" smtClean="0">
                <a:solidFill>
                  <a:srgbClr val="FF0000"/>
                </a:solidFill>
                <a:latin typeface="Kruti Dev 010" pitchFamily="2" charset="0"/>
              </a:rPr>
              <a:t> </a:t>
            </a:r>
            <a:r>
              <a:rPr lang="en-US" sz="5600" b="1" dirty="0" err="1" smtClean="0">
                <a:solidFill>
                  <a:srgbClr val="FF0000"/>
                </a:solidFill>
                <a:latin typeface="Kruti Dev 010" pitchFamily="2" charset="0"/>
              </a:rPr>
              <a:t>egkfo|ky</a:t>
            </a:r>
            <a:r>
              <a:rPr lang="en-US" sz="5600" b="1" dirty="0" smtClean="0">
                <a:solidFill>
                  <a:srgbClr val="FF0000"/>
                </a:solidFill>
                <a:latin typeface="Kruti Dev 010" pitchFamily="2" charset="0"/>
              </a:rPr>
              <a:t>;</a:t>
            </a:r>
            <a:r>
              <a:rPr lang="en-US" sz="5600" dirty="0" smtClean="0">
                <a:solidFill>
                  <a:srgbClr val="FF0000"/>
                </a:solidFill>
                <a:latin typeface="Kruti Dev 010" pitchFamily="2" charset="0"/>
              </a:rPr>
              <a:t> </a:t>
            </a:r>
            <a:r>
              <a:rPr lang="en-US" sz="4800" dirty="0" smtClean="0">
                <a:latin typeface="Kruti Dev 010" pitchFamily="2" charset="0"/>
              </a:rPr>
              <a:t/>
            </a:r>
            <a:br>
              <a:rPr lang="en-US" sz="4800" dirty="0" smtClean="0">
                <a:latin typeface="Kruti Dev 010" pitchFamily="2" charset="0"/>
              </a:rPr>
            </a:br>
            <a:r>
              <a:rPr lang="en-US" sz="4400" b="1" dirty="0" err="1" smtClean="0">
                <a:solidFill>
                  <a:srgbClr val="003300"/>
                </a:solidFill>
                <a:latin typeface="Kruti Dev 010" pitchFamily="2" charset="0"/>
              </a:rPr>
              <a:t>g.ksxko</a:t>
            </a:r>
            <a:r>
              <a:rPr lang="en-US" sz="4400" b="1" dirty="0" smtClean="0">
                <a:solidFill>
                  <a:srgbClr val="003300"/>
                </a:solidFill>
                <a:latin typeface="Kruti Dev 010" pitchFamily="2" charset="0"/>
              </a:rPr>
              <a:t> </a:t>
            </a:r>
            <a:r>
              <a:rPr lang="en-US" sz="4400" b="1" dirty="0" err="1" smtClean="0">
                <a:solidFill>
                  <a:srgbClr val="003300"/>
                </a:solidFill>
                <a:latin typeface="Kruti Dev 010" pitchFamily="2" charset="0"/>
              </a:rPr>
              <a:t>rk-nsxywj</a:t>
            </a:r>
            <a:r>
              <a:rPr lang="en-US" sz="4400" b="1" dirty="0" smtClean="0">
                <a:solidFill>
                  <a:srgbClr val="003300"/>
                </a:solidFill>
                <a:latin typeface="Kruti Dev 010" pitchFamily="2" charset="0"/>
              </a:rPr>
              <a:t> ft-</a:t>
            </a:r>
            <a:r>
              <a:rPr lang="en-US" sz="4400" b="1" dirty="0" err="1" smtClean="0">
                <a:solidFill>
                  <a:srgbClr val="003300"/>
                </a:solidFill>
                <a:latin typeface="Kruti Dev 010" pitchFamily="2" charset="0"/>
              </a:rPr>
              <a:t>ukansM</a:t>
            </a:r>
            <a:r>
              <a:rPr lang="en-US" sz="3600" b="1" dirty="0" smtClean="0">
                <a:latin typeface="Kruti Dev 010" pitchFamily="2" charset="0"/>
              </a:rPr>
              <a:t/>
            </a:r>
            <a:br>
              <a:rPr lang="en-US" sz="3600" b="1" dirty="0" smtClean="0">
                <a:latin typeface="Kruti Dev 010" pitchFamily="2" charset="0"/>
              </a:rPr>
            </a:br>
            <a:r>
              <a:rPr lang="en-US" sz="4800" b="1" dirty="0" err="1" smtClean="0">
                <a:solidFill>
                  <a:srgbClr val="FF0066"/>
                </a:solidFill>
                <a:latin typeface="Kruti Dev 010" pitchFamily="2" charset="0"/>
              </a:rPr>
              <a:t>fganh</a:t>
            </a:r>
            <a:r>
              <a:rPr lang="en-US" sz="4800" b="1" dirty="0" smtClean="0">
                <a:solidFill>
                  <a:srgbClr val="FF0066"/>
                </a:solidFill>
                <a:latin typeface="Kruti Dev 010" pitchFamily="2" charset="0"/>
              </a:rPr>
              <a:t> </a:t>
            </a:r>
            <a:r>
              <a:rPr lang="en-US" sz="4800" b="1" dirty="0" err="1" smtClean="0">
                <a:solidFill>
                  <a:srgbClr val="FF0066"/>
                </a:solidFill>
                <a:latin typeface="Kruti Dev 010" pitchFamily="2" charset="0"/>
              </a:rPr>
              <a:t>foHkkx</a:t>
            </a:r>
            <a:r>
              <a:rPr lang="en-US" sz="3600" b="1" dirty="0" smtClean="0">
                <a:latin typeface="Kruti Dev 010" pitchFamily="2" charset="0"/>
              </a:rPr>
              <a:t/>
            </a:r>
            <a:br>
              <a:rPr lang="en-US" sz="3600" b="1" dirty="0" smtClean="0">
                <a:latin typeface="Kruti Dev 010" pitchFamily="2" charset="0"/>
              </a:rPr>
            </a:br>
            <a:r>
              <a:rPr lang="en-US" sz="3600" b="1" dirty="0" smtClean="0">
                <a:solidFill>
                  <a:srgbClr val="003300"/>
                </a:solidFill>
                <a:latin typeface="Kruti Dev 010" pitchFamily="2" charset="0"/>
              </a:rPr>
              <a:t>d{</a:t>
            </a:r>
            <a:r>
              <a:rPr lang="en-US" sz="3600" b="1" dirty="0" err="1" smtClean="0">
                <a:solidFill>
                  <a:srgbClr val="003300"/>
                </a:solidFill>
                <a:latin typeface="Kruti Dev 010" pitchFamily="2" charset="0"/>
              </a:rPr>
              <a:t>kk</a:t>
            </a:r>
            <a:r>
              <a:rPr lang="en-US" sz="3600" b="1" dirty="0" smtClean="0">
                <a:solidFill>
                  <a:srgbClr val="003300"/>
                </a:solidFill>
                <a:latin typeface="Kruti Dev 010" pitchFamily="2" charset="0"/>
              </a:rPr>
              <a:t>%&amp;</a:t>
            </a:r>
            <a:r>
              <a:rPr lang="en-US" sz="3600" b="1" dirty="0" err="1" smtClean="0">
                <a:solidFill>
                  <a:srgbClr val="0066FF"/>
                </a:solidFill>
                <a:latin typeface="Kruti Dev 010" pitchFamily="2" charset="0"/>
              </a:rPr>
              <a:t>ch</a:t>
            </a:r>
            <a:r>
              <a:rPr lang="en-US" sz="3600" b="1" dirty="0" smtClean="0">
                <a:solidFill>
                  <a:srgbClr val="0066FF"/>
                </a:solidFill>
                <a:latin typeface="Kruti Dev 010" pitchFamily="2" charset="0"/>
              </a:rPr>
              <a:t>-,-,l-ok;</a:t>
            </a:r>
            <a:r>
              <a:rPr lang="en-US" sz="3600" b="1" dirty="0" smtClean="0">
                <a:latin typeface="Kruti Dev 010" pitchFamily="2" charset="0"/>
              </a:rPr>
              <a:t>                </a:t>
            </a:r>
            <a:r>
              <a:rPr lang="en-US" sz="3600" b="1" dirty="0" err="1" smtClean="0">
                <a:solidFill>
                  <a:srgbClr val="003300"/>
                </a:solidFill>
                <a:latin typeface="Kruti Dev 010" pitchFamily="2" charset="0"/>
              </a:rPr>
              <a:t>isij</a:t>
            </a:r>
            <a:r>
              <a:rPr lang="en-US" sz="3600" b="1" dirty="0" smtClean="0">
                <a:solidFill>
                  <a:srgbClr val="003300"/>
                </a:solidFill>
                <a:latin typeface="Kruti Dev 010" pitchFamily="2" charset="0"/>
              </a:rPr>
              <a:t> </a:t>
            </a:r>
            <a:r>
              <a:rPr lang="en-US" sz="3600" b="1" dirty="0" err="1" smtClean="0">
                <a:solidFill>
                  <a:srgbClr val="003300"/>
                </a:solidFill>
                <a:latin typeface="Kruti Dev 010" pitchFamily="2" charset="0"/>
              </a:rPr>
              <a:t>dk</a:t>
            </a:r>
            <a:r>
              <a:rPr lang="en-US" sz="3600" b="1" dirty="0" smtClean="0">
                <a:solidFill>
                  <a:srgbClr val="003300"/>
                </a:solidFill>
                <a:latin typeface="Kruti Dev 010" pitchFamily="2" charset="0"/>
              </a:rPr>
              <a:t> </a:t>
            </a:r>
            <a:r>
              <a:rPr lang="en-US" sz="3600" b="1" dirty="0" err="1" smtClean="0">
                <a:solidFill>
                  <a:srgbClr val="003300"/>
                </a:solidFill>
                <a:latin typeface="Kruti Dev 010" pitchFamily="2" charset="0"/>
              </a:rPr>
              <a:t>uke</a:t>
            </a:r>
            <a:r>
              <a:rPr lang="en-US" sz="3600" b="1" dirty="0" smtClean="0">
                <a:solidFill>
                  <a:srgbClr val="003300"/>
                </a:solidFill>
                <a:latin typeface="Kruti Dev 010" pitchFamily="2" charset="0"/>
              </a:rPr>
              <a:t>%&amp;</a:t>
            </a:r>
            <a:r>
              <a:rPr lang="en-US" sz="3600" b="1" dirty="0" err="1" smtClean="0">
                <a:solidFill>
                  <a:srgbClr val="0066FF"/>
                </a:solidFill>
                <a:latin typeface="Kruti Dev 010" pitchFamily="2" charset="0"/>
              </a:rPr>
              <a:t>fganh</a:t>
            </a:r>
            <a:r>
              <a:rPr lang="en-US" sz="3600" b="1" dirty="0" smtClean="0">
                <a:solidFill>
                  <a:srgbClr val="0066FF"/>
                </a:solidFill>
                <a:latin typeface="Kruti Dev 010" pitchFamily="2" charset="0"/>
              </a:rPr>
              <a:t> </a:t>
            </a:r>
            <a:r>
              <a:rPr lang="en-US" sz="3600" b="1" dirty="0" err="1" smtClean="0">
                <a:solidFill>
                  <a:srgbClr val="0066FF"/>
                </a:solidFill>
                <a:latin typeface="Kruti Dev 010" pitchFamily="2" charset="0"/>
              </a:rPr>
              <a:t>dkS”ky</a:t>
            </a:r>
            <a:r>
              <a:rPr lang="en-US" sz="3600" b="1" dirty="0" smtClean="0">
                <a:solidFill>
                  <a:srgbClr val="0066FF"/>
                </a:solidFill>
                <a:latin typeface="Kruti Dev 010" pitchFamily="2" charset="0"/>
              </a:rPr>
              <a:t> </a:t>
            </a:r>
            <a:r>
              <a:rPr lang="en-US" sz="3600" b="1" dirty="0" err="1" smtClean="0">
                <a:solidFill>
                  <a:srgbClr val="0066FF"/>
                </a:solidFill>
                <a:latin typeface="Kruti Dev 010" pitchFamily="2" charset="0"/>
              </a:rPr>
              <a:t>fodkl</a:t>
            </a:r>
            <a:r>
              <a:rPr lang="en-US" sz="3600" b="1" dirty="0" smtClean="0">
                <a:solidFill>
                  <a:srgbClr val="0066FF"/>
                </a:solidFill>
                <a:latin typeface="Kruti Dev 010" pitchFamily="2" charset="0"/>
              </a:rPr>
              <a:t/>
            </a:r>
            <a:br>
              <a:rPr lang="en-US" sz="3600" b="1" dirty="0" smtClean="0">
                <a:solidFill>
                  <a:srgbClr val="0066FF"/>
                </a:solidFill>
                <a:latin typeface="Kruti Dev 010" pitchFamily="2" charset="0"/>
              </a:rPr>
            </a:br>
            <a:r>
              <a:rPr lang="en-US" sz="3600" b="1" dirty="0" smtClean="0">
                <a:solidFill>
                  <a:srgbClr val="FF0000"/>
                </a:solidFill>
                <a:latin typeface="Kruti Dev 010" pitchFamily="2" charset="0"/>
              </a:rPr>
              <a:t>“</a:t>
            </a:r>
            <a:r>
              <a:rPr lang="en-US" sz="3600" b="1" dirty="0" err="1" smtClean="0">
                <a:solidFill>
                  <a:srgbClr val="FF0000"/>
                </a:solidFill>
                <a:latin typeface="Kruti Dev 010" pitchFamily="2" charset="0"/>
              </a:rPr>
              <a:t>kh’kZd</a:t>
            </a:r>
            <a:r>
              <a:rPr lang="en-US" sz="3600" b="1" dirty="0" smtClean="0">
                <a:solidFill>
                  <a:srgbClr val="FF0000"/>
                </a:solidFill>
                <a:latin typeface="Kruti Dev 010" pitchFamily="2" charset="0"/>
              </a:rPr>
              <a:t>%&amp; </a:t>
            </a:r>
            <a:r>
              <a:rPr lang="en-US" sz="3600" b="1" dirty="0" err="1" smtClean="0">
                <a:solidFill>
                  <a:srgbClr val="002060"/>
                </a:solidFill>
                <a:latin typeface="Kruti Dev 010" pitchFamily="2" charset="0"/>
              </a:rPr>
              <a:t>i</a:t>
            </a:r>
            <a:r>
              <a:rPr lang="en-US" sz="3600" b="1" dirty="0" smtClean="0">
                <a:solidFill>
                  <a:srgbClr val="002060"/>
                </a:solidFill>
                <a:latin typeface="Kruti Dev 010" pitchFamily="2" charset="0"/>
              </a:rPr>
              <a:t>= </a:t>
            </a:r>
            <a:r>
              <a:rPr lang="en-US" sz="3600" b="1" dirty="0" err="1" smtClean="0">
                <a:solidFill>
                  <a:srgbClr val="002060"/>
                </a:solidFill>
                <a:latin typeface="Kruti Dev 010" pitchFamily="2" charset="0"/>
              </a:rPr>
              <a:t>ys</a:t>
            </a:r>
            <a:r>
              <a:rPr lang="en-US" sz="3600" b="1" dirty="0" smtClean="0">
                <a:solidFill>
                  <a:srgbClr val="002060"/>
                </a:solidFill>
                <a:latin typeface="Kruti Dev 010" pitchFamily="2" charset="0"/>
              </a:rPr>
              <a:t>[</a:t>
            </a:r>
            <a:r>
              <a:rPr lang="en-US" sz="3600" b="1" dirty="0" err="1" smtClean="0">
                <a:solidFill>
                  <a:srgbClr val="002060"/>
                </a:solidFill>
                <a:latin typeface="Kruti Dev 010" pitchFamily="2" charset="0"/>
              </a:rPr>
              <a:t>ku</a:t>
            </a:r>
            <a:r>
              <a:rPr lang="en-US" sz="3600" b="1" dirty="0" smtClean="0">
                <a:solidFill>
                  <a:srgbClr val="002060"/>
                </a:solidFill>
                <a:latin typeface="Kruti Dev 010" pitchFamily="2" charset="0"/>
              </a:rPr>
              <a:t> dh </a:t>
            </a:r>
            <a:r>
              <a:rPr lang="en-US" sz="3600" b="1" dirty="0" err="1" smtClean="0">
                <a:solidFill>
                  <a:srgbClr val="002060"/>
                </a:solidFill>
                <a:latin typeface="Kruti Dev 010" pitchFamily="2" charset="0"/>
              </a:rPr>
              <a:t>mi;ksfxrk</a:t>
            </a:r>
            <a:r>
              <a:rPr lang="en-US" sz="3600" b="1" dirty="0" smtClean="0">
                <a:solidFill>
                  <a:srgbClr val="002060"/>
                </a:solidFill>
                <a:latin typeface="Kruti Dev 010" pitchFamily="2" charset="0"/>
              </a:rPr>
              <a:t> ,</a:t>
            </a:r>
            <a:r>
              <a:rPr lang="en-US" sz="3600" b="1" dirty="0" err="1" smtClean="0">
                <a:solidFill>
                  <a:srgbClr val="002060"/>
                </a:solidFill>
                <a:latin typeface="Kruti Dev 010" pitchFamily="2" charset="0"/>
              </a:rPr>
              <a:t>oa</a:t>
            </a:r>
            <a:r>
              <a:rPr lang="en-US" sz="3600" b="1" dirty="0" smtClean="0">
                <a:solidFill>
                  <a:srgbClr val="002060"/>
                </a:solidFill>
                <a:latin typeface="Kruti Dev 010" pitchFamily="2" charset="0"/>
              </a:rPr>
              <a:t> </a:t>
            </a:r>
            <a:r>
              <a:rPr lang="en-US" sz="3600" b="1" dirty="0" err="1" smtClean="0">
                <a:solidFill>
                  <a:srgbClr val="002060"/>
                </a:solidFill>
                <a:latin typeface="Kruti Dev 010" pitchFamily="2" charset="0"/>
              </a:rPr>
              <a:t>vkosnu</a:t>
            </a:r>
            <a:r>
              <a:rPr lang="en-US" sz="3600" b="1" dirty="0" smtClean="0">
                <a:solidFill>
                  <a:srgbClr val="002060"/>
                </a:solidFill>
                <a:latin typeface="Kruti Dev 010" pitchFamily="2" charset="0"/>
              </a:rPr>
              <a:t> </a:t>
            </a:r>
            <a:r>
              <a:rPr lang="en-US" sz="3600" b="1" dirty="0" err="1" smtClean="0">
                <a:solidFill>
                  <a:srgbClr val="002060"/>
                </a:solidFill>
                <a:latin typeface="Kruti Dev 010" pitchFamily="2" charset="0"/>
              </a:rPr>
              <a:t>i</a:t>
            </a:r>
            <a:r>
              <a:rPr lang="en-US" sz="3600" b="1" dirty="0" smtClean="0">
                <a:solidFill>
                  <a:srgbClr val="002060"/>
                </a:solidFill>
                <a:latin typeface="Kruti Dev 010" pitchFamily="2" charset="0"/>
              </a:rPr>
              <a:t>= </a:t>
            </a:r>
            <a:r>
              <a:rPr lang="en-US" sz="3600" b="1" dirty="0" smtClean="0">
                <a:latin typeface="Kruti Dev 010" pitchFamily="2" charset="0"/>
              </a:rPr>
              <a:t/>
            </a:r>
            <a:br>
              <a:rPr lang="en-US" sz="3600" b="1" dirty="0" smtClean="0">
                <a:latin typeface="Kruti Dev 010" pitchFamily="2" charset="0"/>
              </a:rPr>
            </a:br>
            <a:endParaRPr lang="en-US" sz="3600" b="1" dirty="0">
              <a:latin typeface="Kruti Dev 010" pitchFamily="2" charset="0"/>
            </a:endParaRPr>
          </a:p>
        </p:txBody>
      </p:sp>
      <p:sp>
        <p:nvSpPr>
          <p:cNvPr id="3" name="Subtitle 2"/>
          <p:cNvSpPr>
            <a:spLocks noGrp="1"/>
          </p:cNvSpPr>
          <p:nvPr>
            <p:ph type="subTitle" idx="1"/>
          </p:nvPr>
        </p:nvSpPr>
        <p:spPr>
          <a:xfrm>
            <a:off x="1131375" y="5222929"/>
            <a:ext cx="10306373" cy="1425844"/>
          </a:xfrm>
        </p:spPr>
        <p:txBody>
          <a:bodyPr>
            <a:normAutofit/>
          </a:bodyPr>
          <a:lstStyle/>
          <a:p>
            <a:r>
              <a:rPr lang="en-US" sz="5400" b="1" dirty="0" err="1" smtClean="0">
                <a:solidFill>
                  <a:srgbClr val="800000"/>
                </a:solidFill>
                <a:latin typeface="Kruti Dev 010" pitchFamily="2" charset="0"/>
              </a:rPr>
              <a:t>izk-MkW-iou</a:t>
            </a:r>
            <a:r>
              <a:rPr lang="en-US" sz="5400" b="1" dirty="0" smtClean="0">
                <a:solidFill>
                  <a:srgbClr val="800000"/>
                </a:solidFill>
                <a:latin typeface="Kruti Dev 010" pitchFamily="2" charset="0"/>
              </a:rPr>
              <a:t> </a:t>
            </a:r>
            <a:r>
              <a:rPr lang="en-US" sz="5400" b="1" dirty="0" err="1" smtClean="0">
                <a:solidFill>
                  <a:srgbClr val="800000"/>
                </a:solidFill>
                <a:latin typeface="Kruti Dev 010" pitchFamily="2" charset="0"/>
              </a:rPr>
              <a:t>ukxukFk</a:t>
            </a:r>
            <a:r>
              <a:rPr lang="en-US" sz="5400" b="1" dirty="0" smtClean="0">
                <a:solidFill>
                  <a:srgbClr val="800000"/>
                </a:solidFill>
                <a:latin typeface="Kruti Dev 010" pitchFamily="2" charset="0"/>
              </a:rPr>
              <a:t> ,</a:t>
            </a:r>
            <a:r>
              <a:rPr lang="en-US" sz="5400" b="1" dirty="0" err="1" smtClean="0">
                <a:solidFill>
                  <a:srgbClr val="800000"/>
                </a:solidFill>
                <a:latin typeface="Kruti Dev 010" pitchFamily="2" charset="0"/>
              </a:rPr>
              <a:t>esdj</a:t>
            </a:r>
            <a:endParaRPr lang="en-US" sz="5400" b="1" dirty="0">
              <a:solidFill>
                <a:srgbClr val="800000"/>
              </a:solidFill>
              <a:latin typeface="Kruti Dev 010" pitchFamily="2" charset="0"/>
            </a:endParaRPr>
          </a:p>
        </p:txBody>
      </p:sp>
    </p:spTree>
    <p:extLst>
      <p:ext uri="{BB962C8B-B14F-4D97-AF65-F5344CB8AC3E}">
        <p14:creationId xmlns:p14="http://schemas.microsoft.com/office/powerpoint/2010/main" xmlns="" val="3647057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i-IN" b="1" dirty="0">
                <a:solidFill>
                  <a:srgbClr val="FF0000"/>
                </a:solidFill>
              </a:rPr>
              <a:t>कर्मचारी अपने आवेदन पत्र निम्नलिखित विषय पर लिखते है।</a:t>
            </a:r>
            <a:br>
              <a:rPr lang="hi-IN"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a:bodyPr>
          <a:lstStyle/>
          <a:p>
            <a:pPr>
              <a:lnSpc>
                <a:spcPct val="150000"/>
              </a:lnSpc>
            </a:pPr>
            <a:r>
              <a:rPr lang="hi-IN" dirty="0">
                <a:solidFill>
                  <a:srgbClr val="800000"/>
                </a:solidFill>
              </a:rPr>
              <a:t>वेतन वृद्धि हेतु</a:t>
            </a:r>
          </a:p>
          <a:p>
            <a:pPr>
              <a:lnSpc>
                <a:spcPct val="150000"/>
              </a:lnSpc>
            </a:pPr>
            <a:r>
              <a:rPr lang="hi-IN" dirty="0">
                <a:solidFill>
                  <a:srgbClr val="800000"/>
                </a:solidFill>
              </a:rPr>
              <a:t>स्थानांतरण हेतु</a:t>
            </a:r>
          </a:p>
          <a:p>
            <a:pPr>
              <a:lnSpc>
                <a:spcPct val="150000"/>
              </a:lnSpc>
            </a:pPr>
            <a:r>
              <a:rPr lang="hi-IN" dirty="0">
                <a:solidFill>
                  <a:srgbClr val="800000"/>
                </a:solidFill>
              </a:rPr>
              <a:t>जरूरी कार्य के लिए अवकाश हेतु</a:t>
            </a:r>
          </a:p>
          <a:p>
            <a:pPr>
              <a:lnSpc>
                <a:spcPct val="150000"/>
              </a:lnSpc>
            </a:pPr>
            <a:r>
              <a:rPr lang="hi-IN" dirty="0">
                <a:solidFill>
                  <a:srgbClr val="800000"/>
                </a:solidFill>
              </a:rPr>
              <a:t>नैकारी से त्यागपत्र हेतु</a:t>
            </a:r>
          </a:p>
          <a:p>
            <a:pPr>
              <a:lnSpc>
                <a:spcPct val="150000"/>
              </a:lnSpc>
            </a:pPr>
            <a:r>
              <a:rPr lang="hi-IN" dirty="0">
                <a:solidFill>
                  <a:srgbClr val="800000"/>
                </a:solidFill>
              </a:rPr>
              <a:t>नौकरी लेने हेतु</a:t>
            </a:r>
          </a:p>
          <a:p>
            <a:pPr marL="0" indent="0">
              <a:lnSpc>
                <a:spcPct val="150000"/>
              </a:lnSpc>
              <a:buNone/>
            </a:pPr>
            <a:endParaRPr lang="en-US" dirty="0">
              <a:solidFill>
                <a:srgbClr val="800000"/>
              </a:solidFill>
            </a:endParaRPr>
          </a:p>
        </p:txBody>
      </p:sp>
    </p:spTree>
    <p:extLst>
      <p:ext uri="{BB962C8B-B14F-4D97-AF65-F5344CB8AC3E}">
        <p14:creationId xmlns:p14="http://schemas.microsoft.com/office/powerpoint/2010/main" xmlns="" val="96316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i-IN" b="1" dirty="0" smtClean="0">
                <a:solidFill>
                  <a:srgbClr val="FF0000"/>
                </a:solidFill>
              </a:rPr>
              <a:t>जनसाधारण अपने आवेदन पत्र निम्नलिखित विषय पर लिखते है।</a:t>
            </a:r>
            <a:br>
              <a:rPr lang="hi-IN" b="1" dirty="0" smtClean="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pPr>
              <a:lnSpc>
                <a:spcPct val="150000"/>
              </a:lnSpc>
            </a:pPr>
            <a:r>
              <a:rPr lang="hi-IN" dirty="0" smtClean="0">
                <a:solidFill>
                  <a:srgbClr val="800000"/>
                </a:solidFill>
              </a:rPr>
              <a:t>सड़क </a:t>
            </a:r>
            <a:r>
              <a:rPr lang="hi-IN" dirty="0">
                <a:solidFill>
                  <a:srgbClr val="800000"/>
                </a:solidFill>
              </a:rPr>
              <a:t>निर्माण हेतु</a:t>
            </a:r>
          </a:p>
          <a:p>
            <a:pPr>
              <a:lnSpc>
                <a:spcPct val="150000"/>
              </a:lnSpc>
            </a:pPr>
            <a:r>
              <a:rPr lang="hi-IN" dirty="0">
                <a:solidFill>
                  <a:srgbClr val="800000"/>
                </a:solidFill>
              </a:rPr>
              <a:t>पानी की समस्या अवगत कराने हेतु</a:t>
            </a:r>
          </a:p>
          <a:p>
            <a:pPr>
              <a:lnSpc>
                <a:spcPct val="150000"/>
              </a:lnSpc>
            </a:pPr>
            <a:r>
              <a:rPr lang="hi-IN" dirty="0">
                <a:solidFill>
                  <a:srgbClr val="800000"/>
                </a:solidFill>
              </a:rPr>
              <a:t>विशेष आयोजन हेतु</a:t>
            </a:r>
          </a:p>
          <a:p>
            <a:pPr>
              <a:lnSpc>
                <a:spcPct val="150000"/>
              </a:lnSpc>
            </a:pPr>
            <a:r>
              <a:rPr lang="hi-IN" dirty="0">
                <a:solidFill>
                  <a:srgbClr val="800000"/>
                </a:solidFill>
              </a:rPr>
              <a:t>गलियों की सफाई हेतु</a:t>
            </a:r>
          </a:p>
          <a:p>
            <a:pPr>
              <a:lnSpc>
                <a:spcPct val="150000"/>
              </a:lnSpc>
            </a:pPr>
            <a:r>
              <a:rPr lang="hi-IN" dirty="0">
                <a:solidFill>
                  <a:srgbClr val="800000"/>
                </a:solidFill>
              </a:rPr>
              <a:t>बिजली का मीटर बदलवाने हेतु</a:t>
            </a:r>
          </a:p>
          <a:p>
            <a:pPr>
              <a:lnSpc>
                <a:spcPct val="150000"/>
              </a:lnSpc>
            </a:pPr>
            <a:r>
              <a:rPr lang="hi-IN" dirty="0">
                <a:solidFill>
                  <a:srgbClr val="800000"/>
                </a:solidFill>
              </a:rPr>
              <a:t>बैंक में नाम, मोबाइल, नंबर, पता इत्यादि बदलने हेतु</a:t>
            </a:r>
          </a:p>
          <a:p>
            <a:pPr>
              <a:lnSpc>
                <a:spcPct val="150000"/>
              </a:lnSpc>
            </a:pPr>
            <a:endParaRPr lang="en-US" dirty="0">
              <a:solidFill>
                <a:srgbClr val="800000"/>
              </a:solidFill>
            </a:endParaRPr>
          </a:p>
        </p:txBody>
      </p:sp>
    </p:spTree>
    <p:extLst>
      <p:ext uri="{BB962C8B-B14F-4D97-AF65-F5344CB8AC3E}">
        <p14:creationId xmlns:p14="http://schemas.microsoft.com/office/powerpoint/2010/main" xmlns="" val="2243818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hi-IN" sz="6000" b="1" dirty="0">
                <a:solidFill>
                  <a:srgbClr val="FF0000"/>
                </a:solidFill>
              </a:rPr>
              <a:t>विद्यार्थी के लिए आवेदन पत्र का प्रारूप</a:t>
            </a:r>
            <a:r>
              <a:rPr lang="hi-IN" dirty="0"/>
              <a:t/>
            </a:r>
            <a:br>
              <a:rPr lang="hi-IN" dirty="0"/>
            </a:br>
            <a:endParaRPr lang="en-US" dirty="0"/>
          </a:p>
        </p:txBody>
      </p:sp>
      <p:sp>
        <p:nvSpPr>
          <p:cNvPr id="3" name="Content Placeholder 2"/>
          <p:cNvSpPr>
            <a:spLocks noGrp="1"/>
          </p:cNvSpPr>
          <p:nvPr>
            <p:ph idx="1"/>
          </p:nvPr>
        </p:nvSpPr>
        <p:spPr>
          <a:xfrm>
            <a:off x="838200" y="1472339"/>
            <a:ext cx="10515600" cy="4990454"/>
          </a:xfrm>
        </p:spPr>
        <p:txBody>
          <a:bodyPr/>
          <a:lstStyle/>
          <a:p>
            <a:pPr marL="0" indent="0">
              <a:buNone/>
            </a:pPr>
            <a:r>
              <a:rPr lang="hi-IN" dirty="0">
                <a:solidFill>
                  <a:srgbClr val="0066FF"/>
                </a:solidFill>
              </a:rPr>
              <a:t>सेवा में,</a:t>
            </a:r>
            <a:br>
              <a:rPr lang="hi-IN" dirty="0">
                <a:solidFill>
                  <a:srgbClr val="0066FF"/>
                </a:solidFill>
              </a:rPr>
            </a:br>
            <a:r>
              <a:rPr lang="hi-IN" dirty="0">
                <a:solidFill>
                  <a:srgbClr val="0066FF"/>
                </a:solidFill>
              </a:rPr>
              <a:t>श्रीमान प्राचार्य महोदय</a:t>
            </a:r>
            <a:br>
              <a:rPr lang="hi-IN" dirty="0">
                <a:solidFill>
                  <a:srgbClr val="0066FF"/>
                </a:solidFill>
              </a:rPr>
            </a:br>
            <a:r>
              <a:rPr lang="hi-IN" dirty="0">
                <a:solidFill>
                  <a:srgbClr val="0066FF"/>
                </a:solidFill>
              </a:rPr>
              <a:t>(विद्यालय का नाम)</a:t>
            </a:r>
            <a:br>
              <a:rPr lang="hi-IN" dirty="0">
                <a:solidFill>
                  <a:srgbClr val="0066FF"/>
                </a:solidFill>
              </a:rPr>
            </a:br>
            <a:r>
              <a:rPr lang="hi-IN" dirty="0">
                <a:solidFill>
                  <a:srgbClr val="0066FF"/>
                </a:solidFill>
              </a:rPr>
              <a:t>(विद्यालय का पता)</a:t>
            </a:r>
          </a:p>
          <a:p>
            <a:pPr marL="0" indent="0">
              <a:buNone/>
            </a:pPr>
            <a:r>
              <a:rPr lang="hi-IN" dirty="0">
                <a:solidFill>
                  <a:srgbClr val="800000"/>
                </a:solidFill>
              </a:rPr>
              <a:t>विषय: दो दिन के अवकाश हेतु</a:t>
            </a:r>
            <a:r>
              <a:rPr lang="hi-IN" dirty="0" smtClean="0">
                <a:solidFill>
                  <a:srgbClr val="800000"/>
                </a:solidFill>
              </a:rPr>
              <a:t>।</a:t>
            </a:r>
            <a:endParaRPr lang="en-US" dirty="0" smtClean="0">
              <a:solidFill>
                <a:srgbClr val="800000"/>
              </a:solidFill>
            </a:endParaRPr>
          </a:p>
          <a:p>
            <a:pPr marL="0" indent="0">
              <a:buNone/>
            </a:pPr>
            <a:r>
              <a:rPr lang="hi-IN" dirty="0" smtClean="0">
                <a:solidFill>
                  <a:srgbClr val="FF0000"/>
                </a:solidFill>
              </a:rPr>
              <a:t>महोदय,</a:t>
            </a:r>
            <a:endParaRPr lang="en-US" dirty="0" smtClean="0">
              <a:solidFill>
                <a:srgbClr val="FF0000"/>
              </a:solidFill>
            </a:endParaRPr>
          </a:p>
          <a:p>
            <a:pPr marL="0" indent="0" algn="just">
              <a:buNone/>
            </a:pPr>
            <a:r>
              <a:rPr lang="hi-IN" dirty="0" smtClean="0">
                <a:solidFill>
                  <a:srgbClr val="0066FF"/>
                </a:solidFill>
              </a:rPr>
              <a:t>सविनय </a:t>
            </a:r>
            <a:r>
              <a:rPr lang="hi-IN" dirty="0">
                <a:solidFill>
                  <a:srgbClr val="0066FF"/>
                </a:solidFill>
              </a:rPr>
              <a:t>नम्र निवेदन है कि मैं आपके विद्यालय का कक्षा ______ का छात्र/छात्रा हूँ। मैं कल शाम से बीमार (जिस बीमारी से बीमार हो उसका विवरण लिखे) हूँ। मुझे चिकित्सक ने दो दिन के लिए आराम करने की सलाह दी है, इसलिए मैं विद्यालय में दिनाँक __/__/20__ से __/__/20__ तक उपस्थित नहीं हो पाऊँगा/पाऊँगी।</a:t>
            </a:r>
          </a:p>
          <a:p>
            <a:pPr marL="0" indent="0">
              <a:buNone/>
            </a:pPr>
            <a:endParaRPr lang="hi-IN" dirty="0">
              <a:solidFill>
                <a:srgbClr val="800000"/>
              </a:solidFill>
            </a:endParaRPr>
          </a:p>
          <a:p>
            <a:pPr marL="0" indent="0">
              <a:buNone/>
            </a:pPr>
            <a:endParaRPr lang="en-US" dirty="0"/>
          </a:p>
        </p:txBody>
      </p:sp>
    </p:spTree>
    <p:extLst>
      <p:ext uri="{BB962C8B-B14F-4D97-AF65-F5344CB8AC3E}">
        <p14:creationId xmlns:p14="http://schemas.microsoft.com/office/powerpoint/2010/main" xmlns="" val="2500037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hi-IN" sz="6000" b="1" dirty="0" smtClean="0">
                <a:solidFill>
                  <a:srgbClr val="FF0000"/>
                </a:solidFill>
              </a:rPr>
              <a:t>विद्यार्थी के लिए आवेदन पत्र का प्रारूप</a:t>
            </a:r>
            <a:endParaRPr lang="en-US" sz="6000" dirty="0"/>
          </a:p>
        </p:txBody>
      </p:sp>
      <p:sp>
        <p:nvSpPr>
          <p:cNvPr id="3" name="Content Placeholder 2"/>
          <p:cNvSpPr>
            <a:spLocks noGrp="1"/>
          </p:cNvSpPr>
          <p:nvPr>
            <p:ph idx="1"/>
          </p:nvPr>
        </p:nvSpPr>
        <p:spPr>
          <a:xfrm>
            <a:off x="838200" y="1825625"/>
            <a:ext cx="10515600" cy="4705804"/>
          </a:xfrm>
        </p:spPr>
        <p:txBody>
          <a:bodyPr>
            <a:normAutofit fontScale="92500" lnSpcReduction="10000"/>
          </a:bodyPr>
          <a:lstStyle/>
          <a:p>
            <a:pPr marL="0" indent="0">
              <a:lnSpc>
                <a:spcPct val="160000"/>
              </a:lnSpc>
              <a:buNone/>
            </a:pPr>
            <a:r>
              <a:rPr lang="hi-IN" dirty="0">
                <a:solidFill>
                  <a:srgbClr val="0066FF"/>
                </a:solidFill>
              </a:rPr>
              <a:t>अतः प्रार्थना है कि मुझे दो दिन के लिए अवकाश देने कि कृपा करें इसके लिए मैं सदा आपका आभारी रहूँगा/रहूँगी</a:t>
            </a:r>
            <a:r>
              <a:rPr lang="hi-IN" dirty="0" smtClean="0">
                <a:solidFill>
                  <a:srgbClr val="0066FF"/>
                </a:solidFill>
              </a:rPr>
              <a:t>।</a:t>
            </a:r>
            <a:endParaRPr lang="en-US" dirty="0" smtClean="0">
              <a:solidFill>
                <a:srgbClr val="0066FF"/>
              </a:solidFill>
            </a:endParaRPr>
          </a:p>
          <a:p>
            <a:pPr marL="0" indent="0">
              <a:lnSpc>
                <a:spcPct val="160000"/>
              </a:lnSpc>
              <a:buNone/>
            </a:pPr>
            <a:r>
              <a:rPr lang="hi-IN" dirty="0" smtClean="0">
                <a:solidFill>
                  <a:srgbClr val="0066FF"/>
                </a:solidFill>
              </a:rPr>
              <a:t>सधन्यवाद</a:t>
            </a:r>
            <a:r>
              <a:rPr lang="en-US" dirty="0" smtClean="0">
                <a:solidFill>
                  <a:srgbClr val="0066FF"/>
                </a:solidFill>
              </a:rPr>
              <a:t>!</a:t>
            </a:r>
            <a:endParaRPr lang="hi-IN" dirty="0">
              <a:solidFill>
                <a:srgbClr val="0066FF"/>
              </a:solidFill>
            </a:endParaRPr>
          </a:p>
          <a:p>
            <a:pPr marL="0" indent="0">
              <a:buNone/>
            </a:pPr>
            <a:endParaRPr lang="en-US" dirty="0" smtClean="0">
              <a:solidFill>
                <a:srgbClr val="0066FF"/>
              </a:solidFill>
            </a:endParaRPr>
          </a:p>
          <a:p>
            <a:pPr marL="0" indent="0">
              <a:buNone/>
            </a:pPr>
            <a:r>
              <a:rPr lang="hi-IN" dirty="0" smtClean="0">
                <a:solidFill>
                  <a:srgbClr val="0066FF"/>
                </a:solidFill>
              </a:rPr>
              <a:t>दिनांक</a:t>
            </a:r>
            <a:r>
              <a:rPr lang="hi-IN" dirty="0">
                <a:solidFill>
                  <a:srgbClr val="0066FF"/>
                </a:solidFill>
              </a:rPr>
              <a:t>: __/__/20__</a:t>
            </a:r>
          </a:p>
          <a:p>
            <a:pPr marL="0" indent="0">
              <a:buNone/>
            </a:pPr>
            <a:r>
              <a:rPr lang="en-US" dirty="0" smtClean="0">
                <a:solidFill>
                  <a:srgbClr val="0066FF"/>
                </a:solidFill>
              </a:rPr>
              <a:t>                                                                  </a:t>
            </a:r>
            <a:r>
              <a:rPr lang="hi-IN" dirty="0" smtClean="0">
                <a:solidFill>
                  <a:srgbClr val="0066FF"/>
                </a:solidFill>
              </a:rPr>
              <a:t>आपका </a:t>
            </a:r>
            <a:r>
              <a:rPr lang="hi-IN" dirty="0">
                <a:solidFill>
                  <a:srgbClr val="0066FF"/>
                </a:solidFill>
              </a:rPr>
              <a:t>आज्ञाकारी शिष्य/शिष्या</a:t>
            </a:r>
          </a:p>
          <a:p>
            <a:pPr marL="0" indent="0">
              <a:buNone/>
            </a:pPr>
            <a:r>
              <a:rPr lang="en-US" dirty="0" smtClean="0">
                <a:solidFill>
                  <a:srgbClr val="0066FF"/>
                </a:solidFill>
              </a:rPr>
              <a:t>                                                                  </a:t>
            </a:r>
            <a:r>
              <a:rPr lang="hi-IN" dirty="0" smtClean="0">
                <a:solidFill>
                  <a:srgbClr val="0066FF"/>
                </a:solidFill>
              </a:rPr>
              <a:t>छात्र/छात्रा </a:t>
            </a:r>
            <a:r>
              <a:rPr lang="hi-IN" dirty="0">
                <a:solidFill>
                  <a:srgbClr val="0066FF"/>
                </a:solidFill>
              </a:rPr>
              <a:t>का नाम</a:t>
            </a:r>
            <a:br>
              <a:rPr lang="hi-IN" dirty="0">
                <a:solidFill>
                  <a:srgbClr val="0066FF"/>
                </a:solidFill>
              </a:rPr>
            </a:br>
            <a:r>
              <a:rPr lang="en-US" dirty="0" smtClean="0">
                <a:solidFill>
                  <a:srgbClr val="0066FF"/>
                </a:solidFill>
              </a:rPr>
              <a:t>                                                                  </a:t>
            </a:r>
            <a:r>
              <a:rPr lang="hi-IN" dirty="0" smtClean="0">
                <a:solidFill>
                  <a:srgbClr val="0066FF"/>
                </a:solidFill>
              </a:rPr>
              <a:t>कक्षा</a:t>
            </a:r>
            <a:r>
              <a:rPr lang="hi-IN" dirty="0">
                <a:solidFill>
                  <a:srgbClr val="0066FF"/>
                </a:solidFill>
              </a:rPr>
              <a:t>………………….</a:t>
            </a:r>
            <a:br>
              <a:rPr lang="hi-IN" dirty="0">
                <a:solidFill>
                  <a:srgbClr val="0066FF"/>
                </a:solidFill>
              </a:rPr>
            </a:br>
            <a:r>
              <a:rPr lang="en-US" dirty="0" smtClean="0">
                <a:solidFill>
                  <a:srgbClr val="0066FF"/>
                </a:solidFill>
              </a:rPr>
              <a:t>                                                                  </a:t>
            </a:r>
            <a:r>
              <a:rPr lang="hi-IN" dirty="0" smtClean="0">
                <a:solidFill>
                  <a:srgbClr val="0066FF"/>
                </a:solidFill>
              </a:rPr>
              <a:t>रोल </a:t>
            </a:r>
            <a:r>
              <a:rPr lang="hi-IN" dirty="0">
                <a:solidFill>
                  <a:srgbClr val="0066FF"/>
                </a:solidFill>
              </a:rPr>
              <a:t>नं……………….</a:t>
            </a:r>
          </a:p>
          <a:p>
            <a:endParaRPr lang="en-US" dirty="0"/>
          </a:p>
        </p:txBody>
      </p:sp>
    </p:spTree>
    <p:extLst>
      <p:ext uri="{BB962C8B-B14F-4D97-AF65-F5344CB8AC3E}">
        <p14:creationId xmlns:p14="http://schemas.microsoft.com/office/powerpoint/2010/main" xmlns="" val="2454709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050" name="Picture 2" descr="https://png.pngtree.com/png-clipart/20221222/original/pngtree-dhanyawad-hindi-calligraphy-with-namaste-hand-symbol-png-image_8795946.png"/>
          <p:cNvPicPr>
            <a:picLocks noGrp="1" noChangeAspect="1" noChangeArrowheads="1"/>
          </p:cNvPicPr>
          <p:nvPr>
            <p:ph idx="1"/>
          </p:nvPr>
        </p:nvPicPr>
        <p:blipFill>
          <a:blip r:embed="rId3">
            <a:extLst>
              <a:ext uri="{28A0092B-C50C-407E-A947-70E740481C1C}">
                <a14:useLocalDpi xmlns:a14="http://schemas.microsoft.com/office/drawing/2010/main" xmlns="" val="0"/>
              </a:ext>
            </a:extLst>
          </a:blip>
          <a:srcRect/>
          <a:stretch>
            <a:fillRect/>
          </a:stretch>
        </p:blipFill>
        <p:spPr bwMode="auto">
          <a:xfrm>
            <a:off x="2329543" y="465138"/>
            <a:ext cx="7228114" cy="58118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0259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tile tx="0" ty="0" sx="100000" sy="100000" flip="none" algn="tl"/>
          </a:blipFill>
        </p:spPr>
        <p:txBody>
          <a:bodyPr>
            <a:normAutofit/>
          </a:bodyPr>
          <a:lstStyle/>
          <a:p>
            <a:pPr algn="ctr"/>
            <a:r>
              <a:rPr lang="hi-IN" sz="6000" b="1" dirty="0" smtClean="0">
                <a:solidFill>
                  <a:srgbClr val="FF0000"/>
                </a:solidFill>
              </a:rPr>
              <a:t>पत्र लेखन</a:t>
            </a:r>
            <a:r>
              <a:rPr lang="hi-IN" sz="6000" b="1" dirty="0" smtClean="0"/>
              <a:t> </a:t>
            </a:r>
            <a:endParaRPr lang="en-US" sz="6000" dirty="0"/>
          </a:p>
        </p:txBody>
      </p:sp>
      <p:sp>
        <p:nvSpPr>
          <p:cNvPr id="3" name="Content Placeholder 2"/>
          <p:cNvSpPr>
            <a:spLocks noGrp="1"/>
          </p:cNvSpPr>
          <p:nvPr>
            <p:ph idx="1"/>
          </p:nvPr>
        </p:nvSpPr>
        <p:spPr/>
        <p:txBody>
          <a:bodyPr>
            <a:normAutofit fontScale="92500" lnSpcReduction="20000"/>
          </a:bodyPr>
          <a:lstStyle/>
          <a:p>
            <a:pPr marL="0" indent="0" algn="just">
              <a:lnSpc>
                <a:spcPct val="160000"/>
              </a:lnSpc>
              <a:buNone/>
            </a:pPr>
            <a:r>
              <a:rPr lang="hi-IN" b="1" dirty="0">
                <a:solidFill>
                  <a:srgbClr val="0066FF"/>
                </a:solidFill>
              </a:rPr>
              <a:t>पत्र लेखन का अर्थ-</a:t>
            </a:r>
            <a:r>
              <a:rPr lang="hi-IN" dirty="0"/>
              <a:t> </a:t>
            </a:r>
            <a:endParaRPr lang="en-US" dirty="0" smtClean="0"/>
          </a:p>
          <a:p>
            <a:pPr marL="0" indent="0" algn="just">
              <a:lnSpc>
                <a:spcPct val="160000"/>
              </a:lnSpc>
              <a:buNone/>
            </a:pPr>
            <a:r>
              <a:rPr lang="en-US" dirty="0">
                <a:solidFill>
                  <a:srgbClr val="800000"/>
                </a:solidFill>
              </a:rPr>
              <a:t> </a:t>
            </a:r>
            <a:r>
              <a:rPr lang="en-US" dirty="0" smtClean="0">
                <a:solidFill>
                  <a:srgbClr val="800000"/>
                </a:solidFill>
              </a:rPr>
              <a:t>       </a:t>
            </a:r>
            <a:r>
              <a:rPr lang="hi-IN" dirty="0" smtClean="0">
                <a:solidFill>
                  <a:srgbClr val="800000"/>
                </a:solidFill>
              </a:rPr>
              <a:t>पत्र </a:t>
            </a:r>
            <a:r>
              <a:rPr lang="hi-IN" dirty="0">
                <a:solidFill>
                  <a:srgbClr val="800000"/>
                </a:solidFill>
              </a:rPr>
              <a:t>लेखन एक ऐसी कला है, जिसके माध्यम से दो व्यक्ति या दो व्यापारी जो एक दुसरे से काफी दूरी पर स्थित हो, परस्पर एक दूसरे को विभिन्न कार्यों अथवा सूचनाओं के लिए पत्र लिखते है। पत्र लेखन का कार्य पारिवारिक जीवन से लेकर व्यापारिक जगत तक प्रयोग में लाया जाता है। पत्र लेखन का कार्य अत्यंत प्रभावशाली होता है, क्योंकि इस साधन के द्वारा अनेकों लोगो से संपर्क स्थापित करने में भी सुविधा रहती है।</a:t>
            </a:r>
            <a:endParaRPr lang="en-US" dirty="0">
              <a:solidFill>
                <a:srgbClr val="800000"/>
              </a:solidFill>
            </a:endParaRPr>
          </a:p>
        </p:txBody>
      </p:sp>
    </p:spTree>
    <p:extLst>
      <p:ext uri="{BB962C8B-B14F-4D97-AF65-F5344CB8AC3E}">
        <p14:creationId xmlns:p14="http://schemas.microsoft.com/office/powerpoint/2010/main" xmlns="" val="1630257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sz="4800" b="1" dirty="0">
                <a:solidFill>
                  <a:srgbClr val="FF0000"/>
                </a:solidFill>
              </a:rPr>
              <a:t>पत्र लेखन की उपयोगिता अथवा महत्व</a:t>
            </a:r>
            <a:r>
              <a:rPr lang="hi-IN" b="1" dirty="0"/>
              <a:t> </a:t>
            </a:r>
            <a:endParaRPr lang="en-US" dirty="0"/>
          </a:p>
        </p:txBody>
      </p:sp>
      <p:sp>
        <p:nvSpPr>
          <p:cNvPr id="3" name="Content Placeholder 2"/>
          <p:cNvSpPr>
            <a:spLocks noGrp="1"/>
          </p:cNvSpPr>
          <p:nvPr>
            <p:ph idx="1"/>
          </p:nvPr>
        </p:nvSpPr>
        <p:spPr/>
        <p:txBody>
          <a:bodyPr>
            <a:normAutofit lnSpcReduction="10000"/>
          </a:bodyPr>
          <a:lstStyle/>
          <a:p>
            <a:pPr algn="just"/>
            <a:r>
              <a:rPr lang="hi-IN" dirty="0">
                <a:solidFill>
                  <a:srgbClr val="800000"/>
                </a:solidFill>
              </a:rPr>
              <a:t>आजकल दूर-दूर रहने वाले सगे संबंधियों व व्यापारियों को आपस में एक दूसरे के साथ मेल जोल रखने एवं संबंध रखने की आवश्यकता पड़ती है, इस कार्य में पत्र लेखन एक महत्वपूर्ण भूमिका निभाता है।</a:t>
            </a:r>
          </a:p>
          <a:p>
            <a:pPr algn="just"/>
            <a:r>
              <a:rPr lang="hi-IN" dirty="0">
                <a:solidFill>
                  <a:srgbClr val="800000"/>
                </a:solidFill>
              </a:rPr>
              <a:t>निजी अथवा व्यापारिक सूचनाओं को प्राप्त करने तथा भेजने के लिए पत्र व्यवहार विषय कारगर है। प्रेम, क्रोध, जिज्ञासा, प्रार्थना, आदेश, निमंत्रण आदि अनेक भावों को व्यक्त करने के लिए पत्र लेखन का सहारा लिया जाता है।</a:t>
            </a:r>
          </a:p>
          <a:p>
            <a:pPr algn="just"/>
            <a:r>
              <a:rPr lang="hi-IN" dirty="0">
                <a:solidFill>
                  <a:srgbClr val="800000"/>
                </a:solidFill>
              </a:rPr>
              <a:t>पत्रों के माध्यम से संदेश भेजने में पत्र में लिखित सूचना पूर्व रूप से गोपनीय रखी जाती है। पत्र को भेजने वाला तथा पत्र प्राप्त करने वाले के आलावा किसी भी अन्य व्यक्ति को पत्र में लिखित संदेश पड़ने का अधिकार नहीं होता है।</a:t>
            </a:r>
          </a:p>
          <a:p>
            <a:pPr marL="0" indent="0">
              <a:buNone/>
            </a:pPr>
            <a:endParaRPr lang="en-US" dirty="0"/>
          </a:p>
        </p:txBody>
      </p:sp>
    </p:spTree>
    <p:extLst>
      <p:ext uri="{BB962C8B-B14F-4D97-AF65-F5344CB8AC3E}">
        <p14:creationId xmlns:p14="http://schemas.microsoft.com/office/powerpoint/2010/main" xmlns="" val="3651191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b="1" dirty="0" smtClean="0">
                <a:solidFill>
                  <a:srgbClr val="FF0000"/>
                </a:solidFill>
              </a:rPr>
              <a:t>पत्र लेखन की उपयोगिता अथवा महत्व</a:t>
            </a:r>
            <a:endParaRPr lang="en-US" dirty="0"/>
          </a:p>
        </p:txBody>
      </p:sp>
      <p:sp>
        <p:nvSpPr>
          <p:cNvPr id="3" name="Content Placeholder 2"/>
          <p:cNvSpPr>
            <a:spLocks noGrp="1"/>
          </p:cNvSpPr>
          <p:nvPr>
            <p:ph idx="1"/>
          </p:nvPr>
        </p:nvSpPr>
        <p:spPr/>
        <p:txBody>
          <a:bodyPr/>
          <a:lstStyle/>
          <a:p>
            <a:pPr>
              <a:lnSpc>
                <a:spcPct val="150000"/>
              </a:lnSpc>
            </a:pPr>
            <a:r>
              <a:rPr lang="hi-IN" dirty="0">
                <a:solidFill>
                  <a:srgbClr val="800000"/>
                </a:solidFill>
              </a:rPr>
              <a:t>मित्र, शिक्षक, छात्र, व्यापारी, प्रबंधक, ग्राहक व अन्य समस्त सामान्य व्यक्त्तियों व विशेष व्यक्तियों से सूचना अथवा संदेश देने तथा लेने के लिए पत्र लेखन का प्रयोग किया जाता है।</a:t>
            </a:r>
          </a:p>
          <a:p>
            <a:pPr>
              <a:lnSpc>
                <a:spcPct val="150000"/>
              </a:lnSpc>
            </a:pPr>
            <a:r>
              <a:rPr lang="hi-IN" dirty="0">
                <a:solidFill>
                  <a:srgbClr val="800000"/>
                </a:solidFill>
              </a:rPr>
              <a:t>वर्तमान व्यावसायिक क्षेत्र में ग्राहकों को माल के प्रति संतुष्टि देने हेतु, व्यापार की ख्याति बढ़ाने हेतु, व्यवसाय का विकास करने हेतु इत्यादि अनेक कार्यों में पत्र व्यवहार का विशेष महत्व है।</a:t>
            </a:r>
          </a:p>
          <a:p>
            <a:pPr>
              <a:lnSpc>
                <a:spcPct val="150000"/>
              </a:lnSpc>
            </a:pPr>
            <a:endParaRPr lang="en-US" dirty="0">
              <a:solidFill>
                <a:srgbClr val="800000"/>
              </a:solidFill>
            </a:endParaRPr>
          </a:p>
        </p:txBody>
      </p:sp>
    </p:spTree>
    <p:extLst>
      <p:ext uri="{BB962C8B-B14F-4D97-AF65-F5344CB8AC3E}">
        <p14:creationId xmlns:p14="http://schemas.microsoft.com/office/powerpoint/2010/main" xmlns="" val="345625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6000" b="1" dirty="0">
                <a:solidFill>
                  <a:srgbClr val="FF0000"/>
                </a:solidFill>
              </a:rPr>
              <a:t>आवेदन पत्र</a:t>
            </a:r>
            <a:endParaRPr lang="en-US" sz="6000" b="1"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marL="0" indent="0" algn="just">
              <a:lnSpc>
                <a:spcPct val="150000"/>
              </a:lnSpc>
              <a:buNone/>
            </a:pPr>
            <a:r>
              <a:rPr lang="en-US" dirty="0" smtClean="0">
                <a:solidFill>
                  <a:srgbClr val="800000"/>
                </a:solidFill>
              </a:rPr>
              <a:t>          </a:t>
            </a:r>
            <a:r>
              <a:rPr lang="hi-IN" dirty="0" smtClean="0">
                <a:solidFill>
                  <a:srgbClr val="800000"/>
                </a:solidFill>
              </a:rPr>
              <a:t>आवेदन </a:t>
            </a:r>
            <a:r>
              <a:rPr lang="hi-IN" dirty="0">
                <a:solidFill>
                  <a:srgbClr val="800000"/>
                </a:solidFill>
              </a:rPr>
              <a:t>पत्र हम उस समय लिखते है जब हमें किसी से निवेदन या कुछ कार्य करवाना होता है। आवेदन पत्र कई तरीके के होते है जैसे छुट्टी के लिए, नौकरी के लिए, किसी समस्या को सुधारने के लिए, </a:t>
            </a:r>
            <a:r>
              <a:rPr lang="hi-IN" dirty="0" smtClean="0">
                <a:solidFill>
                  <a:srgbClr val="800000"/>
                </a:solidFill>
              </a:rPr>
              <a:t>किसी </a:t>
            </a:r>
            <a:r>
              <a:rPr lang="hi-IN" dirty="0">
                <a:solidFill>
                  <a:srgbClr val="800000"/>
                </a:solidFill>
              </a:rPr>
              <a:t>को सूचना देने के लिए, व्यवसाय संबंधित इत्यादि</a:t>
            </a:r>
            <a:r>
              <a:rPr lang="hi-IN" dirty="0" smtClean="0">
                <a:solidFill>
                  <a:srgbClr val="800000"/>
                </a:solidFill>
              </a:rPr>
              <a:t>।</a:t>
            </a:r>
            <a:endParaRPr lang="en-US" dirty="0" smtClean="0">
              <a:solidFill>
                <a:srgbClr val="800000"/>
              </a:solidFill>
            </a:endParaRPr>
          </a:p>
          <a:p>
            <a:pPr marL="0" indent="0" algn="just">
              <a:lnSpc>
                <a:spcPct val="150000"/>
              </a:lnSpc>
              <a:buNone/>
            </a:pPr>
            <a:r>
              <a:rPr lang="en-US" dirty="0" smtClean="0">
                <a:solidFill>
                  <a:srgbClr val="800000"/>
                </a:solidFill>
              </a:rPr>
              <a:t>          </a:t>
            </a:r>
            <a:r>
              <a:rPr lang="hi-IN" dirty="0" smtClean="0">
                <a:solidFill>
                  <a:srgbClr val="800000"/>
                </a:solidFill>
              </a:rPr>
              <a:t>आवेदन </a:t>
            </a:r>
            <a:r>
              <a:rPr lang="hi-IN" dirty="0">
                <a:solidFill>
                  <a:srgbClr val="800000"/>
                </a:solidFill>
              </a:rPr>
              <a:t>पत्र को मूलतः हम तीन भागों में बाँट सकते है। इसके पहले भाग में जिसको आवेदन पत्र लिख रहे है उससे संबंधित अधिकारी के कार्यालय के नाम के साथ अधिकारी को संबोधन और अभिवादन दिया जाता है</a:t>
            </a:r>
            <a:r>
              <a:rPr lang="hi-IN" dirty="0" smtClean="0">
                <a:solidFill>
                  <a:srgbClr val="800000"/>
                </a:solidFill>
              </a:rPr>
              <a:t>।</a:t>
            </a:r>
            <a:endParaRPr lang="en-US" dirty="0">
              <a:solidFill>
                <a:srgbClr val="800000"/>
              </a:solidFill>
            </a:endParaRPr>
          </a:p>
        </p:txBody>
      </p:sp>
    </p:spTree>
    <p:extLst>
      <p:ext uri="{BB962C8B-B14F-4D97-AF65-F5344CB8AC3E}">
        <p14:creationId xmlns:p14="http://schemas.microsoft.com/office/powerpoint/2010/main" xmlns="" val="2871163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6000" b="1" dirty="0" smtClean="0">
                <a:solidFill>
                  <a:srgbClr val="FF0000"/>
                </a:solidFill>
              </a:rPr>
              <a:t>आवेदन पत्र</a:t>
            </a:r>
            <a:endParaRPr lang="en-US" sz="6000" dirty="0"/>
          </a:p>
        </p:txBody>
      </p:sp>
      <p:sp>
        <p:nvSpPr>
          <p:cNvPr id="3" name="Content Placeholder 2"/>
          <p:cNvSpPr>
            <a:spLocks noGrp="1"/>
          </p:cNvSpPr>
          <p:nvPr>
            <p:ph idx="1"/>
          </p:nvPr>
        </p:nvSpPr>
        <p:spPr/>
        <p:txBody>
          <a:bodyPr>
            <a:normAutofit fontScale="92500"/>
          </a:bodyPr>
          <a:lstStyle/>
          <a:p>
            <a:pPr marL="0" indent="0" algn="just">
              <a:lnSpc>
                <a:spcPct val="150000"/>
              </a:lnSpc>
              <a:buNone/>
            </a:pPr>
            <a:r>
              <a:rPr lang="en-US" dirty="0"/>
              <a:t> </a:t>
            </a:r>
            <a:r>
              <a:rPr lang="en-US" dirty="0" smtClean="0"/>
              <a:t>         </a:t>
            </a:r>
            <a:r>
              <a:rPr lang="hi-IN" dirty="0" smtClean="0">
                <a:solidFill>
                  <a:srgbClr val="800000"/>
                </a:solidFill>
              </a:rPr>
              <a:t>दूसरे भाग में, जो बातें अधिकारी को बताना चाहते है उसे स्पष्ट और कम शब्दों में लिखा जाता है। यह भाग सबसे महत्वपूर्ण भाग होता है।तीसरे और अंतिम भाग में, आवेदन पत्र के सबसे नीचे दायें तरफ अपना नाम, हस्ताक्षर, पता इत्यादि लिखा जाता है।</a:t>
            </a:r>
            <a:r>
              <a:rPr lang="hi-IN" dirty="0">
                <a:solidFill>
                  <a:srgbClr val="800000"/>
                </a:solidFill>
              </a:rPr>
              <a:t>आवेदन पत्र में अभिवादन के तौर पर महोदय/महोदया, श्रीमान/श्रीमती/सुश्री लिखते है और समापन के समय धन्यवाद/सधन्यवाद या साधुवाद लिख सकते है। अब बात करते है आवेदन पत्र को लिखते समय किन बातों का ध्यान रखना जरूरी है।</a:t>
            </a:r>
            <a:endParaRPr lang="en-US" dirty="0" smtClean="0">
              <a:solidFill>
                <a:srgbClr val="800000"/>
              </a:solidFill>
            </a:endParaRPr>
          </a:p>
          <a:p>
            <a:pPr marL="0" indent="0">
              <a:buNone/>
            </a:pPr>
            <a:endParaRPr lang="en-US" dirty="0"/>
          </a:p>
        </p:txBody>
      </p:sp>
    </p:spTree>
    <p:extLst>
      <p:ext uri="{BB962C8B-B14F-4D97-AF65-F5344CB8AC3E}">
        <p14:creationId xmlns:p14="http://schemas.microsoft.com/office/powerpoint/2010/main" xmlns="" val="1384084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i-IN" sz="4000" b="1" dirty="0">
                <a:solidFill>
                  <a:srgbClr val="FF0000"/>
                </a:solidFill>
              </a:rPr>
              <a:t>आवेदन पत्र को लिखते समय किन बातों का ध्यान रखना जरूरी है</a:t>
            </a:r>
            <a:r>
              <a:rPr lang="hi-IN" sz="4000" dirty="0">
                <a:solidFill>
                  <a:srgbClr val="FF0000"/>
                </a:solidFill>
              </a:rPr>
              <a:t>?</a:t>
            </a:r>
            <a:endParaRPr lang="en-US" sz="4000"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algn="just">
              <a:lnSpc>
                <a:spcPct val="160000"/>
              </a:lnSpc>
            </a:pPr>
            <a:r>
              <a:rPr lang="hi-IN" dirty="0">
                <a:solidFill>
                  <a:srgbClr val="800000"/>
                </a:solidFill>
              </a:rPr>
              <a:t>आवेदन पत्र सरल और कम शब्दों में लिखा जाना चाहिए।</a:t>
            </a:r>
          </a:p>
          <a:p>
            <a:pPr algn="just">
              <a:lnSpc>
                <a:spcPct val="160000"/>
              </a:lnSpc>
            </a:pPr>
            <a:r>
              <a:rPr lang="hi-IN" dirty="0">
                <a:solidFill>
                  <a:srgbClr val="800000"/>
                </a:solidFill>
              </a:rPr>
              <a:t>आवेदन पत्र में विषय लिखना बहुत जरूरी है, विषय ना लिखने से छोटी सी समस्या उत्पन्न होती है। लेकिन विषय लिखा होने से पढ़ने वाले को पहले ही समझ आ जाता है कि आवेदन पत्र किस संदर्भ में है।</a:t>
            </a:r>
          </a:p>
          <a:p>
            <a:pPr algn="just">
              <a:lnSpc>
                <a:spcPct val="160000"/>
              </a:lnSpc>
            </a:pPr>
            <a:r>
              <a:rPr lang="hi-IN" dirty="0">
                <a:solidFill>
                  <a:srgbClr val="800000"/>
                </a:solidFill>
              </a:rPr>
              <a:t>आवेदन पत्र की भाषा औपचारिक होती है, इसमें केवल आप अपने कार्य से संबंधित बातें ही लिख पाते है और यही होना चाहिए। अनर्गल बातें लिखने से बचना चाहिए।</a:t>
            </a:r>
          </a:p>
          <a:p>
            <a:endParaRPr lang="en-US" dirty="0"/>
          </a:p>
        </p:txBody>
      </p:sp>
    </p:spTree>
    <p:extLst>
      <p:ext uri="{BB962C8B-B14F-4D97-AF65-F5344CB8AC3E}">
        <p14:creationId xmlns:p14="http://schemas.microsoft.com/office/powerpoint/2010/main" xmlns="" val="1281594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i-IN" b="1" dirty="0" smtClean="0">
                <a:solidFill>
                  <a:srgbClr val="FF0000"/>
                </a:solidFill>
              </a:rPr>
              <a:t>आवेदन पत्र को लिखते समय किन बातों का ध्यान रखना जरूरी है</a:t>
            </a:r>
            <a:r>
              <a:rPr lang="hi-IN" dirty="0" smtClean="0">
                <a:solidFill>
                  <a:srgbClr val="FF0000"/>
                </a:solidFill>
              </a:rPr>
              <a:t>?</a:t>
            </a:r>
            <a:endParaRPr lang="en-US" dirty="0"/>
          </a:p>
        </p:txBody>
      </p:sp>
      <p:sp>
        <p:nvSpPr>
          <p:cNvPr id="3" name="Content Placeholder 2"/>
          <p:cNvSpPr>
            <a:spLocks noGrp="1"/>
          </p:cNvSpPr>
          <p:nvPr>
            <p:ph idx="1"/>
          </p:nvPr>
        </p:nvSpPr>
        <p:spPr/>
        <p:txBody>
          <a:bodyPr/>
          <a:lstStyle/>
          <a:p>
            <a:pPr algn="just">
              <a:lnSpc>
                <a:spcPct val="150000"/>
              </a:lnSpc>
            </a:pPr>
            <a:r>
              <a:rPr lang="hi-IN" dirty="0">
                <a:solidFill>
                  <a:srgbClr val="800000"/>
                </a:solidFill>
              </a:rPr>
              <a:t>ये थी तीन प्रमुख बातें जो हमें आवेदन पत्र लिखते समय ध्यान रखनी चाहिए। अब कुछ विषयों के बारे में जान लेते है जो अमूमन उपयोग में लिए जाते है।</a:t>
            </a:r>
            <a:endParaRPr lang="en-US" dirty="0">
              <a:solidFill>
                <a:srgbClr val="800000"/>
              </a:solidFill>
            </a:endParaRPr>
          </a:p>
        </p:txBody>
      </p:sp>
    </p:spTree>
    <p:extLst>
      <p:ext uri="{BB962C8B-B14F-4D97-AF65-F5344CB8AC3E}">
        <p14:creationId xmlns:p14="http://schemas.microsoft.com/office/powerpoint/2010/main" xmlns="" val="869573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85981"/>
            <a:ext cx="10515600" cy="1504708"/>
          </a:xfrm>
        </p:spPr>
        <p:txBody>
          <a:bodyPr>
            <a:normAutofit fontScale="90000"/>
          </a:bodyPr>
          <a:lstStyle/>
          <a:p>
            <a:pPr algn="ctr"/>
            <a:r>
              <a:rPr lang="hi-IN" b="1" dirty="0">
                <a:solidFill>
                  <a:srgbClr val="FF0000"/>
                </a:solidFill>
              </a:rPr>
              <a:t>विद्यार्थी अपने आवेदन पत्र निम्नलिखित विषय पर लिखते है।</a:t>
            </a:r>
            <a:br>
              <a:rPr lang="hi-IN" b="1" dirty="0">
                <a:solidFill>
                  <a:srgbClr val="FF0000"/>
                </a:solidFill>
              </a:rPr>
            </a:br>
            <a:endParaRPr lang="en-US" b="1" dirty="0">
              <a:solidFill>
                <a:srgbClr val="FF0000"/>
              </a:solidFill>
            </a:endParaRPr>
          </a:p>
        </p:txBody>
      </p:sp>
      <p:sp>
        <p:nvSpPr>
          <p:cNvPr id="3" name="Content Placeholder 2"/>
          <p:cNvSpPr>
            <a:spLocks noGrp="1"/>
          </p:cNvSpPr>
          <p:nvPr>
            <p:ph idx="1"/>
          </p:nvPr>
        </p:nvSpPr>
        <p:spPr/>
        <p:txBody>
          <a:bodyPr>
            <a:normAutofit/>
          </a:bodyPr>
          <a:lstStyle/>
          <a:p>
            <a:pPr>
              <a:lnSpc>
                <a:spcPct val="150000"/>
              </a:lnSpc>
            </a:pPr>
            <a:r>
              <a:rPr lang="hi-IN" dirty="0">
                <a:solidFill>
                  <a:srgbClr val="800000"/>
                </a:solidFill>
              </a:rPr>
              <a:t>टी. सी. लेने हेतु</a:t>
            </a:r>
          </a:p>
          <a:p>
            <a:pPr>
              <a:lnSpc>
                <a:spcPct val="150000"/>
              </a:lnSpc>
            </a:pPr>
            <a:r>
              <a:rPr lang="hi-IN" dirty="0">
                <a:solidFill>
                  <a:srgbClr val="800000"/>
                </a:solidFill>
              </a:rPr>
              <a:t>अवकाश हेतु</a:t>
            </a:r>
          </a:p>
          <a:p>
            <a:pPr>
              <a:lnSpc>
                <a:spcPct val="150000"/>
              </a:lnSpc>
            </a:pPr>
            <a:r>
              <a:rPr lang="hi-IN" dirty="0">
                <a:solidFill>
                  <a:srgbClr val="800000"/>
                </a:solidFill>
              </a:rPr>
              <a:t>फीस माफी हेतु</a:t>
            </a:r>
          </a:p>
          <a:p>
            <a:pPr>
              <a:lnSpc>
                <a:spcPct val="150000"/>
              </a:lnSpc>
            </a:pPr>
            <a:r>
              <a:rPr lang="hi-IN" dirty="0">
                <a:solidFill>
                  <a:srgbClr val="800000"/>
                </a:solidFill>
              </a:rPr>
              <a:t>बुक बैंक से पुस्तक प्राप्त करने हेतु</a:t>
            </a:r>
          </a:p>
          <a:p>
            <a:pPr>
              <a:lnSpc>
                <a:spcPct val="150000"/>
              </a:lnSpc>
            </a:pPr>
            <a:r>
              <a:rPr lang="hi-IN" dirty="0">
                <a:solidFill>
                  <a:srgbClr val="800000"/>
                </a:solidFill>
              </a:rPr>
              <a:t>परीक्षा में बैठने हेतु</a:t>
            </a:r>
          </a:p>
          <a:p>
            <a:pPr marL="0" indent="0">
              <a:lnSpc>
                <a:spcPct val="150000"/>
              </a:lnSpc>
              <a:buNone/>
            </a:pPr>
            <a:endParaRPr lang="en-US" dirty="0">
              <a:solidFill>
                <a:srgbClr val="800000"/>
              </a:solidFill>
            </a:endParaRPr>
          </a:p>
        </p:txBody>
      </p:sp>
    </p:spTree>
    <p:extLst>
      <p:ext uri="{BB962C8B-B14F-4D97-AF65-F5344CB8AC3E}">
        <p14:creationId xmlns:p14="http://schemas.microsoft.com/office/powerpoint/2010/main" xmlns="" val="1128889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720</Words>
  <Application>Microsoft Office PowerPoint</Application>
  <PresentationFormat>Custom</PresentationFormat>
  <Paragraphs>54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dS-ckiqlkgsc ikVhy ,dacsdj xzkeh.k egkfo|ky;  g.ksxko rk-nsxywj ft-ukansM fganh foHkkx d{kk%&amp;ch-,-,l-ok;                isij dk uke%&amp;fganh dkS”ky fodkl “kh’kZd%&amp; i= ys[ku dh mi;ksfxrk ,oa vkosnu i=  </vt:lpstr>
      <vt:lpstr>पत्र लेखन </vt:lpstr>
      <vt:lpstr>पत्र लेखन की उपयोगिता अथवा महत्व </vt:lpstr>
      <vt:lpstr>पत्र लेखन की उपयोगिता अथवा महत्व</vt:lpstr>
      <vt:lpstr>आवेदन पत्र</vt:lpstr>
      <vt:lpstr>आवेदन पत्र</vt:lpstr>
      <vt:lpstr>आवेदन पत्र को लिखते समय किन बातों का ध्यान रखना जरूरी है?</vt:lpstr>
      <vt:lpstr>आवेदन पत्र को लिखते समय किन बातों का ध्यान रखना जरूरी है?</vt:lpstr>
      <vt:lpstr>विद्यार्थी अपने आवेदन पत्र निम्नलिखित विषय पर लिखते है। </vt:lpstr>
      <vt:lpstr>कर्मचारी अपने आवेदन पत्र निम्नलिखित विषय पर लिखते है। </vt:lpstr>
      <vt:lpstr>जनसाधारण अपने आवेदन पत्र निम्नलिखित विषय पर लिखते है। </vt:lpstr>
      <vt:lpstr>विद्यार्थी के लिए आवेदन पत्र का प्रारूप </vt:lpstr>
      <vt:lpstr>विद्यार्थी के लिए आवेदन पत्र का प्रारूप</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dS-ckiqlkgsc ikVhy ,dacsdj xzkeh.k egkfo|ky;  g.ksxko rk-nsxywj ft-ukansM fganh foHkkx d{kk%&amp;ch-,-,l-ok;          isij dk uke%&amp; fganh dkS”ky fodkl</dc:title>
  <dc:creator>y</dc:creator>
  <cp:lastModifiedBy>sai</cp:lastModifiedBy>
  <cp:revision>16</cp:revision>
  <dcterms:created xsi:type="dcterms:W3CDTF">2023-02-08T11:35:20Z</dcterms:created>
  <dcterms:modified xsi:type="dcterms:W3CDTF">2023-02-10T19:28:04Z</dcterms:modified>
</cp:coreProperties>
</file>