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22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3/3/2023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B2E8B6-68E6-2340-A790-3985C7D9B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2784" y="660797"/>
            <a:ext cx="10346482" cy="2677648"/>
          </a:xfrm>
        </p:spPr>
        <p:txBody>
          <a:bodyPr/>
          <a:lstStyle/>
          <a:p>
            <a:r>
              <a:rPr lang="en-IN" b="1"/>
              <a:t>कार्ल मार्क्स यांचा अतिरिक्त मूल्य सिद्धांत (Theory of Surplus Value) </a:t>
            </a:r>
            <a:endParaRPr lang="en-US" b="1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E0FABE9-4BC8-6944-9D4B-CBD5B1D0B8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07845" y="3643313"/>
            <a:ext cx="6375796" cy="3875483"/>
          </a:xfrm>
        </p:spPr>
        <p:txBody>
          <a:bodyPr>
            <a:noAutofit/>
          </a:bodyPr>
          <a:lstStyle/>
          <a:p>
            <a:r>
              <a:rPr lang="en-IN" sz="2400" b="1" dirty="0" err="1"/>
              <a:t>प्रा</a:t>
            </a:r>
            <a:r>
              <a:rPr lang="en-IN" sz="2400" b="1" dirty="0"/>
              <a:t>. </a:t>
            </a:r>
            <a:r>
              <a:rPr lang="en-IN" sz="2400" b="1" dirty="0" err="1"/>
              <a:t>सौ</a:t>
            </a:r>
            <a:r>
              <a:rPr lang="en-IN" sz="2400" b="1" dirty="0"/>
              <a:t>. </a:t>
            </a:r>
            <a:r>
              <a:rPr lang="en-IN" sz="2400" b="1" dirty="0" err="1"/>
              <a:t>कांबळे</a:t>
            </a:r>
            <a:r>
              <a:rPr lang="en-IN" sz="2400" b="1" dirty="0"/>
              <a:t> </a:t>
            </a:r>
            <a:r>
              <a:rPr lang="en-IN" sz="2400" b="1" dirty="0" err="1"/>
              <a:t>एस</a:t>
            </a:r>
            <a:r>
              <a:rPr lang="en-IN" sz="2400" b="1" dirty="0"/>
              <a:t>. </a:t>
            </a:r>
            <a:r>
              <a:rPr lang="en-IN" sz="2400" b="1" dirty="0" err="1"/>
              <a:t>पी</a:t>
            </a:r>
            <a:r>
              <a:rPr lang="en-IN" sz="2400" b="1" dirty="0"/>
              <a:t>. </a:t>
            </a:r>
          </a:p>
          <a:p>
            <a:r>
              <a:rPr lang="en-IN" sz="2400" b="1" dirty="0" err="1"/>
              <a:t>सहाय्यक</a:t>
            </a:r>
            <a:r>
              <a:rPr lang="en-IN" sz="2400" b="1" dirty="0"/>
              <a:t> </a:t>
            </a:r>
            <a:r>
              <a:rPr lang="en-IN" sz="2400" b="1" dirty="0" err="1"/>
              <a:t>प्राध्यापक</a:t>
            </a:r>
            <a:endParaRPr lang="en-IN" sz="2400" b="1" dirty="0"/>
          </a:p>
          <a:p>
            <a:r>
              <a:rPr lang="en-IN" sz="2400" b="1" dirty="0" err="1"/>
              <a:t>अर्थशास्त्र</a:t>
            </a:r>
            <a:r>
              <a:rPr lang="en-IN" sz="2400" b="1" dirty="0"/>
              <a:t> </a:t>
            </a:r>
            <a:r>
              <a:rPr lang="en-IN" sz="2400" b="1" dirty="0" err="1"/>
              <a:t>विभाग</a:t>
            </a:r>
            <a:endParaRPr lang="en-IN" sz="2400" b="1" dirty="0"/>
          </a:p>
          <a:p>
            <a:r>
              <a:rPr lang="en-IN" sz="2400" b="1" dirty="0" err="1"/>
              <a:t>कै</a:t>
            </a:r>
            <a:r>
              <a:rPr lang="en-IN" sz="2400" b="1" dirty="0"/>
              <a:t>. </a:t>
            </a:r>
            <a:r>
              <a:rPr lang="en-IN" sz="2400" b="1" dirty="0" err="1"/>
              <a:t>बा</a:t>
            </a:r>
            <a:r>
              <a:rPr lang="en-IN" sz="2400" b="1" dirty="0"/>
              <a:t>. </a:t>
            </a:r>
            <a:r>
              <a:rPr lang="en-IN" sz="2400" b="1" dirty="0" err="1"/>
              <a:t>पा</a:t>
            </a:r>
            <a:r>
              <a:rPr lang="en-IN" sz="2400" b="1" dirty="0"/>
              <a:t>.  ए. </a:t>
            </a:r>
            <a:r>
              <a:rPr lang="en-IN" sz="2400" b="1" dirty="0" err="1" smtClean="0"/>
              <a:t>महाविद्यालय</a:t>
            </a:r>
            <a:r>
              <a:rPr lang="en-IN" sz="2400" b="1" dirty="0"/>
              <a:t>, </a:t>
            </a:r>
            <a:r>
              <a:rPr lang="en-IN" sz="2400" b="1" dirty="0" err="1"/>
              <a:t>हणेगाव</a:t>
            </a:r>
            <a:endParaRPr lang="en-IN" sz="2400" b="1" dirty="0"/>
          </a:p>
          <a:p>
            <a:pPr algn="r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801822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86A16E-67D2-F142-B0CA-30D0F054A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भांडवलशाहीचा विकास आणि विनाश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A5A2C7-BAE3-E948-A4AF-5E7971194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>
                <a:solidFill>
                  <a:schemeClr val="accent6"/>
                </a:solidFill>
              </a:rPr>
              <a:t>भांडवलशाहीचा विकासाबरोबरच विनाशाची शक्ती विकसित होते. </a:t>
            </a:r>
          </a:p>
          <a:p>
            <a:pPr>
              <a:buFont typeface="+mj-lt"/>
              <a:buAutoNum type="arabicPeriod"/>
            </a:pPr>
            <a:endParaRPr lang="en-IN"/>
          </a:p>
          <a:p>
            <a:pPr>
              <a:buFont typeface="+mj-lt"/>
              <a:buAutoNum type="arabicPeriod"/>
            </a:pPr>
            <a:r>
              <a:rPr lang="en-IN" sz="2400">
                <a:solidFill>
                  <a:schemeClr val="accent3"/>
                </a:solidFill>
              </a:rPr>
              <a:t>भांडवल संचय</a:t>
            </a:r>
          </a:p>
          <a:p>
            <a:pPr>
              <a:buFont typeface="+mj-lt"/>
              <a:buAutoNum type="arabicPeriod"/>
            </a:pPr>
            <a:r>
              <a:rPr lang="en-IN" sz="2400">
                <a:solidFill>
                  <a:schemeClr val="accent3"/>
                </a:solidFill>
              </a:rPr>
              <a:t>भांडवलाचे केंद्रीकरण</a:t>
            </a:r>
          </a:p>
          <a:p>
            <a:pPr>
              <a:buFont typeface="+mj-lt"/>
              <a:buAutoNum type="arabicPeriod"/>
            </a:pPr>
            <a:r>
              <a:rPr lang="en-IN" sz="2400">
                <a:solidFill>
                  <a:schemeClr val="accent3"/>
                </a:solidFill>
              </a:rPr>
              <a:t>नफ्याच्या दरात घट</a:t>
            </a:r>
          </a:p>
          <a:p>
            <a:pPr>
              <a:buFont typeface="+mj-lt"/>
              <a:buAutoNum type="arabicPeriod"/>
            </a:pPr>
            <a:r>
              <a:rPr lang="en-IN" sz="2400">
                <a:solidFill>
                  <a:schemeClr val="accent3"/>
                </a:solidFill>
              </a:rPr>
              <a:t>राखीव कामगारा दल</a:t>
            </a:r>
          </a:p>
          <a:p>
            <a:pPr>
              <a:buFont typeface="+mj-lt"/>
              <a:buAutoNum type="arabicPeriod"/>
            </a:pPr>
            <a:r>
              <a:rPr lang="en-IN" sz="2400">
                <a:solidFill>
                  <a:schemeClr val="accent3"/>
                </a:solidFill>
              </a:rPr>
              <a:t>आर्थिक मंदीचे संकट</a:t>
            </a:r>
          </a:p>
          <a:p>
            <a:pPr>
              <a:buFont typeface="+mj-lt"/>
              <a:buAutoNum type="arabicPeriod"/>
            </a:pPr>
            <a:r>
              <a:rPr lang="en-IN" sz="2400">
                <a:solidFill>
                  <a:schemeClr val="accent3"/>
                </a:solidFill>
              </a:rPr>
              <a:t>मागणी व पुरवठा</a:t>
            </a:r>
          </a:p>
          <a:p>
            <a:pPr>
              <a:buFont typeface="+mj-lt"/>
              <a:buAutoNum type="arabicPeriod"/>
            </a:pPr>
            <a:endParaRPr lang="en-IN"/>
          </a:p>
          <a:p>
            <a:pPr>
              <a:buFont typeface="+mj-lt"/>
              <a:buAutoNum type="arabicPeriod"/>
            </a:pPr>
            <a:endParaRPr lang="en-IN"/>
          </a:p>
          <a:p>
            <a:pPr>
              <a:buFont typeface="+mj-lt"/>
              <a:buAutoNum type="arabicPeriod"/>
            </a:pPr>
            <a:endParaRPr lang="en-IN"/>
          </a:p>
          <a:p>
            <a:pPr>
              <a:buFont typeface="+mj-lt"/>
              <a:buAutoNum type="arabicPeriod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691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915389-01E9-C648-B9BF-C5CE20D34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634339"/>
            <a:ext cx="8761413" cy="1294473"/>
          </a:xfrm>
        </p:spPr>
        <p:txBody>
          <a:bodyPr/>
          <a:lstStyle/>
          <a:p>
            <a:r>
              <a:rPr lang="en-IN"/>
              <a:t>अतिरिक्त मूल्य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FA63988-EDCB-2D45-BD07-5F1249540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246312"/>
            <a:ext cx="8825659" cy="4611688"/>
          </a:xfrm>
        </p:spPr>
        <p:txBody>
          <a:bodyPr>
            <a:noAutofit/>
          </a:bodyPr>
          <a:lstStyle/>
          <a:p>
            <a:pPr algn="just"/>
            <a:r>
              <a:rPr lang="en-IN" sz="2400"/>
              <a:t>भांडवलशाही अर्थव्यवस्थेत उत्पादनाची सर्व साधने भांडवलदारांच्या मालकीची असतात, तर श्रमिकाजवळ केवळ स्वतः चीच श्रमशक्ती असते, जी त्याच्या स्वत:च्या मालकीची असते. </a:t>
            </a:r>
          </a:p>
          <a:p>
            <a:pPr algn="just"/>
            <a:r>
              <a:rPr lang="en-IN" sz="2400"/>
              <a:t>भांडवलदार श्रमिकांच्या सहाय्याने उत्पादन करतो. </a:t>
            </a:r>
          </a:p>
          <a:p>
            <a:pPr algn="just"/>
            <a:r>
              <a:rPr lang="en-IN" sz="2400"/>
              <a:t>भांडवलदार श्रमिकांना जमविण्यासाठी आणि भांडवल सुव्यवस्थितपणे ठेवण्यासाठी जेवढे उत्पादन किंवा उत्पन्न हवे असते त्यापेक्षा श्रमिकांना केलेले उत्पादन किती तरी जास्त असते. </a:t>
            </a:r>
          </a:p>
          <a:p>
            <a:pPr algn="just"/>
            <a:r>
              <a:rPr lang="en-IN" sz="2400"/>
              <a:t>श्रमिकाचा निर्वाह खर्च, कच्चा मालाची किंमत आणि वापरलेल्या साधनांचा खर्च यांचे जे मूल्य असते त्यापेक्षा जास्तीचे मूल्य निर्माण होते, यालाच अतिरिक्त किंवा अधिक्य मूल्य म्हणतात. 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578717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3049AD-F9D1-A54C-92A2-3DF55F130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1154953" y="696516"/>
            <a:ext cx="8761413" cy="1357312"/>
          </a:xfrm>
        </p:spPr>
        <p:txBody>
          <a:bodyPr/>
          <a:lstStyle/>
          <a:p>
            <a:r>
              <a:rPr lang="en-IN"/>
              <a:t>भांडवलदार श्रमिकांच्या सहाय्याने उत्पन्न निर्माण करतो.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FC78A8C-8758-6049-AD0D-72BCFCBE3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IN"/>
              <a:t> </a:t>
            </a:r>
            <a:r>
              <a:rPr lang="en-IN" sz="2800">
                <a:solidFill>
                  <a:schemeClr val="accent2">
                    <a:lumMod val="75000"/>
                  </a:schemeClr>
                </a:solidFill>
              </a:rPr>
              <a:t>भांडवलदार श्रमिकांचे श्रम वापरून  अतिरिक्त मूल्य निर्माण करतो. </a:t>
            </a:r>
          </a:p>
          <a:p>
            <a:pPr algn="just"/>
            <a:r>
              <a:rPr lang="en-IN" sz="2800">
                <a:solidFill>
                  <a:schemeClr val="accent2">
                    <a:lumMod val="75000"/>
                  </a:schemeClr>
                </a:solidFill>
              </a:rPr>
              <a:t>वास्तविक भांडवलदार श्रमिकांचे श्रम वापरून श्रमिकाला वेतन म्हणून श्रमिकाचा निर्वाह खर्च देतो आणि बाकीचे पैसे नफा म्हणून स्वत:जवळ ठेवतो. </a:t>
            </a:r>
          </a:p>
          <a:p>
            <a:pPr algn="just"/>
            <a:r>
              <a:rPr lang="en-IN" sz="2800">
                <a:solidFill>
                  <a:schemeClr val="accent2">
                    <a:lumMod val="75000"/>
                  </a:schemeClr>
                </a:solidFill>
              </a:rPr>
              <a:t>अतिरिक्त मूल्य म्हणजे श्रमिकांनी निर्माण केलेले मूल्य (उत्पन्न) आणि त्यांना भांडवलदारांकडून मिळणारे उत्पन्न यामधील फरक होय. </a:t>
            </a:r>
            <a:endParaRPr lang="en-US" sz="280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124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631457-26B1-044F-98CE-15DEC583A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7750" y="777216"/>
            <a:ext cx="8761413" cy="706964"/>
          </a:xfrm>
        </p:spPr>
        <p:txBody>
          <a:bodyPr/>
          <a:lstStyle/>
          <a:p>
            <a:r>
              <a:rPr lang="en-IN">
                <a:solidFill>
                  <a:schemeClr val="accent1"/>
                </a:solidFill>
              </a:rPr>
              <a:t>सिद्धांताचे स्पष्टीकरण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5ADBFA-E4A3-7C43-96A1-EDD4F7303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2968" y="1484180"/>
            <a:ext cx="10517886" cy="4911327"/>
          </a:xfrm>
        </p:spPr>
        <p:txBody>
          <a:bodyPr>
            <a:noAutofit/>
          </a:bodyPr>
          <a:lstStyle/>
          <a:p>
            <a:pPr algn="just"/>
            <a:r>
              <a:rPr lang="en-IN" sz="2800">
                <a:solidFill>
                  <a:srgbClr val="00B0F0"/>
                </a:solidFill>
              </a:rPr>
              <a:t>समाजातील लोकांच्या गरजा पूर्ण करण्यासाठी विनिमय होत असतो. </a:t>
            </a:r>
          </a:p>
          <a:p>
            <a:pPr algn="just"/>
            <a:r>
              <a:rPr lang="en-IN" sz="2800">
                <a:solidFill>
                  <a:srgbClr val="00B0F0"/>
                </a:solidFill>
              </a:rPr>
              <a:t>कार्ल मार्क्सने समाजात भांडवलशाहीपूर्व अवस्थेत आणि भांडवलशाही अवस्थेत विनिमय कसा होतो, हे स्पष्ट करुन अतिरिक्त मूल्य कसे निर्माण होते हे सांगितले आहे.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IN" sz="2800">
                <a:solidFill>
                  <a:srgbClr val="FF0000"/>
                </a:solidFill>
              </a:rPr>
              <a:t>भांडवलशाहीपूर्व अवस्था</a:t>
            </a:r>
            <a:r>
              <a:rPr lang="en-IN" sz="2800"/>
              <a:t>:- या अवस्थेत  जो विनिमय होत असे तो विनिमय वस्तू देऊन त्या वस्तू च्या बदल्यात पैसा मिळवायचा आणि त्या पैशाच्या सहाय्याने दुसऱ्या प्रकारच्या वस्तू मिळवायचा. </a:t>
            </a:r>
          </a:p>
          <a:p>
            <a:pPr algn="just"/>
            <a:r>
              <a:rPr lang="en-IN" sz="2800">
                <a:solidFill>
                  <a:schemeClr val="accent1">
                    <a:lumMod val="60000"/>
                    <a:lumOff val="40000"/>
                  </a:schemeClr>
                </a:solidFill>
              </a:rPr>
              <a:t>वस्तु-पैसा-वस्तु( C-M-C) </a:t>
            </a:r>
            <a:r>
              <a:rPr lang="en-IN" sz="2800"/>
              <a:t>  म्हणजेच   Commodity-Money-Commodity , वस्तूच्या माध्यमातून पैसा मिळवायचा आणि पैशाच्या माध्यमातून दुसरी वस्तू घेणे. या अवस्थेत पैसा हे फक्त विनिमयाचे फक्त साधन होते. या प्रकारच्या व्यवहारात अतिरिक्त मूल्य निर्माण होत नाही. 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394003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5B7DD9-02CF-214D-AFBC-3D6745EE2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>
                <a:solidFill>
                  <a:schemeClr val="accent6"/>
                </a:solidFill>
              </a:rPr>
              <a:t>२:भांडवलशाही अवस्था</a:t>
            </a:r>
            <a:endParaRPr lang="en-US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525ACE-6049-2D40-9AFF-E65BAF2BE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064" y="2487413"/>
            <a:ext cx="10310764" cy="4692056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sz="2000">
                <a:solidFill>
                  <a:schemeClr val="accent5">
                    <a:lumMod val="75000"/>
                  </a:schemeClr>
                </a:solidFill>
              </a:rPr>
              <a:t>या अवस्थेत विनिमयासाठी पैशाचा वापर केला जातो परंतु श्रमाचे शोषण करण्यासाठी पैशाचा वापर केला जातो. </a:t>
            </a:r>
          </a:p>
          <a:p>
            <a:pPr algn="just"/>
            <a:r>
              <a:rPr lang="en-IN" sz="2000">
                <a:solidFill>
                  <a:schemeClr val="accent5">
                    <a:lumMod val="75000"/>
                  </a:schemeClr>
                </a:solidFill>
              </a:rPr>
              <a:t>या अवस्थेत श्रमाचे शोषण करण्यासाठी पैशाचा वापर केला जातो. </a:t>
            </a:r>
          </a:p>
          <a:p>
            <a:pPr algn="just"/>
            <a:r>
              <a:rPr lang="en-IN" sz="2000">
                <a:solidFill>
                  <a:schemeClr val="accent5">
                    <a:lumMod val="75000"/>
                  </a:schemeClr>
                </a:solidFill>
              </a:rPr>
              <a:t>भांडवलशाहीपूर्व अवस्थेत पैशाचा वापर  फक्त विनिमयासाठी केला जात होता. </a:t>
            </a:r>
          </a:p>
          <a:p>
            <a:pPr algn="just"/>
            <a:r>
              <a:rPr lang="en-IN" sz="2000">
                <a:solidFill>
                  <a:schemeClr val="accent5">
                    <a:lumMod val="75000"/>
                  </a:schemeClr>
                </a:solidFill>
              </a:rPr>
              <a:t>भांडवलशाही अवस्थेत भांडवलदार पैसा बाजारात घेऊन जातो, परंतु विनिमयाचे माध्यम म्हणून  नाही, भांडवल म्हणून वापरत असतात. </a:t>
            </a:r>
          </a:p>
          <a:p>
            <a:pPr algn="just"/>
            <a:r>
              <a:rPr lang="en-IN" sz="2000">
                <a:solidFill>
                  <a:schemeClr val="accent5">
                    <a:lumMod val="75000"/>
                  </a:schemeClr>
                </a:solidFill>
              </a:rPr>
              <a:t>भांडवलदार प्रथमतः जवळील पैसा  भांडवल म्हणून खर्च करतात. या खर्चाच्या सहाय्याने वस्तू खरेदी करतात आणि या वस्तू विकून पैसा उभारतात.</a:t>
            </a:r>
          </a:p>
          <a:p>
            <a:pPr algn="just"/>
            <a:r>
              <a:rPr lang="en-IN" sz="2000">
                <a:solidFill>
                  <a:schemeClr val="accent5">
                    <a:lumMod val="75000"/>
                  </a:schemeClr>
                </a:solidFill>
              </a:rPr>
              <a:t>या वस्तूंची विक्री करुन आलेला पैसा मिळतो. हा पैसा भांडवलदार जवळ आधी जेवढा पैसा  असतो त्यापेक्षा जास्त असतो. </a:t>
            </a:r>
          </a:p>
          <a:p>
            <a:pPr algn="just"/>
            <a:r>
              <a:rPr lang="en-IN"/>
              <a:t>सुत्रप्रमाणे </a:t>
            </a:r>
            <a:r>
              <a:rPr lang="en-IN" sz="2800">
                <a:solidFill>
                  <a:schemeClr val="accent2"/>
                </a:solidFill>
              </a:rPr>
              <a:t>M-C-M(पैसा-वस्तु-पैसा) म्हणजे पैसा खर्च करून वस्तू विकत घेणे आणि ती वस्तू विकून पैसा मिळविणे. </a:t>
            </a:r>
            <a:endParaRPr lang="en-US" sz="28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884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8E0D2F-76D4-BB40-9C3F-23F1C3A4A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अतिरिक्त मूल्य निर्मिती कशी होते?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2A245E-2FA6-B94D-B556-6F35D92D8E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228" y="1728390"/>
            <a:ext cx="10998351" cy="5129610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en-IN" sz="8000">
                <a:solidFill>
                  <a:schemeClr val="accent1">
                    <a:lumMod val="60000"/>
                    <a:lumOff val="40000"/>
                  </a:schemeClr>
                </a:solidFill>
              </a:rPr>
              <a:t>भांडवलदार वेतन देऊन श्रमिकाला विशिष्ट वेळेसाठी कामावर घेतो. हे वेतन म्हणजे श्रमशक्तीचे मूल्य होय. </a:t>
            </a:r>
          </a:p>
          <a:p>
            <a:pPr algn="just"/>
            <a:r>
              <a:rPr lang="en-IN" sz="8000">
                <a:solidFill>
                  <a:schemeClr val="accent1">
                    <a:lumMod val="60000"/>
                    <a:lumOff val="40000"/>
                  </a:schemeClr>
                </a:solidFill>
              </a:rPr>
              <a:t>श्रमिकाला जे वेतन दिले जाते ते वेतन त्याच्या निर्वाहासाठी आवश्यक असणाऱ्या खर्चाएवढे असते. </a:t>
            </a:r>
          </a:p>
          <a:p>
            <a:pPr algn="just"/>
            <a:r>
              <a:rPr lang="en-IN" sz="9600">
                <a:solidFill>
                  <a:schemeClr val="accent1">
                    <a:lumMod val="60000"/>
                    <a:lumOff val="40000"/>
                  </a:schemeClr>
                </a:solidFill>
              </a:rPr>
              <a:t>समजा कामगारासोबत ८ </a:t>
            </a:r>
            <a:r>
              <a:rPr lang="en-IN" sz="9600">
                <a:solidFill>
                  <a:schemeClr val="accent5">
                    <a:lumMod val="75000"/>
                  </a:schemeClr>
                </a:solidFill>
              </a:rPr>
              <a:t>तास काम करण्याचा करार करण्यात आला आहे. वास्तविक पाहता श्रमिकाला स्वत:चे निर्वाह वेतन मिळवण्यासाठी श्रमिकाला ८ तास काम करण्याची गरज नसते. </a:t>
            </a:r>
          </a:p>
          <a:p>
            <a:pPr algn="just"/>
            <a:r>
              <a:rPr lang="en-IN" sz="8000">
                <a:solidFill>
                  <a:schemeClr val="accent5">
                    <a:lumMod val="75000"/>
                  </a:schemeClr>
                </a:solidFill>
              </a:rPr>
              <a:t>भांडवलदाराने श्रमिकासोबत जो ८तासाचा करार केलेला असतो त्यापैकी फक्त ४ </a:t>
            </a:r>
            <a:r>
              <a:rPr lang="en-IN" sz="8000">
                <a:solidFill>
                  <a:schemeClr val="accent1">
                    <a:lumMod val="60000"/>
                    <a:lumOff val="40000"/>
                  </a:schemeClr>
                </a:solidFill>
              </a:rPr>
              <a:t>तासांच्या श्रमामध्ये निर्वाह वेतन मिळेल एवढे श्रम करतो, या श्रमाला आवश्यक श्रम म्हटले जाते आणि बाकीचे ४तास जास्त तास भांडवलदार आपल्या उत्पन्नात वाढ घडवून आणण्यासाठी वापरतो आणि श्रमिकाचे शोषण करतो. </a:t>
            </a:r>
          </a:p>
          <a:p>
            <a:pPr algn="just"/>
            <a:r>
              <a:rPr lang="en-IN" sz="8000">
                <a:solidFill>
                  <a:schemeClr val="accent1">
                    <a:lumMod val="60000"/>
                    <a:lumOff val="40000"/>
                  </a:schemeClr>
                </a:solidFill>
              </a:rPr>
              <a:t>म्हणजेच श्रमिकाचे जास्त श्रम हे अतिरिक्त श्रम म्हणून वापरले जातात आणि त्यांच्या या श्रमापासून निर्माण झालेले  उत्पन्न म्हणजे अतिरिक्त मूल्य होय.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2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7A87DE-1F95-604C-B3D6-7C4276589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अतिरिक्त मूल्यात  वाढ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79BCFF-547F-0545-8920-3FE6B118F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IN" sz="2800">
                <a:solidFill>
                  <a:schemeClr val="accent6"/>
                </a:solidFill>
              </a:rPr>
              <a:t>श्रमिकांच्या वेतनात घट</a:t>
            </a:r>
          </a:p>
          <a:p>
            <a:pPr>
              <a:buFont typeface="+mj-lt"/>
              <a:buAutoNum type="arabicPeriod"/>
            </a:pPr>
            <a:r>
              <a:rPr lang="en-IN" sz="2800">
                <a:solidFill>
                  <a:schemeClr val="accent6"/>
                </a:solidFill>
              </a:rPr>
              <a:t>कामाच्या तासात वाढ</a:t>
            </a:r>
          </a:p>
          <a:p>
            <a:pPr>
              <a:buFont typeface="+mj-lt"/>
              <a:buAutoNum type="arabicPeriod"/>
            </a:pPr>
            <a:r>
              <a:rPr lang="en-IN" sz="2800">
                <a:solidFill>
                  <a:schemeClr val="accent6"/>
                </a:solidFill>
              </a:rPr>
              <a:t>उत्पादन तंत्रात सुधारणा   </a:t>
            </a:r>
          </a:p>
          <a:p>
            <a:pPr>
              <a:buFont typeface="+mj-lt"/>
              <a:buAutoNum type="arabicPeriod"/>
            </a:pPr>
            <a:endParaRPr lang="en-IN" sz="2800">
              <a:solidFill>
                <a:schemeClr val="accent6"/>
              </a:solidFill>
            </a:endParaRPr>
          </a:p>
          <a:p>
            <a:pPr>
              <a:buFont typeface="+mj-lt"/>
              <a:buAutoNum type="arabicPeriod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15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5DC4FF-5B2F-EB4A-BC0D-BE507F770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अतिरिक्त मूल्याचा दर(शोषणाचा दर)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C8350A-0C81-BA49-BE12-1E9B047DB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r>
              <a:rPr lang="en-IN"/>
              <a:t>                   </a:t>
            </a:r>
            <a:r>
              <a:rPr lang="en-IN" sz="3900">
                <a:solidFill>
                  <a:schemeClr val="accent1">
                    <a:lumMod val="60000"/>
                    <a:lumOff val="40000"/>
                  </a:schemeClr>
                </a:solidFill>
              </a:rPr>
              <a:t>सुत्ररूपाने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r>
              <a:rPr lang="en-IN"/>
              <a:t>        </a:t>
            </a:r>
            <a:r>
              <a:rPr lang="en-IN" sz="3000">
                <a:solidFill>
                  <a:srgbClr val="FF0000"/>
                </a:solidFill>
              </a:rPr>
              <a:t>अतिरिक्त मूल्य दर=अतिरिक्त मूल्य÷बदलते भांडवल×100 </a:t>
            </a:r>
          </a:p>
          <a:p>
            <a:pPr marL="0" indent="0">
              <a:buNone/>
            </a:pPr>
            <a:r>
              <a:rPr lang="en-IN" sz="3000">
                <a:solidFill>
                  <a:srgbClr val="FF0000"/>
                </a:solidFill>
              </a:rPr>
              <a:t>                                                   किंवा</a:t>
            </a:r>
          </a:p>
          <a:p>
            <a:pPr marL="0" indent="0">
              <a:buNone/>
            </a:pPr>
            <a:r>
              <a:rPr lang="en-IN" sz="3000">
                <a:solidFill>
                  <a:srgbClr val="FF0000"/>
                </a:solidFill>
              </a:rPr>
              <a:t>     </a:t>
            </a:r>
            <a:r>
              <a:rPr lang="en-IN" sz="3000">
                <a:solidFill>
                  <a:schemeClr val="accent5">
                    <a:lumMod val="75000"/>
                  </a:schemeClr>
                </a:solidFill>
              </a:rPr>
              <a:t>अतिरिक्त मूल्य दर=अतिरिक्त श्रम÷आवश्यक श्रम×100</a:t>
            </a:r>
            <a:endParaRPr lang="en-US" sz="300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151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A7979C-398D-0041-B34E-B92993150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नफ्याचा दर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8A6F751-CEA7-AA41-85BB-79B484269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  <a:p>
            <a:endParaRPr lang="en-IN"/>
          </a:p>
          <a:p>
            <a:pPr marL="0" indent="0">
              <a:buNone/>
            </a:pPr>
            <a:r>
              <a:rPr lang="en-IN"/>
              <a:t> </a:t>
            </a:r>
            <a:r>
              <a:rPr lang="en-IN" sz="2800">
                <a:solidFill>
                  <a:schemeClr val="accent1">
                    <a:lumMod val="75000"/>
                  </a:schemeClr>
                </a:solidFill>
              </a:rPr>
              <a:t>नफ्याचा दर=</a:t>
            </a:r>
          </a:p>
          <a:p>
            <a:pPr marL="0" indent="0">
              <a:buNone/>
            </a:pPr>
            <a:r>
              <a:rPr lang="en-IN" sz="2800">
                <a:solidFill>
                  <a:schemeClr val="accent1">
                    <a:lumMod val="75000"/>
                  </a:schemeClr>
                </a:solidFill>
              </a:rPr>
              <a:t>           अतिरिक्त मूल्य÷स्थिर भांडवल+बदलते भांडवल×100</a:t>
            </a:r>
            <a:endParaRPr lang="en-US" sz="280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549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10001029" id="{ED3996BA-162B-43C7-B0E2-A5CA4E649741}" vid="{187088E4-27D7-4455-856F-4A44258D82E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586</Words>
  <Application>Microsoft Office PowerPoint</Application>
  <PresentationFormat>Custom</PresentationFormat>
  <Paragraphs>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Ion Boardroom</vt:lpstr>
      <vt:lpstr>कार्ल मार्क्स यांचा अतिरिक्त मूल्य सिद्धांत (Theory of Surplus Value) </vt:lpstr>
      <vt:lpstr>अतिरिक्त मूल्य </vt:lpstr>
      <vt:lpstr>भांडवलदार श्रमिकांच्या सहाय्याने उत्पन्न निर्माण करतो. </vt:lpstr>
      <vt:lpstr>सिद्धांताचे स्पष्टीकरण</vt:lpstr>
      <vt:lpstr>२:भांडवलशाही अवस्था</vt:lpstr>
      <vt:lpstr>अतिरिक्त मूल्य निर्मिती कशी होते? </vt:lpstr>
      <vt:lpstr>अतिरिक्त मूल्यात  वाढ</vt:lpstr>
      <vt:lpstr>अतिरिक्त मूल्याचा दर(शोषणाचा दर) </vt:lpstr>
      <vt:lpstr>नफ्याचा दर</vt:lpstr>
      <vt:lpstr>भांडवलशाहीचा विकास आणि विनाश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कार्ल मार्क्स यांचा अतिरिक्त मूल्य सिद्धांत</dc:title>
  <cp:lastModifiedBy>KBPE</cp:lastModifiedBy>
  <cp:revision>6</cp:revision>
  <dcterms:modified xsi:type="dcterms:W3CDTF">2023-03-03T08:46:00Z</dcterms:modified>
</cp:coreProperties>
</file>