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58" r:id="rId4"/>
    <p:sldId id="257" r:id="rId5"/>
    <p:sldId id="259" r:id="rId6"/>
    <p:sldId id="260" r:id="rId7"/>
    <p:sldId id="261" r:id="rId8"/>
    <p:sldId id="262" r:id="rId9"/>
    <p:sldId id="264" r:id="rId10"/>
    <p:sldId id="265" r:id="rId11"/>
    <p:sldId id="266" r:id="rId12"/>
    <p:sldId id="267" r:id="rId13"/>
    <p:sldId id="269" r:id="rId14"/>
    <p:sldId id="270" r:id="rId15"/>
    <p:sldId id="268"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306"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8-27T18:58:48.520" idx="1">
    <p:pos x="10" y="10"/>
    <p:tex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3/3/2023</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40836055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062850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517748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4227972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67770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057859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849136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20564800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194729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55879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87700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069176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42241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552643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3/3/2023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752953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41958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743806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3/3/2023</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7560207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2C6E1A-796B-374C-90F4-930E587FDCD2}"/>
              </a:ext>
            </a:extLst>
          </p:cNvPr>
          <p:cNvSpPr>
            <a:spLocks noGrp="1"/>
          </p:cNvSpPr>
          <p:nvPr>
            <p:ph type="ctrTitle"/>
          </p:nvPr>
        </p:nvSpPr>
        <p:spPr>
          <a:xfrm>
            <a:off x="-1157290" y="-428625"/>
            <a:ext cx="11083132" cy="1571625"/>
          </a:xfrm>
        </p:spPr>
        <p:txBody>
          <a:bodyPr/>
          <a:lstStyle/>
          <a:p>
            <a:r>
              <a:rPr lang="en-IN">
                <a:solidFill>
                  <a:srgbClr val="FF0000"/>
                </a:solidFill>
              </a:rPr>
              <a:t>कार्ल मार्क्स यांचे आर्थिक विचार</a:t>
            </a:r>
            <a:endParaRPr lang="en-US">
              <a:solidFill>
                <a:srgbClr val="FF0000"/>
              </a:solidFill>
            </a:endParaRPr>
          </a:p>
        </p:txBody>
      </p:sp>
      <p:sp>
        <p:nvSpPr>
          <p:cNvPr id="3" name="Subtitle 2">
            <a:extLst>
              <a:ext uri="{FF2B5EF4-FFF2-40B4-BE49-F238E27FC236}">
                <a16:creationId xmlns:a16="http://schemas.microsoft.com/office/drawing/2014/main" xmlns="" id="{282B40C9-1FE3-C446-BF3A-DDD0DD987982}"/>
              </a:ext>
            </a:extLst>
          </p:cNvPr>
          <p:cNvSpPr>
            <a:spLocks noGrp="1"/>
          </p:cNvSpPr>
          <p:nvPr>
            <p:ph type="subTitle" idx="1"/>
          </p:nvPr>
        </p:nvSpPr>
        <p:spPr>
          <a:xfrm rot="10800000" flipV="1">
            <a:off x="4384276" y="4625578"/>
            <a:ext cx="7367191" cy="1821657"/>
          </a:xfrm>
        </p:spPr>
        <p:txBody>
          <a:bodyPr>
            <a:normAutofit fontScale="25000" lnSpcReduction="20000"/>
          </a:bodyPr>
          <a:lstStyle/>
          <a:p>
            <a:r>
              <a:rPr lang="en-IN" sz="11200" dirty="0" err="1"/>
              <a:t>प्रा</a:t>
            </a:r>
            <a:r>
              <a:rPr lang="en-IN" sz="11200" dirty="0"/>
              <a:t>. </a:t>
            </a:r>
            <a:r>
              <a:rPr lang="en-IN" sz="11200" dirty="0" err="1"/>
              <a:t>सौ</a:t>
            </a:r>
            <a:r>
              <a:rPr lang="en-IN" sz="11200" dirty="0"/>
              <a:t>. </a:t>
            </a:r>
            <a:r>
              <a:rPr lang="en-IN" sz="11200" dirty="0" err="1"/>
              <a:t>कांबळे</a:t>
            </a:r>
            <a:r>
              <a:rPr lang="en-IN" sz="11200" dirty="0"/>
              <a:t> </a:t>
            </a:r>
            <a:r>
              <a:rPr lang="en-IN" sz="11200" dirty="0" err="1"/>
              <a:t>एस</a:t>
            </a:r>
            <a:r>
              <a:rPr lang="en-IN" sz="11200" dirty="0"/>
              <a:t>.  </a:t>
            </a:r>
            <a:r>
              <a:rPr lang="en-IN" sz="11200" dirty="0" err="1"/>
              <a:t>पी</a:t>
            </a:r>
            <a:r>
              <a:rPr lang="en-IN" sz="11200" dirty="0"/>
              <a:t>. </a:t>
            </a:r>
          </a:p>
          <a:p>
            <a:r>
              <a:rPr lang="en-IN" sz="11200" dirty="0" err="1"/>
              <a:t>सहाय्यक</a:t>
            </a:r>
            <a:r>
              <a:rPr lang="en-IN" sz="11200" dirty="0"/>
              <a:t> </a:t>
            </a:r>
            <a:r>
              <a:rPr lang="en-IN" sz="11200" dirty="0" err="1"/>
              <a:t>प्राध्यापक</a:t>
            </a:r>
            <a:endParaRPr lang="en-IN" sz="11200" dirty="0"/>
          </a:p>
          <a:p>
            <a:r>
              <a:rPr lang="en-IN" sz="11200" dirty="0" err="1"/>
              <a:t>अर्थशास्त्र</a:t>
            </a:r>
            <a:r>
              <a:rPr lang="en-IN" sz="11200" dirty="0"/>
              <a:t> </a:t>
            </a:r>
            <a:r>
              <a:rPr lang="en-IN" sz="11200" dirty="0" err="1"/>
              <a:t>विभाग</a:t>
            </a:r>
            <a:endParaRPr lang="en-IN" sz="11200" dirty="0"/>
          </a:p>
          <a:p>
            <a:r>
              <a:rPr lang="en-IN" sz="11200" dirty="0" err="1"/>
              <a:t>कै</a:t>
            </a:r>
            <a:r>
              <a:rPr lang="en-IN" sz="11200" dirty="0"/>
              <a:t>. </a:t>
            </a:r>
            <a:r>
              <a:rPr lang="en-IN" sz="11200" dirty="0" err="1"/>
              <a:t>बा</a:t>
            </a:r>
            <a:r>
              <a:rPr lang="en-IN" sz="11200" dirty="0"/>
              <a:t>. </a:t>
            </a:r>
            <a:r>
              <a:rPr lang="en-IN" sz="11200" dirty="0" err="1"/>
              <a:t>पा</a:t>
            </a:r>
            <a:r>
              <a:rPr lang="en-IN" sz="11200" dirty="0"/>
              <a:t>. </a:t>
            </a:r>
            <a:r>
              <a:rPr lang="en-IN" sz="11200"/>
              <a:t>ए</a:t>
            </a:r>
            <a:r>
              <a:rPr lang="en-IN" sz="11200" smtClean="0"/>
              <a:t>. </a:t>
            </a:r>
            <a:r>
              <a:rPr lang="en-IN" sz="11200" dirty="0" err="1"/>
              <a:t>महाविद्यालय</a:t>
            </a:r>
            <a:r>
              <a:rPr lang="en-IN" sz="11200" dirty="0"/>
              <a:t>, </a:t>
            </a:r>
            <a:r>
              <a:rPr lang="en-IN" sz="11200" dirty="0" err="1"/>
              <a:t>हणेगाव</a:t>
            </a:r>
            <a:endParaRPr lang="en-IN" sz="11200" dirty="0"/>
          </a:p>
          <a:p>
            <a:endParaRPr lang="en-IN" dirty="0"/>
          </a:p>
          <a:p>
            <a:endParaRPr lang="en-IN" dirty="0"/>
          </a:p>
          <a:p>
            <a:r>
              <a:rPr lang="en-IN" dirty="0"/>
              <a:t>. </a:t>
            </a:r>
          </a:p>
          <a:p>
            <a:endParaRPr lang="en-US" dirty="0"/>
          </a:p>
        </p:txBody>
      </p:sp>
      <p:pic>
        <p:nvPicPr>
          <p:cNvPr id="4" name="Picture 4">
            <a:extLst>
              <a:ext uri="{FF2B5EF4-FFF2-40B4-BE49-F238E27FC236}">
                <a16:creationId xmlns:a16="http://schemas.microsoft.com/office/drawing/2014/main" xmlns="" id="{7CECE696-392D-9945-9A52-95DA92E374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8341" y="1143000"/>
            <a:ext cx="7701956" cy="4643437"/>
          </a:xfrm>
          <a:prstGeom prst="rect">
            <a:avLst/>
          </a:prstGeom>
        </p:spPr>
      </p:pic>
    </p:spTree>
    <p:extLst>
      <p:ext uri="{BB962C8B-B14F-4D97-AF65-F5344CB8AC3E}">
        <p14:creationId xmlns:p14="http://schemas.microsoft.com/office/powerpoint/2010/main" val="15632719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F43D93-F6C9-0742-A51E-800485757F5B}"/>
              </a:ext>
            </a:extLst>
          </p:cNvPr>
          <p:cNvSpPr>
            <a:spLocks noGrp="1"/>
          </p:cNvSpPr>
          <p:nvPr>
            <p:ph type="title"/>
          </p:nvPr>
        </p:nvSpPr>
        <p:spPr/>
        <p:txBody>
          <a:bodyPr/>
          <a:lstStyle/>
          <a:p>
            <a:r>
              <a:rPr lang="en-IN">
                <a:solidFill>
                  <a:srgbClr val="00B050"/>
                </a:solidFill>
              </a:rPr>
              <a:t>कार्ल मार्क्स यांचा मूल्य सिद्धांत</a:t>
            </a:r>
            <a:endParaRPr lang="en-US">
              <a:solidFill>
                <a:srgbClr val="00B050"/>
              </a:solidFill>
            </a:endParaRPr>
          </a:p>
        </p:txBody>
      </p:sp>
      <p:sp>
        <p:nvSpPr>
          <p:cNvPr id="3" name="Content Placeholder 2">
            <a:extLst>
              <a:ext uri="{FF2B5EF4-FFF2-40B4-BE49-F238E27FC236}">
                <a16:creationId xmlns:a16="http://schemas.microsoft.com/office/drawing/2014/main" xmlns="" id="{FC610EA7-27E6-A04F-A6C9-7BBDDF1C5174}"/>
              </a:ext>
            </a:extLst>
          </p:cNvPr>
          <p:cNvSpPr>
            <a:spLocks noGrp="1"/>
          </p:cNvSpPr>
          <p:nvPr>
            <p:ph idx="1"/>
          </p:nvPr>
        </p:nvSpPr>
        <p:spPr/>
        <p:txBody>
          <a:bodyPr/>
          <a:lstStyle/>
          <a:p>
            <a:r>
              <a:rPr lang="en-IN"/>
              <a:t>स्मिथ आणि रिकार्डो यांच्या श्रम मूल्य सिद्धांतावर आधारित</a:t>
            </a:r>
          </a:p>
          <a:p>
            <a:r>
              <a:rPr lang="en-IN"/>
              <a:t>भांडवलशाही अर्थव्यवस्थेत कामगारांचे शोषण कसे होते, हे मूल्य सिद्धांताच्या आधारे दाखवून द्यायचे होते. </a:t>
            </a:r>
          </a:p>
          <a:p>
            <a:r>
              <a:rPr lang="en-IN"/>
              <a:t>वस्तूला दोन प्रकारचे मूल्य असते. </a:t>
            </a:r>
          </a:p>
          <a:p>
            <a:r>
              <a:rPr lang="en-IN" sz="2800">
                <a:solidFill>
                  <a:srgbClr val="FFFF00"/>
                </a:solidFill>
              </a:rPr>
              <a:t>उपयोगिता मूल्य</a:t>
            </a:r>
          </a:p>
          <a:p>
            <a:r>
              <a:rPr lang="en-IN" sz="2800">
                <a:solidFill>
                  <a:srgbClr val="FFFF00"/>
                </a:solidFill>
              </a:rPr>
              <a:t>विनिमय मूल्य</a:t>
            </a:r>
          </a:p>
          <a:p>
            <a:endParaRPr lang="en-IN"/>
          </a:p>
          <a:p>
            <a:endParaRPr lang="en-US"/>
          </a:p>
        </p:txBody>
      </p:sp>
    </p:spTree>
    <p:extLst>
      <p:ext uri="{BB962C8B-B14F-4D97-AF65-F5344CB8AC3E}">
        <p14:creationId xmlns:p14="http://schemas.microsoft.com/office/powerpoint/2010/main" val="445560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6A5AB8-20D7-1A43-B456-3CFF4DEF0AFA}"/>
              </a:ext>
            </a:extLst>
          </p:cNvPr>
          <p:cNvSpPr>
            <a:spLocks noGrp="1"/>
          </p:cNvSpPr>
          <p:nvPr>
            <p:ph type="title"/>
          </p:nvPr>
        </p:nvSpPr>
        <p:spPr/>
        <p:txBody>
          <a:bodyPr/>
          <a:lstStyle/>
          <a:p>
            <a:r>
              <a:rPr lang="en-IN">
                <a:solidFill>
                  <a:schemeClr val="accent6"/>
                </a:solidFill>
              </a:rPr>
              <a:t> उपयोगिता मूल्य</a:t>
            </a:r>
            <a:endParaRPr lang="en-US">
              <a:solidFill>
                <a:schemeClr val="accent6"/>
              </a:solidFill>
            </a:endParaRPr>
          </a:p>
        </p:txBody>
      </p:sp>
      <p:sp>
        <p:nvSpPr>
          <p:cNvPr id="3" name="Content Placeholder 2">
            <a:extLst>
              <a:ext uri="{FF2B5EF4-FFF2-40B4-BE49-F238E27FC236}">
                <a16:creationId xmlns:a16="http://schemas.microsoft.com/office/drawing/2014/main" xmlns="" id="{4B9B363C-7DF3-0B49-ABE7-50E5D35B0AFA}"/>
              </a:ext>
            </a:extLst>
          </p:cNvPr>
          <p:cNvSpPr>
            <a:spLocks noGrp="1"/>
          </p:cNvSpPr>
          <p:nvPr>
            <p:ph idx="1"/>
          </p:nvPr>
        </p:nvSpPr>
        <p:spPr/>
        <p:txBody>
          <a:bodyPr/>
          <a:lstStyle/>
          <a:p>
            <a:pPr algn="just"/>
            <a:r>
              <a:rPr lang="en-IN" sz="3600"/>
              <a:t>उपयोगिता मूल्याचा संबंध हा उपयोगितेशी आहे. </a:t>
            </a:r>
          </a:p>
          <a:p>
            <a:pPr algn="just"/>
            <a:r>
              <a:rPr lang="en-IN" sz="3600"/>
              <a:t>उपभोक्ता व उपभोग्य वस्तू यांच्यातील संबंध</a:t>
            </a:r>
          </a:p>
          <a:p>
            <a:pPr algn="just"/>
            <a:r>
              <a:rPr lang="en-IN" sz="3600"/>
              <a:t>सामाजिक संबंध अर्थव्यवस्थेत असल्याने या मूल्याकडे लक्ष देण्याची गरज नाही. </a:t>
            </a:r>
          </a:p>
          <a:p>
            <a:endParaRPr lang="en-US"/>
          </a:p>
        </p:txBody>
      </p:sp>
    </p:spTree>
    <p:extLst>
      <p:ext uri="{BB962C8B-B14F-4D97-AF65-F5344CB8AC3E}">
        <p14:creationId xmlns:p14="http://schemas.microsoft.com/office/powerpoint/2010/main" val="1305038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29FDC9-6382-F84B-9A12-54A10D0A80CF}"/>
              </a:ext>
            </a:extLst>
          </p:cNvPr>
          <p:cNvSpPr>
            <a:spLocks noGrp="1"/>
          </p:cNvSpPr>
          <p:nvPr>
            <p:ph type="title"/>
          </p:nvPr>
        </p:nvSpPr>
        <p:spPr/>
        <p:txBody>
          <a:bodyPr/>
          <a:lstStyle/>
          <a:p>
            <a:r>
              <a:rPr lang="en-IN">
                <a:solidFill>
                  <a:schemeClr val="accent6">
                    <a:lumMod val="60000"/>
                    <a:lumOff val="40000"/>
                  </a:schemeClr>
                </a:solidFill>
              </a:rPr>
              <a:t>विनिमय मूल्य</a:t>
            </a:r>
            <a:endParaRPr lang="en-US">
              <a:solidFill>
                <a:schemeClr val="accent6">
                  <a:lumMod val="60000"/>
                  <a:lumOff val="40000"/>
                </a:schemeClr>
              </a:solidFill>
            </a:endParaRPr>
          </a:p>
        </p:txBody>
      </p:sp>
      <p:sp>
        <p:nvSpPr>
          <p:cNvPr id="3" name="Content Placeholder 2">
            <a:extLst>
              <a:ext uri="{FF2B5EF4-FFF2-40B4-BE49-F238E27FC236}">
                <a16:creationId xmlns:a16="http://schemas.microsoft.com/office/drawing/2014/main" xmlns="" id="{42FB7376-F68F-FC42-9B37-F589B741F753}"/>
              </a:ext>
            </a:extLst>
          </p:cNvPr>
          <p:cNvSpPr>
            <a:spLocks noGrp="1"/>
          </p:cNvSpPr>
          <p:nvPr>
            <p:ph idx="1"/>
          </p:nvPr>
        </p:nvSpPr>
        <p:spPr/>
        <p:txBody>
          <a:bodyPr>
            <a:normAutofit/>
          </a:bodyPr>
          <a:lstStyle/>
          <a:p>
            <a:r>
              <a:rPr lang="en-IN" sz="2800"/>
              <a:t>वस्तू म्हणजे काय? </a:t>
            </a:r>
          </a:p>
          <a:p>
            <a:r>
              <a:rPr lang="en-IN" sz="2800"/>
              <a:t>सर्व आर्थिक वस्तूचा समावेश</a:t>
            </a:r>
          </a:p>
          <a:p>
            <a:r>
              <a:rPr lang="en-IN" sz="2800"/>
              <a:t> ज्या वस्तूंचे उत्पादन मानवी श्रमामूळे होते आणि ज्यात उपयोगिता असते, अशा सर्व वस्तुचा समावेश वस्तूत केला आहे. </a:t>
            </a:r>
          </a:p>
          <a:p>
            <a:r>
              <a:rPr lang="en-IN" sz="2800"/>
              <a:t>विनिमय मूल्य ही संख्यात्मक कल्पना आहे. </a:t>
            </a:r>
          </a:p>
          <a:p>
            <a:r>
              <a:rPr lang="en-IN" sz="2800"/>
              <a:t>जेव्हा दोन वस्तूंचा विनिमय होतो तेव्हा त्यात तिसरी वस्तू असते, ती म्हणजे मानवी श्रम. </a:t>
            </a:r>
            <a:endParaRPr lang="en-US" sz="2800"/>
          </a:p>
        </p:txBody>
      </p:sp>
    </p:spTree>
    <p:extLst>
      <p:ext uri="{BB962C8B-B14F-4D97-AF65-F5344CB8AC3E}">
        <p14:creationId xmlns:p14="http://schemas.microsoft.com/office/powerpoint/2010/main" val="23840319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14F5FC-9CBB-5343-BE80-0FCD5F14E206}"/>
              </a:ext>
            </a:extLst>
          </p:cNvPr>
          <p:cNvSpPr>
            <a:spLocks noGrp="1"/>
          </p:cNvSpPr>
          <p:nvPr>
            <p:ph type="title"/>
          </p:nvPr>
        </p:nvSpPr>
        <p:spPr/>
        <p:txBody>
          <a:bodyPr/>
          <a:lstStyle/>
          <a:p>
            <a:r>
              <a:rPr lang="en-IN">
                <a:solidFill>
                  <a:srgbClr val="FF0000"/>
                </a:solidFill>
              </a:rPr>
              <a:t>श्रममूल्य सिद्धांत</a:t>
            </a:r>
            <a:endParaRPr lang="en-US">
              <a:solidFill>
                <a:srgbClr val="FF0000"/>
              </a:solidFill>
            </a:endParaRPr>
          </a:p>
        </p:txBody>
      </p:sp>
      <p:sp>
        <p:nvSpPr>
          <p:cNvPr id="3" name="Content Placeholder 2">
            <a:extLst>
              <a:ext uri="{FF2B5EF4-FFF2-40B4-BE49-F238E27FC236}">
                <a16:creationId xmlns:a16="http://schemas.microsoft.com/office/drawing/2014/main" xmlns="" id="{69A19FF1-0857-0D45-B296-1C4E71A53EFA}"/>
              </a:ext>
            </a:extLst>
          </p:cNvPr>
          <p:cNvSpPr>
            <a:spLocks noGrp="1"/>
          </p:cNvSpPr>
          <p:nvPr>
            <p:ph idx="1"/>
          </p:nvPr>
        </p:nvSpPr>
        <p:spPr/>
        <p:txBody>
          <a:bodyPr/>
          <a:lstStyle/>
          <a:p>
            <a:r>
              <a:rPr lang="en-IN" sz="2800"/>
              <a:t>वस्तूचे मूल्य तिच्या निर्मितीसाठी लागणारे श्रम यावरून ठरते. परंतु वस्तूमध्ये किती श्रम समाविष्ट आहेत, याचे मापन कसे करायचे हा प्रश्न निर्माण झाला तेव्हा कार्ल मार्क्सने असे सांगितले की वस्तूत समाविष्ट असलेल्या श्रमाचे</a:t>
            </a:r>
            <a:r>
              <a:rPr lang="en-IN" sz="2800">
                <a:solidFill>
                  <a:srgbClr val="FFFF00"/>
                </a:solidFill>
              </a:rPr>
              <a:t> मापन तासांच्या</a:t>
            </a:r>
            <a:r>
              <a:rPr lang="en-IN" sz="2800"/>
              <a:t> संदर्भात करता येईल. </a:t>
            </a:r>
          </a:p>
          <a:p>
            <a:r>
              <a:rPr lang="en-IN" sz="2800"/>
              <a:t>म्हणजे</a:t>
            </a:r>
            <a:r>
              <a:rPr lang="en-IN" sz="2800">
                <a:solidFill>
                  <a:schemeClr val="accent6">
                    <a:lumMod val="75000"/>
                  </a:schemeClr>
                </a:solidFill>
              </a:rPr>
              <a:t> एखाद्या वस्तू मध्ये किती तासाचे श्रम समाविष्ट आहेत यावरून वस्तूंचे मूल्य सांगता येते</a:t>
            </a:r>
            <a:r>
              <a:rPr lang="en-IN" sz="2800"/>
              <a:t>. </a:t>
            </a:r>
          </a:p>
          <a:p>
            <a:endParaRPr lang="en-IN" sz="2800"/>
          </a:p>
          <a:p>
            <a:endParaRPr lang="en-US" sz="2800"/>
          </a:p>
        </p:txBody>
      </p:sp>
    </p:spTree>
    <p:extLst>
      <p:ext uri="{BB962C8B-B14F-4D97-AF65-F5344CB8AC3E}">
        <p14:creationId xmlns:p14="http://schemas.microsoft.com/office/powerpoint/2010/main" val="1666177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9D1548-8689-C941-879E-78D04D50301F}"/>
              </a:ext>
            </a:extLst>
          </p:cNvPr>
          <p:cNvSpPr>
            <a:spLocks noGrp="1"/>
          </p:cNvSpPr>
          <p:nvPr>
            <p:ph type="title"/>
          </p:nvPr>
        </p:nvSpPr>
        <p:spPr/>
        <p:txBody>
          <a:bodyPr/>
          <a:lstStyle/>
          <a:p>
            <a:r>
              <a:rPr lang="en-IN">
                <a:solidFill>
                  <a:srgbClr val="FF0000"/>
                </a:solidFill>
              </a:rPr>
              <a:t>कामगाराची गती सारखी नसेल तर श्रमाचे मापन कसे करायचे? </a:t>
            </a:r>
            <a:endParaRPr lang="en-US">
              <a:solidFill>
                <a:srgbClr val="FF0000"/>
              </a:solidFill>
            </a:endParaRPr>
          </a:p>
        </p:txBody>
      </p:sp>
      <p:sp>
        <p:nvSpPr>
          <p:cNvPr id="3" name="Content Placeholder 2">
            <a:extLst>
              <a:ext uri="{FF2B5EF4-FFF2-40B4-BE49-F238E27FC236}">
                <a16:creationId xmlns:a16="http://schemas.microsoft.com/office/drawing/2014/main" xmlns="" id="{A79C43A0-3491-3F4A-8737-FFA6A0EE62D4}"/>
              </a:ext>
            </a:extLst>
          </p:cNvPr>
          <p:cNvSpPr>
            <a:spLocks noGrp="1"/>
          </p:cNvSpPr>
          <p:nvPr>
            <p:ph idx="1"/>
          </p:nvPr>
        </p:nvSpPr>
        <p:spPr>
          <a:xfrm>
            <a:off x="828676" y="2445677"/>
            <a:ext cx="10131425" cy="3649133"/>
          </a:xfrm>
        </p:spPr>
        <p:txBody>
          <a:bodyPr>
            <a:noAutofit/>
          </a:bodyPr>
          <a:lstStyle/>
          <a:p>
            <a:pPr algn="just"/>
            <a:r>
              <a:rPr lang="en-IN" sz="2800"/>
              <a:t>सर्वच कामगारांची काम करण्याची गती म्हणजे कार्यक्षमता सारखीच नसते, अशावेळी मंदगतीने काम करणाऱ्या कामगारांना फायदा होईल आणि जलद गतीने काम करणाऱ्या कामगारांचा तोटा होईल, कारण वस्तूंचे मूल्य हे श्रमावरुन ठरते आणि श्रमाचे मापन हे तासाभराने केले आहे. अशावेळी </a:t>
            </a:r>
            <a:r>
              <a:rPr lang="en-IN" sz="2800">
                <a:solidFill>
                  <a:srgbClr val="FF0000"/>
                </a:solidFill>
              </a:rPr>
              <a:t>कार्ल मार्क्स यांनी सामाजिक दृष्ट्या आवश्यक असलेल्या श्रमवेळेची कल्पना मांडली. </a:t>
            </a:r>
          </a:p>
          <a:p>
            <a:pPr algn="just"/>
            <a:r>
              <a:rPr lang="en-IN" sz="2800">
                <a:solidFill>
                  <a:srgbClr val="FFFF00"/>
                </a:solidFill>
              </a:rPr>
              <a:t>श्रमवेळ म्हणजे समाजातील प्रचलित उत्पादन पद्धतीत अतिजलद नसलेल्या अशा सर्वसाधारण कामगारांनी वस्तू तयार करण्यासाठी जेवढ्या तासाचे श्रम लागतात तेवढ्या तासाचे श्रम म्हणजे त्या वस्तूं उत्पादनासाठी लागलेला सामाजिक दृष्ट्या आवश्यक श्रम वेळी होय. </a:t>
            </a:r>
            <a:endParaRPr lang="en-US" sz="2800">
              <a:solidFill>
                <a:srgbClr val="FFFF00"/>
              </a:solidFill>
            </a:endParaRPr>
          </a:p>
        </p:txBody>
      </p:sp>
    </p:spTree>
    <p:extLst>
      <p:ext uri="{BB962C8B-B14F-4D97-AF65-F5344CB8AC3E}">
        <p14:creationId xmlns:p14="http://schemas.microsoft.com/office/powerpoint/2010/main" val="2058062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D1F96D-D059-CF47-AF97-E6573FEC1DD1}"/>
              </a:ext>
            </a:extLst>
          </p:cNvPr>
          <p:cNvSpPr>
            <a:spLocks noGrp="1"/>
          </p:cNvSpPr>
          <p:nvPr>
            <p:ph type="title"/>
          </p:nvPr>
        </p:nvSpPr>
        <p:spPr/>
        <p:txBody>
          <a:bodyPr/>
          <a:lstStyle/>
          <a:p>
            <a:r>
              <a:rPr lang="en-IN">
                <a:solidFill>
                  <a:schemeClr val="accent6"/>
                </a:solidFill>
              </a:rPr>
              <a:t>श्रमाचे मापन (कुशल व अकुशल कामगारांचे मापन) </a:t>
            </a:r>
            <a:endParaRPr lang="en-US">
              <a:solidFill>
                <a:schemeClr val="accent6"/>
              </a:solidFill>
            </a:endParaRPr>
          </a:p>
        </p:txBody>
      </p:sp>
      <p:sp>
        <p:nvSpPr>
          <p:cNvPr id="3" name="Content Placeholder 2">
            <a:extLst>
              <a:ext uri="{FF2B5EF4-FFF2-40B4-BE49-F238E27FC236}">
                <a16:creationId xmlns:a16="http://schemas.microsoft.com/office/drawing/2014/main" xmlns="" id="{DF6704F2-CE4C-6247-8A25-96F3B74FE2C2}"/>
              </a:ext>
            </a:extLst>
          </p:cNvPr>
          <p:cNvSpPr>
            <a:spLocks noGrp="1"/>
          </p:cNvSpPr>
          <p:nvPr>
            <p:ph idx="1"/>
          </p:nvPr>
        </p:nvSpPr>
        <p:spPr/>
        <p:txBody>
          <a:bodyPr>
            <a:normAutofit/>
          </a:bodyPr>
          <a:lstStyle/>
          <a:p>
            <a:pPr marL="0" indent="0" algn="just">
              <a:buNone/>
            </a:pPr>
            <a:r>
              <a:rPr lang="en-IN" sz="2800"/>
              <a:t>कुशल व अकुशल कामगारांचे श्रम मोजण्यासाठी कार्ल मार्क्सने अकुशल कामगारांच्या श्रमापेक्षा कुशल कामगारांचे श्रम किती पटीने अधिक योग्यतेचे आहेत हे तपासून घ्यावे लागेल असे म्हटले. त्यावरून वस्तूंचे मूल्य ठरविता येते. </a:t>
            </a:r>
          </a:p>
          <a:p>
            <a:pPr marL="0" indent="0" algn="just">
              <a:buNone/>
            </a:pPr>
            <a:r>
              <a:rPr lang="en-IN" sz="2800"/>
              <a:t>उदा. एखाद्या डॉक्टरचे श्रम कंपोडरच्या श्रमापेक्षा जास्त असतात. </a:t>
            </a:r>
            <a:endParaRPr lang="en-US" sz="2800"/>
          </a:p>
        </p:txBody>
      </p:sp>
    </p:spTree>
    <p:extLst>
      <p:ext uri="{BB962C8B-B14F-4D97-AF65-F5344CB8AC3E}">
        <p14:creationId xmlns:p14="http://schemas.microsoft.com/office/powerpoint/2010/main" val="25378848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8EAF15-9E7A-7A41-AF8C-B361BDC09766}"/>
              </a:ext>
            </a:extLst>
          </p:cNvPr>
          <p:cNvSpPr>
            <a:spLocks noGrp="1"/>
          </p:cNvSpPr>
          <p:nvPr>
            <p:ph type="title"/>
          </p:nvPr>
        </p:nvSpPr>
        <p:spPr/>
        <p:txBody>
          <a:bodyPr/>
          <a:lstStyle/>
          <a:p>
            <a:r>
              <a:rPr lang="en-IN">
                <a:solidFill>
                  <a:schemeClr val="accent6">
                    <a:lumMod val="60000"/>
                    <a:lumOff val="40000"/>
                  </a:schemeClr>
                </a:solidFill>
              </a:rPr>
              <a:t>वस्तू उत्पादनासाठी श्रमाबरोबर भांडवलाची आवश्यकता असते</a:t>
            </a:r>
            <a:endParaRPr lang="en-US">
              <a:solidFill>
                <a:schemeClr val="accent6">
                  <a:lumMod val="60000"/>
                  <a:lumOff val="40000"/>
                </a:schemeClr>
              </a:solidFill>
            </a:endParaRPr>
          </a:p>
        </p:txBody>
      </p:sp>
      <p:sp>
        <p:nvSpPr>
          <p:cNvPr id="3" name="Content Placeholder 2">
            <a:extLst>
              <a:ext uri="{FF2B5EF4-FFF2-40B4-BE49-F238E27FC236}">
                <a16:creationId xmlns:a16="http://schemas.microsoft.com/office/drawing/2014/main" xmlns="" id="{96D81F14-6112-BE45-9238-27E244A17EEE}"/>
              </a:ext>
            </a:extLst>
          </p:cNvPr>
          <p:cNvSpPr>
            <a:spLocks noGrp="1"/>
          </p:cNvSpPr>
          <p:nvPr>
            <p:ph idx="1"/>
          </p:nvPr>
        </p:nvSpPr>
        <p:spPr/>
        <p:txBody>
          <a:bodyPr>
            <a:normAutofit/>
          </a:bodyPr>
          <a:lstStyle/>
          <a:p>
            <a:pPr algn="just"/>
            <a:r>
              <a:rPr lang="en-IN" sz="2800"/>
              <a:t>वस्तू उत्पादनासाठी ज्या प्रमाणे श्रमाची गरज असते तसेच भांडवलाची आवश्यकता असते. भांडवल म्हणजे भूतकाळातील श्रम होत. वस्तूंचे मूल्य हे चालू काळातील श्रम व भूतकाळातील संचित श्रम यावरून ठरते. </a:t>
            </a:r>
            <a:endParaRPr lang="en-US" sz="2800"/>
          </a:p>
        </p:txBody>
      </p:sp>
    </p:spTree>
    <p:extLst>
      <p:ext uri="{BB962C8B-B14F-4D97-AF65-F5344CB8AC3E}">
        <p14:creationId xmlns:p14="http://schemas.microsoft.com/office/powerpoint/2010/main" val="998953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69F53C-1C37-AC4A-9164-464C6CB8409D}"/>
              </a:ext>
            </a:extLst>
          </p:cNvPr>
          <p:cNvSpPr>
            <a:spLocks noGrp="1"/>
          </p:cNvSpPr>
          <p:nvPr>
            <p:ph type="title"/>
          </p:nvPr>
        </p:nvSpPr>
        <p:spPr>
          <a:xfrm>
            <a:off x="685801" y="-446484"/>
            <a:ext cx="10131425" cy="1964531"/>
          </a:xfrm>
        </p:spPr>
        <p:txBody>
          <a:bodyPr>
            <a:normAutofit/>
          </a:bodyPr>
          <a:lstStyle/>
          <a:p>
            <a:r>
              <a:rPr lang="en-IN" sz="4400"/>
              <a:t>जिवनपरीचय</a:t>
            </a:r>
            <a:endParaRPr lang="en-US" sz="4400"/>
          </a:p>
        </p:txBody>
      </p:sp>
      <p:pic>
        <p:nvPicPr>
          <p:cNvPr id="4" name="Picture 4">
            <a:extLst>
              <a:ext uri="{FF2B5EF4-FFF2-40B4-BE49-F238E27FC236}">
                <a16:creationId xmlns:a16="http://schemas.microsoft.com/office/drawing/2014/main" xmlns="" id="{FD5DB814-EDB5-7047-8107-FD636FC80EF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4780" y="950312"/>
            <a:ext cx="10778599" cy="5339953"/>
          </a:xfrm>
          <a:prstGeom prst="rect">
            <a:avLst/>
          </a:prstGeom>
        </p:spPr>
      </p:pic>
    </p:spTree>
    <p:extLst>
      <p:ext uri="{BB962C8B-B14F-4D97-AF65-F5344CB8AC3E}">
        <p14:creationId xmlns:p14="http://schemas.microsoft.com/office/powerpoint/2010/main" val="879225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260FC0-2F42-3A47-9D93-A4E74E77368D}"/>
              </a:ext>
            </a:extLst>
          </p:cNvPr>
          <p:cNvSpPr>
            <a:spLocks noGrp="1"/>
          </p:cNvSpPr>
          <p:nvPr>
            <p:ph type="title"/>
          </p:nvPr>
        </p:nvSpPr>
        <p:spPr>
          <a:xfrm>
            <a:off x="685801" y="0"/>
            <a:ext cx="10131425" cy="1456267"/>
          </a:xfrm>
        </p:spPr>
        <p:txBody>
          <a:bodyPr/>
          <a:lstStyle/>
          <a:p>
            <a:r>
              <a:rPr lang="en-IN"/>
              <a:t>कार्ल मार्क्स यांची शैक्षणिक माहिती</a:t>
            </a:r>
            <a:br>
              <a:rPr lang="en-IN"/>
            </a:br>
            <a:endParaRPr lang="en-US"/>
          </a:p>
        </p:txBody>
      </p:sp>
      <p:pic>
        <p:nvPicPr>
          <p:cNvPr id="5" name="Picture 5">
            <a:extLst>
              <a:ext uri="{FF2B5EF4-FFF2-40B4-BE49-F238E27FC236}">
                <a16:creationId xmlns:a16="http://schemas.microsoft.com/office/drawing/2014/main" xmlns="" id="{4C59F834-B768-B144-A79C-B3375B00A3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1" y="728133"/>
            <a:ext cx="10422730" cy="5875734"/>
          </a:xfrm>
          <a:prstGeom prst="rect">
            <a:avLst/>
          </a:prstGeom>
        </p:spPr>
      </p:pic>
    </p:spTree>
    <p:extLst>
      <p:ext uri="{BB962C8B-B14F-4D97-AF65-F5344CB8AC3E}">
        <p14:creationId xmlns:p14="http://schemas.microsoft.com/office/powerpoint/2010/main" val="1223259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D2E3CE-A48D-614D-A30A-000D3C5DC014}"/>
              </a:ext>
            </a:extLst>
          </p:cNvPr>
          <p:cNvSpPr>
            <a:spLocks noGrp="1"/>
          </p:cNvSpPr>
          <p:nvPr>
            <p:ph type="ctrTitle"/>
          </p:nvPr>
        </p:nvSpPr>
        <p:spPr>
          <a:xfrm>
            <a:off x="-3768328" y="-660795"/>
            <a:ext cx="10072687" cy="2089546"/>
          </a:xfrm>
        </p:spPr>
        <p:txBody>
          <a:bodyPr/>
          <a:lstStyle/>
          <a:p>
            <a:r>
              <a:rPr lang="en-IN" sz="5400"/>
              <a:t>कार्ल मार्क्स यांचे कार्य</a:t>
            </a:r>
            <a:r>
              <a:rPr lang="en-IN"/>
              <a:t> </a:t>
            </a:r>
            <a:endParaRPr lang="en-US"/>
          </a:p>
        </p:txBody>
      </p:sp>
      <p:sp>
        <p:nvSpPr>
          <p:cNvPr id="3" name="Subtitle 2">
            <a:extLst>
              <a:ext uri="{FF2B5EF4-FFF2-40B4-BE49-F238E27FC236}">
                <a16:creationId xmlns:a16="http://schemas.microsoft.com/office/drawing/2014/main" xmlns="" id="{E6728048-BCB5-F94D-BA82-21E298A8D80D}"/>
              </a:ext>
            </a:extLst>
          </p:cNvPr>
          <p:cNvSpPr>
            <a:spLocks noGrp="1"/>
          </p:cNvSpPr>
          <p:nvPr>
            <p:ph type="subTitle" idx="1"/>
          </p:nvPr>
        </p:nvSpPr>
        <p:spPr/>
        <p:txBody>
          <a:bodyPr/>
          <a:lstStyle/>
          <a:p>
            <a:endParaRPr lang="en-US"/>
          </a:p>
        </p:txBody>
      </p:sp>
      <p:pic>
        <p:nvPicPr>
          <p:cNvPr id="4" name="Picture 4">
            <a:extLst>
              <a:ext uri="{FF2B5EF4-FFF2-40B4-BE49-F238E27FC236}">
                <a16:creationId xmlns:a16="http://schemas.microsoft.com/office/drawing/2014/main" xmlns="" id="{195124A7-99CD-CB4A-830E-4D189C7377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8015" y="1428751"/>
            <a:ext cx="10269141" cy="4959614"/>
          </a:xfrm>
          <a:prstGeom prst="rect">
            <a:avLst/>
          </a:prstGeom>
        </p:spPr>
      </p:pic>
    </p:spTree>
    <p:extLst>
      <p:ext uri="{BB962C8B-B14F-4D97-AF65-F5344CB8AC3E}">
        <p14:creationId xmlns:p14="http://schemas.microsoft.com/office/powerpoint/2010/main" val="1910202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B42E3E-83DA-A54C-8829-E3CBB6836B01}"/>
              </a:ext>
            </a:extLst>
          </p:cNvPr>
          <p:cNvSpPr>
            <a:spLocks noGrp="1"/>
          </p:cNvSpPr>
          <p:nvPr>
            <p:ph type="title"/>
          </p:nvPr>
        </p:nvSpPr>
        <p:spPr>
          <a:xfrm>
            <a:off x="712590" y="0"/>
            <a:ext cx="10131425" cy="1456267"/>
          </a:xfrm>
        </p:spPr>
        <p:txBody>
          <a:bodyPr/>
          <a:lstStyle/>
          <a:p>
            <a:r>
              <a:rPr lang="en-IN"/>
              <a:t>कार्ल मार्क्स यांचे लिखाण</a:t>
            </a:r>
            <a:endParaRPr lang="en-US"/>
          </a:p>
        </p:txBody>
      </p:sp>
      <p:pic>
        <p:nvPicPr>
          <p:cNvPr id="4" name="Picture 4">
            <a:extLst>
              <a:ext uri="{FF2B5EF4-FFF2-40B4-BE49-F238E27FC236}">
                <a16:creationId xmlns:a16="http://schemas.microsoft.com/office/drawing/2014/main" xmlns="" id="{99CD1B33-50CD-6D44-AF53-D63D3BC204B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1184" y="1241226"/>
            <a:ext cx="10449519" cy="5232795"/>
          </a:xfrm>
          <a:prstGeom prst="rect">
            <a:avLst/>
          </a:prstGeom>
        </p:spPr>
      </p:pic>
    </p:spTree>
    <p:extLst>
      <p:ext uri="{BB962C8B-B14F-4D97-AF65-F5344CB8AC3E}">
        <p14:creationId xmlns:p14="http://schemas.microsoft.com/office/powerpoint/2010/main" val="3175694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5C2299-642A-C54A-BCD7-CC8E83B86799}"/>
              </a:ext>
            </a:extLst>
          </p:cNvPr>
          <p:cNvSpPr>
            <a:spLocks noGrp="1"/>
          </p:cNvSpPr>
          <p:nvPr>
            <p:ph type="title"/>
          </p:nvPr>
        </p:nvSpPr>
        <p:spPr/>
        <p:txBody>
          <a:bodyPr>
            <a:normAutofit/>
          </a:bodyPr>
          <a:lstStyle/>
          <a:p>
            <a:r>
              <a:rPr lang="en-IN" sz="4800">
                <a:solidFill>
                  <a:srgbClr val="FF0000"/>
                </a:solidFill>
              </a:rPr>
              <a:t>कार्ल मार्क्स यांचे प्रमुख विचार</a:t>
            </a:r>
            <a:endParaRPr lang="en-US" sz="4800">
              <a:solidFill>
                <a:srgbClr val="FF0000"/>
              </a:solidFill>
            </a:endParaRPr>
          </a:p>
        </p:txBody>
      </p:sp>
      <p:sp>
        <p:nvSpPr>
          <p:cNvPr id="3" name="Content Placeholder 2">
            <a:extLst>
              <a:ext uri="{FF2B5EF4-FFF2-40B4-BE49-F238E27FC236}">
                <a16:creationId xmlns:a16="http://schemas.microsoft.com/office/drawing/2014/main" xmlns="" id="{539C493B-C13C-1F42-A10D-593E1BCEAD33}"/>
              </a:ext>
            </a:extLst>
          </p:cNvPr>
          <p:cNvSpPr>
            <a:spLocks noGrp="1"/>
          </p:cNvSpPr>
          <p:nvPr>
            <p:ph idx="1"/>
          </p:nvPr>
        </p:nvSpPr>
        <p:spPr>
          <a:xfrm>
            <a:off x="1223863" y="2700933"/>
            <a:ext cx="10131425" cy="3642122"/>
          </a:xfrm>
        </p:spPr>
        <p:txBody>
          <a:bodyPr>
            <a:normAutofit lnSpcReduction="10000"/>
          </a:bodyPr>
          <a:lstStyle/>
          <a:p>
            <a:pPr marL="342900" indent="-342900">
              <a:buFont typeface="+mj-lt"/>
              <a:buAutoNum type="arabicPeriod"/>
            </a:pPr>
            <a:r>
              <a:rPr lang="en-IN" sz="3900"/>
              <a:t>विरोधाविकासाधिष्ठित भौतिकवाद</a:t>
            </a:r>
          </a:p>
          <a:p>
            <a:pPr marL="342900" indent="-342900">
              <a:buFont typeface="+mj-lt"/>
              <a:buAutoNum type="arabicPeriod"/>
            </a:pPr>
            <a:r>
              <a:rPr lang="en-IN" sz="3900"/>
              <a:t>इतिहासाची भौतिकवादी मिमांसा</a:t>
            </a:r>
          </a:p>
          <a:p>
            <a:pPr marL="342900" indent="-342900">
              <a:buFont typeface="+mj-lt"/>
              <a:buAutoNum type="arabicPeriod"/>
            </a:pPr>
            <a:r>
              <a:rPr lang="en-IN" sz="3900"/>
              <a:t>मूल्य सिद्धांत</a:t>
            </a:r>
          </a:p>
          <a:p>
            <a:pPr marL="342900" indent="-342900">
              <a:buFont typeface="+mj-lt"/>
              <a:buAutoNum type="arabicPeriod"/>
            </a:pPr>
            <a:r>
              <a:rPr lang="en-IN" sz="3900"/>
              <a:t>अतिरीक्त मूल्य सिद्धांत</a:t>
            </a:r>
          </a:p>
          <a:p>
            <a:pPr marL="342900" indent="-342900">
              <a:buFont typeface="+mj-lt"/>
              <a:buAutoNum type="arabicPeriod"/>
            </a:pPr>
            <a:r>
              <a:rPr lang="en-IN" sz="3900"/>
              <a:t>भांडवलशाहीचा विकास आणि विनाश</a:t>
            </a:r>
          </a:p>
          <a:p>
            <a:pPr marL="342900" indent="-342900">
              <a:buFont typeface="+mj-lt"/>
              <a:buAutoNum type="arabicPeriod"/>
            </a:pPr>
            <a:endParaRPr lang="en-IN"/>
          </a:p>
          <a:p>
            <a:pPr marL="342900" indent="-342900">
              <a:buFont typeface="+mj-lt"/>
              <a:buAutoNum type="arabicPeriod"/>
            </a:pPr>
            <a:endParaRPr lang="en-IN"/>
          </a:p>
          <a:p>
            <a:pPr marL="342900" indent="-342900">
              <a:buFont typeface="+mj-lt"/>
              <a:buAutoNum type="arabicPeriod"/>
            </a:pPr>
            <a:endParaRPr lang="en-IN"/>
          </a:p>
          <a:p>
            <a:pPr marL="342900" indent="-342900">
              <a:buFont typeface="+mj-lt"/>
              <a:buAutoNum type="arabicPeriod"/>
            </a:pPr>
            <a:endParaRPr lang="en-US"/>
          </a:p>
        </p:txBody>
      </p:sp>
      <p:sp>
        <p:nvSpPr>
          <p:cNvPr id="4" name="TextBox 3">
            <a:extLst>
              <a:ext uri="{FF2B5EF4-FFF2-40B4-BE49-F238E27FC236}">
                <a16:creationId xmlns:a16="http://schemas.microsoft.com/office/drawing/2014/main" xmlns="" id="{BB3EBF30-C5D5-A240-B0F0-FD4BBACAB398}"/>
              </a:ext>
            </a:extLst>
          </p:cNvPr>
          <p:cNvSpPr txBox="1"/>
          <p:nvPr/>
        </p:nvSpPr>
        <p:spPr>
          <a:xfrm>
            <a:off x="982266" y="1589484"/>
            <a:ext cx="10614620" cy="4753571"/>
          </a:xfrm>
          <a:prstGeom prst="rect">
            <a:avLst/>
          </a:prstGeom>
          <a:noFill/>
        </p:spPr>
        <p:txBody>
          <a:bodyPr wrap="square" rtlCol="0">
            <a:spAutoFit/>
          </a:bodyPr>
          <a:lstStyle/>
          <a:p>
            <a:pPr algn="l"/>
            <a:endParaRPr lang="en-US"/>
          </a:p>
        </p:txBody>
      </p:sp>
    </p:spTree>
    <p:extLst>
      <p:ext uri="{BB962C8B-B14F-4D97-AF65-F5344CB8AC3E}">
        <p14:creationId xmlns:p14="http://schemas.microsoft.com/office/powerpoint/2010/main" val="3291436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D90405-24E7-5246-9F14-BA80DC08BA05}"/>
              </a:ext>
            </a:extLst>
          </p:cNvPr>
          <p:cNvSpPr>
            <a:spLocks noGrp="1"/>
          </p:cNvSpPr>
          <p:nvPr>
            <p:ph type="title"/>
          </p:nvPr>
        </p:nvSpPr>
        <p:spPr>
          <a:xfrm>
            <a:off x="953692" y="332779"/>
            <a:ext cx="10131425" cy="676275"/>
          </a:xfrm>
        </p:spPr>
        <p:txBody>
          <a:bodyPr>
            <a:noAutofit/>
          </a:bodyPr>
          <a:lstStyle/>
          <a:p>
            <a:pPr marL="742950" indent="-742950">
              <a:buFont typeface="+mj-lt"/>
              <a:buAutoNum type="arabicPeriod"/>
            </a:pPr>
            <a:r>
              <a:rPr lang="en-IN" sz="4400">
                <a:solidFill>
                  <a:schemeClr val="accent1"/>
                </a:solidFill>
              </a:rPr>
              <a:t>विरोधाविकासाधिष्ठित भौतिकवाद</a:t>
            </a:r>
            <a:endParaRPr lang="en-US" sz="4400">
              <a:solidFill>
                <a:schemeClr val="accent1"/>
              </a:solidFill>
            </a:endParaRPr>
          </a:p>
        </p:txBody>
      </p:sp>
      <p:sp>
        <p:nvSpPr>
          <p:cNvPr id="3" name="Content Placeholder 2">
            <a:extLst>
              <a:ext uri="{FF2B5EF4-FFF2-40B4-BE49-F238E27FC236}">
                <a16:creationId xmlns:a16="http://schemas.microsoft.com/office/drawing/2014/main" xmlns="" id="{DE7CF8CA-E0CB-1C47-ACBF-136B0BC4C6C5}"/>
              </a:ext>
            </a:extLst>
          </p:cNvPr>
          <p:cNvSpPr>
            <a:spLocks noGrp="1"/>
          </p:cNvSpPr>
          <p:nvPr>
            <p:ph idx="1"/>
          </p:nvPr>
        </p:nvSpPr>
        <p:spPr>
          <a:xfrm>
            <a:off x="281187" y="1232298"/>
            <a:ext cx="11476433" cy="5192911"/>
          </a:xfrm>
        </p:spPr>
        <p:txBody>
          <a:bodyPr>
            <a:noAutofit/>
          </a:bodyPr>
          <a:lstStyle/>
          <a:p>
            <a:pPr algn="just"/>
            <a:r>
              <a:rPr lang="en-IN" sz="3200"/>
              <a:t>विरोधातून म्हणजे संघर्षातून विकास होतो. </a:t>
            </a:r>
          </a:p>
          <a:p>
            <a:pPr algn="just"/>
            <a:r>
              <a:rPr lang="en-IN" sz="3200"/>
              <a:t>समाज जेव्हा एका अवस्थेतून दुसऱ्या अवस्थेत जात असताना संघर्ष होतो. </a:t>
            </a:r>
          </a:p>
          <a:p>
            <a:pPr algn="just"/>
            <a:r>
              <a:rPr lang="en-IN" sz="3200"/>
              <a:t> समाजात जे परीवर्तन घडून येते त्यामागील कारण म्हणजे प्रखर विरोध करणाऱ्या तत्वांचा संघर्ष होय. </a:t>
            </a:r>
          </a:p>
          <a:p>
            <a:pPr algn="just"/>
            <a:r>
              <a:rPr lang="en-IN" sz="3200"/>
              <a:t>या पद्धतीत प्रथम एक कल्पना मांडली जाते, त्यास  </a:t>
            </a:r>
            <a:r>
              <a:rPr lang="en-IN" sz="3200" u="sng">
                <a:solidFill>
                  <a:srgbClr val="FFFF00"/>
                </a:solidFill>
              </a:rPr>
              <a:t>Thesis</a:t>
            </a:r>
            <a:r>
              <a:rPr lang="en-IN" sz="3200"/>
              <a:t> म्हटले जाते. या कल्पनेला विरोध करणारी दुसरी कल्पना मांडली जाते त्यास  </a:t>
            </a:r>
            <a:r>
              <a:rPr lang="en-IN" sz="3200" u="sng">
                <a:solidFill>
                  <a:srgbClr val="FFFF00"/>
                </a:solidFill>
              </a:rPr>
              <a:t>Antithesis</a:t>
            </a:r>
            <a:r>
              <a:rPr lang="en-IN" sz="3200"/>
              <a:t> म्हटले जाते. या दोन परस्पर विचार मध्ये संघर्ष होउन एक नवीन तिसरी कल्पना समोर येते, त्यास  </a:t>
            </a:r>
            <a:r>
              <a:rPr lang="en-IN" sz="3200" u="sng">
                <a:solidFill>
                  <a:srgbClr val="FFFF00"/>
                </a:solidFill>
              </a:rPr>
              <a:t>Synthesis</a:t>
            </a:r>
            <a:r>
              <a:rPr lang="en-IN" sz="3200"/>
              <a:t> म्हटले जाते. </a:t>
            </a:r>
            <a:endParaRPr lang="en-US" sz="3200"/>
          </a:p>
        </p:txBody>
      </p:sp>
    </p:spTree>
    <p:extLst>
      <p:ext uri="{BB962C8B-B14F-4D97-AF65-F5344CB8AC3E}">
        <p14:creationId xmlns:p14="http://schemas.microsoft.com/office/powerpoint/2010/main" val="2689679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715DF0-40EA-DD40-883D-3352DC6C1483}"/>
              </a:ext>
            </a:extLst>
          </p:cNvPr>
          <p:cNvSpPr>
            <a:spLocks noGrp="1"/>
          </p:cNvSpPr>
          <p:nvPr>
            <p:ph type="title"/>
          </p:nvPr>
        </p:nvSpPr>
        <p:spPr>
          <a:xfrm>
            <a:off x="685801" y="609600"/>
            <a:ext cx="11244262" cy="5069681"/>
          </a:xfrm>
        </p:spPr>
        <p:txBody>
          <a:bodyPr>
            <a:normAutofit/>
          </a:bodyPr>
          <a:lstStyle/>
          <a:p>
            <a:r>
              <a:rPr lang="en-IN"/>
              <a:t>कार्ल मार्क्सने हेगेल या विचारवंताने मांडलेल्या सिद्धांताचा स्विकार केला पण हेगेल यांनी मांडलेला दुसरा विचार म्हणजे आधी  कल्पना दृष्टीत बदल होतात आणि नंतर भौतिक जगतात बदल होतात, हा हेगेलचा विचार कार्ल मार्क्स यांना मान्य नव्हता. तर  मार्क्सच्या मते, भौतिक दृष्टीत आधी बदल होतात आणि त्यानुसार कल्पना किंवा विचारात बदल घडून येतात. </a:t>
            </a:r>
            <a:endParaRPr lang="en-US"/>
          </a:p>
        </p:txBody>
      </p:sp>
    </p:spTree>
    <p:extLst>
      <p:ext uri="{BB962C8B-B14F-4D97-AF65-F5344CB8AC3E}">
        <p14:creationId xmlns:p14="http://schemas.microsoft.com/office/powerpoint/2010/main" val="1428218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41145F-C8A6-0847-BA03-EA6D8D235856}"/>
              </a:ext>
            </a:extLst>
          </p:cNvPr>
          <p:cNvSpPr>
            <a:spLocks noGrp="1"/>
          </p:cNvSpPr>
          <p:nvPr>
            <p:ph type="title"/>
          </p:nvPr>
        </p:nvSpPr>
        <p:spPr>
          <a:xfrm>
            <a:off x="685800" y="-464344"/>
            <a:ext cx="10131425" cy="1920611"/>
          </a:xfrm>
        </p:spPr>
        <p:txBody>
          <a:bodyPr>
            <a:normAutofit/>
          </a:bodyPr>
          <a:lstStyle/>
          <a:p>
            <a:r>
              <a:rPr lang="en-IN" sz="4000">
                <a:solidFill>
                  <a:schemeClr val="accent1"/>
                </a:solidFill>
              </a:rPr>
              <a:t>२.इतिहासाची भौतिकवादी कारणमिमांसा</a:t>
            </a:r>
            <a:endParaRPr lang="en-US" sz="4000">
              <a:solidFill>
                <a:schemeClr val="accent1"/>
              </a:solidFill>
            </a:endParaRPr>
          </a:p>
        </p:txBody>
      </p:sp>
      <p:sp>
        <p:nvSpPr>
          <p:cNvPr id="3" name="Content Placeholder 2">
            <a:extLst>
              <a:ext uri="{FF2B5EF4-FFF2-40B4-BE49-F238E27FC236}">
                <a16:creationId xmlns:a16="http://schemas.microsoft.com/office/drawing/2014/main" xmlns="" id="{219F495F-733D-2745-B809-278710BBCD14}"/>
              </a:ext>
            </a:extLst>
          </p:cNvPr>
          <p:cNvSpPr>
            <a:spLocks noGrp="1"/>
          </p:cNvSpPr>
          <p:nvPr>
            <p:ph idx="1"/>
          </p:nvPr>
        </p:nvSpPr>
        <p:spPr>
          <a:xfrm>
            <a:off x="685800" y="1456267"/>
            <a:ext cx="10654903" cy="6018610"/>
          </a:xfrm>
        </p:spPr>
        <p:txBody>
          <a:bodyPr>
            <a:normAutofit lnSpcReduction="10000"/>
          </a:bodyPr>
          <a:lstStyle/>
          <a:p>
            <a:pPr algn="just"/>
            <a:r>
              <a:rPr lang="en-IN" sz="3500"/>
              <a:t>मानवी समाजाचा विकास कसा झाला, मानवी समाज विकासाच्या एका अवस्थेतून विकासाच्या दुसऱ्या अवस्थेत कसा गेला, याविषयीचे विवेचन केले आहे. </a:t>
            </a:r>
          </a:p>
          <a:p>
            <a:pPr algn="just"/>
            <a:r>
              <a:rPr lang="en-IN" sz="3500"/>
              <a:t>कार्ल मार्क्सने मानवी समाजाच्या विकासाचे आर्थिक विश्लेषण केले. </a:t>
            </a:r>
          </a:p>
          <a:p>
            <a:pPr algn="just"/>
            <a:r>
              <a:rPr lang="en-IN" sz="3500"/>
              <a:t>मार्क्सच्या मते मानवी समाजाच्या इतिहासाच्या प्रत्येक कालखंडात उत्पादन, विभाजन इ. क्षेत्रात जी व्यवस्था आस्तित्वात असते त्या व्यवस्थेवर आधारित अशी समाजव्यवस्था असते. </a:t>
            </a:r>
          </a:p>
          <a:p>
            <a:pPr algn="just"/>
            <a:r>
              <a:rPr lang="en-IN" sz="3500"/>
              <a:t>कार्ल मार्क्सच्या मते समाजात  उत्पादन व वितरण पद्धती कशी आहे, यावर सर्व सामाजिक बदल अवलंबून असतात. </a:t>
            </a:r>
          </a:p>
          <a:p>
            <a:pPr algn="just"/>
            <a:endParaRPr lang="en-IN" sz="3500"/>
          </a:p>
          <a:p>
            <a:endParaRPr lang="en-US" sz="2800"/>
          </a:p>
        </p:txBody>
      </p:sp>
    </p:spTree>
    <p:extLst>
      <p:ext uri="{BB962C8B-B14F-4D97-AF65-F5344CB8AC3E}">
        <p14:creationId xmlns:p14="http://schemas.microsoft.com/office/powerpoint/2010/main" val="11713220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xmlns=""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otalTime>0</TotalTime>
  <Words>632</Words>
  <Application>Microsoft Office PowerPoint</Application>
  <PresentationFormat>Custom</PresentationFormat>
  <Paragraphs>58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Celestial</vt:lpstr>
      <vt:lpstr>कार्ल मार्क्स यांचे आर्थिक विचार</vt:lpstr>
      <vt:lpstr>जिवनपरीचय</vt:lpstr>
      <vt:lpstr>कार्ल मार्क्स यांची शैक्षणिक माहिती </vt:lpstr>
      <vt:lpstr>कार्ल मार्क्स यांचे कार्य </vt:lpstr>
      <vt:lpstr>कार्ल मार्क्स यांचे लिखाण</vt:lpstr>
      <vt:lpstr>कार्ल मार्क्स यांचे प्रमुख विचार</vt:lpstr>
      <vt:lpstr>विरोधाविकासाधिष्ठित भौतिकवाद</vt:lpstr>
      <vt:lpstr>कार्ल मार्क्सने हेगेल या विचारवंताने मांडलेल्या सिद्धांताचा स्विकार केला पण हेगेल यांनी मांडलेला दुसरा विचार म्हणजे आधी  कल्पना दृष्टीत बदल होतात आणि नंतर भौतिक जगतात बदल होतात, हा हेगेलचा विचार कार्ल मार्क्स यांना मान्य नव्हता. तर  मार्क्सच्या मते, भौतिक दृष्टीत आधी बदल होतात आणि त्यानुसार कल्पना किंवा विचारात बदल घडून येतात. </vt:lpstr>
      <vt:lpstr>२.इतिहासाची भौतिकवादी कारणमिमांसा</vt:lpstr>
      <vt:lpstr>कार्ल मार्क्स यांचा मूल्य सिद्धांत</vt:lpstr>
      <vt:lpstr> उपयोगिता मूल्य</vt:lpstr>
      <vt:lpstr>विनिमय मूल्य</vt:lpstr>
      <vt:lpstr>श्रममूल्य सिद्धांत</vt:lpstr>
      <vt:lpstr>कामगाराची गती सारखी नसेल तर श्रमाचे मापन कसे करायचे? </vt:lpstr>
      <vt:lpstr>श्रमाचे मापन (कुशल व अकुशल कामगारांचे मापन) </vt:lpstr>
      <vt:lpstr>वस्तू उत्पादनासाठी श्रमाबरोबर भांडवलाची आवश्यकता असते</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KARL MARX </dc:title>
  <cp:lastModifiedBy>KBPE</cp:lastModifiedBy>
  <cp:revision>22</cp:revision>
  <dcterms:modified xsi:type="dcterms:W3CDTF">2023-03-03T08:47:37Z</dcterms:modified>
</cp:coreProperties>
</file>