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sldIdLst>
    <p:sldId id="256" r:id="rId2"/>
    <p:sldId id="257"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1" d="100"/>
          <a:sy n="91" d="100"/>
        </p:scale>
        <p:origin x="-126" y="-12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E61A29-3BB2-4EFB-B1A6-DBAED0CA8CFD}"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8E015-AAC0-4593-BA65-F3E044C4CB61}" type="slidenum">
              <a:rPr lang="en-US" smtClean="0"/>
              <a:t>‹#›</a:t>
            </a:fld>
            <a:endParaRPr lang="en-US"/>
          </a:p>
        </p:txBody>
      </p:sp>
    </p:spTree>
    <p:extLst>
      <p:ext uri="{BB962C8B-B14F-4D97-AF65-F5344CB8AC3E}">
        <p14:creationId xmlns:p14="http://schemas.microsoft.com/office/powerpoint/2010/main" val="1761397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9E61A29-3BB2-4EFB-B1A6-DBAED0CA8CFD}"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B8E015-AAC0-4593-BA65-F3E044C4CB61}" type="slidenum">
              <a:rPr lang="en-US" smtClean="0"/>
              <a:t>‹#›</a:t>
            </a:fld>
            <a:endParaRPr lang="en-US"/>
          </a:p>
        </p:txBody>
      </p:sp>
    </p:spTree>
    <p:extLst>
      <p:ext uri="{BB962C8B-B14F-4D97-AF65-F5344CB8AC3E}">
        <p14:creationId xmlns:p14="http://schemas.microsoft.com/office/powerpoint/2010/main" val="1052492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9E61A29-3BB2-4EFB-B1A6-DBAED0CA8CFD}"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B8E015-AAC0-4593-BA65-F3E044C4CB61}" type="slidenum">
              <a:rPr lang="en-US" smtClean="0"/>
              <a:t>‹#›</a:t>
            </a:fld>
            <a:endParaRPr lang="en-US"/>
          </a:p>
        </p:txBody>
      </p:sp>
    </p:spTree>
    <p:extLst>
      <p:ext uri="{BB962C8B-B14F-4D97-AF65-F5344CB8AC3E}">
        <p14:creationId xmlns:p14="http://schemas.microsoft.com/office/powerpoint/2010/main" val="3812934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9E61A29-3BB2-4EFB-B1A6-DBAED0CA8CFD}"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B8E015-AAC0-4593-BA65-F3E044C4CB61}"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613003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9E61A29-3BB2-4EFB-B1A6-DBAED0CA8CFD}"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B8E015-AAC0-4593-BA65-F3E044C4CB61}" type="slidenum">
              <a:rPr lang="en-US" smtClean="0"/>
              <a:t>‹#›</a:t>
            </a:fld>
            <a:endParaRPr lang="en-US"/>
          </a:p>
        </p:txBody>
      </p:sp>
    </p:spTree>
    <p:extLst>
      <p:ext uri="{BB962C8B-B14F-4D97-AF65-F5344CB8AC3E}">
        <p14:creationId xmlns:p14="http://schemas.microsoft.com/office/powerpoint/2010/main" val="3759749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9E61A29-3BB2-4EFB-B1A6-DBAED0CA8CFD}" type="datetimeFigureOut">
              <a:rPr lang="en-US" smtClean="0"/>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B8E015-AAC0-4593-BA65-F3E044C4CB61}" type="slidenum">
              <a:rPr lang="en-US" smtClean="0"/>
              <a:t>‹#›</a:t>
            </a:fld>
            <a:endParaRPr lang="en-US"/>
          </a:p>
        </p:txBody>
      </p:sp>
    </p:spTree>
    <p:extLst>
      <p:ext uri="{BB962C8B-B14F-4D97-AF65-F5344CB8AC3E}">
        <p14:creationId xmlns:p14="http://schemas.microsoft.com/office/powerpoint/2010/main" val="37970386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9E61A29-3BB2-4EFB-B1A6-DBAED0CA8CFD}" type="datetimeFigureOut">
              <a:rPr lang="en-US" smtClean="0"/>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B8E015-AAC0-4593-BA65-F3E044C4CB61}" type="slidenum">
              <a:rPr lang="en-US" smtClean="0"/>
              <a:t>‹#›</a:t>
            </a:fld>
            <a:endParaRPr lang="en-US"/>
          </a:p>
        </p:txBody>
      </p:sp>
    </p:spTree>
    <p:extLst>
      <p:ext uri="{BB962C8B-B14F-4D97-AF65-F5344CB8AC3E}">
        <p14:creationId xmlns:p14="http://schemas.microsoft.com/office/powerpoint/2010/main" val="30266163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61A29-3BB2-4EFB-B1A6-DBAED0CA8CFD}"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8E015-AAC0-4593-BA65-F3E044C4CB61}" type="slidenum">
              <a:rPr lang="en-US" smtClean="0"/>
              <a:t>‹#›</a:t>
            </a:fld>
            <a:endParaRPr lang="en-US"/>
          </a:p>
        </p:txBody>
      </p:sp>
    </p:spTree>
    <p:extLst>
      <p:ext uri="{BB962C8B-B14F-4D97-AF65-F5344CB8AC3E}">
        <p14:creationId xmlns:p14="http://schemas.microsoft.com/office/powerpoint/2010/main" val="3048470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61A29-3BB2-4EFB-B1A6-DBAED0CA8CFD}"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8E015-AAC0-4593-BA65-F3E044C4CB61}" type="slidenum">
              <a:rPr lang="en-US" smtClean="0"/>
              <a:t>‹#›</a:t>
            </a:fld>
            <a:endParaRPr lang="en-US"/>
          </a:p>
        </p:txBody>
      </p:sp>
    </p:spTree>
    <p:extLst>
      <p:ext uri="{BB962C8B-B14F-4D97-AF65-F5344CB8AC3E}">
        <p14:creationId xmlns:p14="http://schemas.microsoft.com/office/powerpoint/2010/main" val="1084521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E61A29-3BB2-4EFB-B1A6-DBAED0CA8CFD}"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8E015-AAC0-4593-BA65-F3E044C4CB61}" type="slidenum">
              <a:rPr lang="en-US" smtClean="0"/>
              <a:t>‹#›</a:t>
            </a:fld>
            <a:endParaRPr lang="en-US"/>
          </a:p>
        </p:txBody>
      </p:sp>
    </p:spTree>
    <p:extLst>
      <p:ext uri="{BB962C8B-B14F-4D97-AF65-F5344CB8AC3E}">
        <p14:creationId xmlns:p14="http://schemas.microsoft.com/office/powerpoint/2010/main" val="2281925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E61A29-3BB2-4EFB-B1A6-DBAED0CA8CFD}"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B8E015-AAC0-4593-BA65-F3E044C4CB61}" type="slidenum">
              <a:rPr lang="en-US" smtClean="0"/>
              <a:t>‹#›</a:t>
            </a:fld>
            <a:endParaRPr lang="en-US"/>
          </a:p>
        </p:txBody>
      </p:sp>
    </p:spTree>
    <p:extLst>
      <p:ext uri="{BB962C8B-B14F-4D97-AF65-F5344CB8AC3E}">
        <p14:creationId xmlns:p14="http://schemas.microsoft.com/office/powerpoint/2010/main" val="2751075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E61A29-3BB2-4EFB-B1A6-DBAED0CA8CFD}"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B8E015-AAC0-4593-BA65-F3E044C4CB61}" type="slidenum">
              <a:rPr lang="en-US" smtClean="0"/>
              <a:t>‹#›</a:t>
            </a:fld>
            <a:endParaRPr lang="en-US"/>
          </a:p>
        </p:txBody>
      </p:sp>
    </p:spTree>
    <p:extLst>
      <p:ext uri="{BB962C8B-B14F-4D97-AF65-F5344CB8AC3E}">
        <p14:creationId xmlns:p14="http://schemas.microsoft.com/office/powerpoint/2010/main" val="2174439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E61A29-3BB2-4EFB-B1A6-DBAED0CA8CFD}" type="datetimeFigureOut">
              <a:rPr lang="en-US" smtClean="0"/>
              <a:t>3/3/2023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B8E015-AAC0-4593-BA65-F3E044C4CB61}" type="slidenum">
              <a:rPr lang="en-US" smtClean="0"/>
              <a:t>‹#›</a:t>
            </a:fld>
            <a:endParaRPr lang="en-US"/>
          </a:p>
        </p:txBody>
      </p:sp>
    </p:spTree>
    <p:extLst>
      <p:ext uri="{BB962C8B-B14F-4D97-AF65-F5344CB8AC3E}">
        <p14:creationId xmlns:p14="http://schemas.microsoft.com/office/powerpoint/2010/main" val="4144364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E61A29-3BB2-4EFB-B1A6-DBAED0CA8CFD}" type="datetimeFigureOut">
              <a:rPr lang="en-US" smtClean="0"/>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B8E015-AAC0-4593-BA65-F3E044C4CB61}" type="slidenum">
              <a:rPr lang="en-US" smtClean="0"/>
              <a:t>‹#›</a:t>
            </a:fld>
            <a:endParaRPr lang="en-US"/>
          </a:p>
        </p:txBody>
      </p:sp>
    </p:spTree>
    <p:extLst>
      <p:ext uri="{BB962C8B-B14F-4D97-AF65-F5344CB8AC3E}">
        <p14:creationId xmlns:p14="http://schemas.microsoft.com/office/powerpoint/2010/main" val="1555361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E61A29-3BB2-4EFB-B1A6-DBAED0CA8CFD}" type="datetimeFigureOut">
              <a:rPr lang="en-US" smtClean="0"/>
              <a:t>3/3/2023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B8E015-AAC0-4593-BA65-F3E044C4CB61}" type="slidenum">
              <a:rPr lang="en-US" smtClean="0"/>
              <a:t>‹#›</a:t>
            </a:fld>
            <a:endParaRPr lang="en-US"/>
          </a:p>
        </p:txBody>
      </p:sp>
    </p:spTree>
    <p:extLst>
      <p:ext uri="{BB962C8B-B14F-4D97-AF65-F5344CB8AC3E}">
        <p14:creationId xmlns:p14="http://schemas.microsoft.com/office/powerpoint/2010/main" val="3925301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9E61A29-3BB2-4EFB-B1A6-DBAED0CA8CFD}"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B8E015-AAC0-4593-BA65-F3E044C4CB61}" type="slidenum">
              <a:rPr lang="en-US" smtClean="0"/>
              <a:t>‹#›</a:t>
            </a:fld>
            <a:endParaRPr lang="en-US"/>
          </a:p>
        </p:txBody>
      </p:sp>
    </p:spTree>
    <p:extLst>
      <p:ext uri="{BB962C8B-B14F-4D97-AF65-F5344CB8AC3E}">
        <p14:creationId xmlns:p14="http://schemas.microsoft.com/office/powerpoint/2010/main" val="1088421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9E61A29-3BB2-4EFB-B1A6-DBAED0CA8CFD}"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B8E015-AAC0-4593-BA65-F3E044C4CB61}" type="slidenum">
              <a:rPr lang="en-US" smtClean="0"/>
              <a:t>‹#›</a:t>
            </a:fld>
            <a:endParaRPr lang="en-US"/>
          </a:p>
        </p:txBody>
      </p:sp>
    </p:spTree>
    <p:extLst>
      <p:ext uri="{BB962C8B-B14F-4D97-AF65-F5344CB8AC3E}">
        <p14:creationId xmlns:p14="http://schemas.microsoft.com/office/powerpoint/2010/main" val="1471676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9E61A29-3BB2-4EFB-B1A6-DBAED0CA8CFD}" type="datetimeFigureOut">
              <a:rPr lang="en-US" smtClean="0"/>
              <a:t>3/3/2023</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3DB8E015-AAC0-4593-BA65-F3E044C4CB61}" type="slidenum">
              <a:rPr lang="en-US" smtClean="0"/>
              <a:t>‹#›</a:t>
            </a:fld>
            <a:endParaRPr lang="en-US"/>
          </a:p>
        </p:txBody>
      </p:sp>
    </p:spTree>
    <p:extLst>
      <p:ext uri="{BB962C8B-B14F-4D97-AF65-F5344CB8AC3E}">
        <p14:creationId xmlns:p14="http://schemas.microsoft.com/office/powerpoint/2010/main" val="2017892860"/>
      </p:ext>
    </p:extLst>
  </p:cSld>
  <p:clrMap bg1="dk1" tx1="lt1" bg2="dk2" tx2="lt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 id="2147483824" r:id="rId14"/>
    <p:sldLayoutId id="2147483825" r:id="rId15"/>
    <p:sldLayoutId id="2147483826" r:id="rId16"/>
    <p:sldLayoutId id="214748382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327CEB9C-4CE1-A51D-AB7D-479E6566A110}"/>
              </a:ext>
            </a:extLst>
          </p:cNvPr>
          <p:cNvSpPr txBox="1"/>
          <p:nvPr/>
        </p:nvSpPr>
        <p:spPr>
          <a:xfrm>
            <a:off x="1091682" y="1019741"/>
            <a:ext cx="10086391" cy="4843057"/>
          </a:xfrm>
          <a:prstGeom prst="rect">
            <a:avLst/>
          </a:prstGeom>
          <a:noFill/>
        </p:spPr>
        <p:txBody>
          <a:bodyPr wrap="square">
            <a:spAutoFit/>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en-US" sz="3500" b="1" dirty="0" err="1">
                <a:solidFill>
                  <a:schemeClr val="tx2">
                    <a:lumMod val="75000"/>
                  </a:schemeClr>
                </a:solidFill>
                <a:latin typeface="Mangal" panose="02040503050203030202" pitchFamily="18" charset="0"/>
                <a:ea typeface="Calibri" panose="020F0502020204030204" pitchFamily="34" charset="0"/>
                <a:cs typeface="Times New Roman" panose="02020603050405020304" pitchFamily="18" charset="0"/>
              </a:rPr>
              <a:t>कै</a:t>
            </a:r>
            <a:r>
              <a:rPr lang="en-US" sz="3500" b="1" dirty="0">
                <a:solidFill>
                  <a:schemeClr val="tx2">
                    <a:lumMod val="75000"/>
                  </a:schemeClr>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chemeClr val="tx2">
                    <a:lumMod val="75000"/>
                  </a:schemeClr>
                </a:solidFill>
                <a:latin typeface="Mangal" panose="02040503050203030202" pitchFamily="18" charset="0"/>
                <a:ea typeface="Calibri" panose="020F0502020204030204" pitchFamily="34" charset="0"/>
                <a:cs typeface="Times New Roman" panose="02020603050405020304" pitchFamily="18" charset="0"/>
              </a:rPr>
              <a:t>बापूसाहेब</a:t>
            </a:r>
            <a:r>
              <a:rPr lang="en-US" sz="3500" b="1" dirty="0">
                <a:solidFill>
                  <a:schemeClr val="tx2">
                    <a:lumMod val="75000"/>
                  </a:schemeClr>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chemeClr val="tx2">
                    <a:lumMod val="75000"/>
                  </a:schemeClr>
                </a:solidFill>
                <a:latin typeface="Mangal" panose="02040503050203030202" pitchFamily="18" charset="0"/>
                <a:ea typeface="Calibri" panose="020F0502020204030204" pitchFamily="34" charset="0"/>
                <a:cs typeface="Times New Roman" panose="02020603050405020304" pitchFamily="18" charset="0"/>
              </a:rPr>
              <a:t>पाटील</a:t>
            </a:r>
            <a:r>
              <a:rPr lang="en-US" sz="3500" b="1" dirty="0">
                <a:solidFill>
                  <a:schemeClr val="tx2">
                    <a:lumMod val="75000"/>
                  </a:schemeClr>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chemeClr val="tx2">
                    <a:lumMod val="75000"/>
                  </a:schemeClr>
                </a:solidFill>
                <a:latin typeface="Mangal" panose="02040503050203030202" pitchFamily="18" charset="0"/>
                <a:ea typeface="Calibri" panose="020F0502020204030204" pitchFamily="34" charset="0"/>
                <a:cs typeface="Times New Roman" panose="02020603050405020304" pitchFamily="18" charset="0"/>
              </a:rPr>
              <a:t>एकंबेकर</a:t>
            </a:r>
            <a:r>
              <a:rPr lang="en-US" sz="3500" b="1" dirty="0">
                <a:solidFill>
                  <a:schemeClr val="tx2">
                    <a:lumMod val="75000"/>
                  </a:schemeClr>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chemeClr val="tx2">
                    <a:lumMod val="75000"/>
                  </a:schemeClr>
                </a:solidFill>
                <a:latin typeface="Mangal" panose="02040503050203030202" pitchFamily="18" charset="0"/>
                <a:ea typeface="Calibri" panose="020F0502020204030204" pitchFamily="34" charset="0"/>
                <a:cs typeface="Times New Roman" panose="02020603050405020304" pitchFamily="18" charset="0"/>
              </a:rPr>
              <a:t>कॉलेज</a:t>
            </a:r>
            <a:r>
              <a:rPr lang="en-US" sz="3500" b="1" dirty="0">
                <a:solidFill>
                  <a:schemeClr val="tx2">
                    <a:lumMod val="75000"/>
                  </a:schemeClr>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chemeClr val="tx2">
                    <a:lumMod val="75000"/>
                  </a:schemeClr>
                </a:solidFill>
                <a:latin typeface="Mangal" panose="02040503050203030202" pitchFamily="18" charset="0"/>
                <a:ea typeface="Calibri" panose="020F0502020204030204" pitchFamily="34" charset="0"/>
                <a:cs typeface="Times New Roman" panose="02020603050405020304" pitchFamily="18" charset="0"/>
              </a:rPr>
              <a:t>हणेगांव</a:t>
            </a:r>
            <a:endParaRPr lang="en-US" sz="3500" b="1" dirty="0">
              <a:solidFill>
                <a:schemeClr val="tx2">
                  <a:lumMod val="75000"/>
                </a:schemeClr>
              </a:solidFill>
              <a:latin typeface="Mangal" panose="02040503050203030202" pitchFamily="18" charset="0"/>
              <a:ea typeface="Calibri" panose="020F0502020204030204" pitchFamily="34" charset="0"/>
              <a:cs typeface="Times New Roman" panose="02020603050405020304" pitchFamily="18" charset="0"/>
            </a:endParaRPr>
          </a:p>
          <a:p>
            <a:pPr marL="0" marR="0" lvl="0" indent="0" algn="ctr" defTabSz="457200" rtl="0" eaLnBrk="1" fontAlgn="auto" latinLnBrk="0" hangingPunct="1">
              <a:lnSpc>
                <a:spcPct val="150000"/>
              </a:lnSpc>
              <a:spcBef>
                <a:spcPts val="0"/>
              </a:spcBef>
              <a:spcAft>
                <a:spcPts val="0"/>
              </a:spcAft>
              <a:buClrTx/>
              <a:buSzTx/>
              <a:buFontTx/>
              <a:buNone/>
              <a:tabLst/>
              <a:defRPr/>
            </a:pPr>
            <a:r>
              <a:rPr lang="en-US" sz="3500" b="1" dirty="0" err="1">
                <a:solidFill>
                  <a:srgbClr val="FF0000"/>
                </a:solidFill>
                <a:latin typeface="Mangal" panose="02040503050203030202" pitchFamily="18" charset="0"/>
                <a:ea typeface="Calibri" panose="020F0502020204030204" pitchFamily="34" charset="0"/>
                <a:cs typeface="Times New Roman" panose="02020603050405020304" pitchFamily="18" charset="0"/>
              </a:rPr>
              <a:t>भूगोल</a:t>
            </a:r>
            <a:r>
              <a:rPr lang="en-US" sz="3500" b="1" dirty="0">
                <a:solidFill>
                  <a:srgbClr val="FF0000"/>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rgbClr val="FF0000"/>
                </a:solidFill>
                <a:latin typeface="Mangal" panose="02040503050203030202" pitchFamily="18" charset="0"/>
                <a:ea typeface="Calibri" panose="020F0502020204030204" pitchFamily="34" charset="0"/>
                <a:cs typeface="Times New Roman" panose="02020603050405020304" pitchFamily="18" charset="0"/>
              </a:rPr>
              <a:t>विभाग</a:t>
            </a:r>
            <a:endParaRPr lang="en-US" sz="3500" b="1" dirty="0">
              <a:solidFill>
                <a:srgbClr val="FF0000"/>
              </a:solidFill>
              <a:latin typeface="Mangal" panose="02040503050203030202" pitchFamily="18" charset="0"/>
              <a:ea typeface="Calibri" panose="020F0502020204030204" pitchFamily="34" charset="0"/>
              <a:cs typeface="Times New Roman" panose="02020603050405020304" pitchFamily="18" charset="0"/>
            </a:endParaRPr>
          </a:p>
          <a:p>
            <a:pPr algn="ctr">
              <a:lnSpc>
                <a:spcPct val="150000"/>
              </a:lnSpc>
              <a:defRPr/>
            </a:pPr>
            <a:r>
              <a:rPr lang="en-US" sz="3500" b="1" dirty="0" err="1">
                <a:solidFill>
                  <a:schemeClr val="accent5">
                    <a:lumMod val="60000"/>
                    <a:lumOff val="40000"/>
                  </a:schemeClr>
                </a:solidFill>
                <a:latin typeface="Mangal" panose="02040503050203030202" pitchFamily="18" charset="0"/>
                <a:ea typeface="Calibri" panose="020F0502020204030204" pitchFamily="34" charset="0"/>
                <a:cs typeface="Times New Roman" panose="02020603050405020304" pitchFamily="18" charset="0"/>
              </a:rPr>
              <a:t>बी.ए.प्रथम</a:t>
            </a:r>
            <a:r>
              <a:rPr lang="en-US" sz="3500" b="1" dirty="0">
                <a:solidFill>
                  <a:schemeClr val="accent5">
                    <a:lumMod val="60000"/>
                    <a:lumOff val="40000"/>
                  </a:schemeClr>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chemeClr val="accent5">
                    <a:lumMod val="60000"/>
                    <a:lumOff val="40000"/>
                  </a:schemeClr>
                </a:solidFill>
                <a:latin typeface="Mangal" panose="02040503050203030202" pitchFamily="18" charset="0"/>
                <a:ea typeface="Calibri" panose="020F0502020204030204" pitchFamily="34" charset="0"/>
                <a:cs typeface="Times New Roman" panose="02020603050405020304" pitchFamily="18" charset="0"/>
              </a:rPr>
              <a:t>वर्ष</a:t>
            </a:r>
            <a:endParaRPr lang="en-US" sz="3500" b="1" dirty="0">
              <a:solidFill>
                <a:schemeClr val="accent5">
                  <a:lumMod val="60000"/>
                  <a:lumOff val="40000"/>
                </a:schemeClr>
              </a:solidFill>
              <a:latin typeface="Mangal" panose="02040503050203030202" pitchFamily="18" charset="0"/>
              <a:ea typeface="Calibri" panose="020F0502020204030204" pitchFamily="34" charset="0"/>
              <a:cs typeface="Times New Roman" panose="02020603050405020304" pitchFamily="18" charset="0"/>
            </a:endParaRPr>
          </a:p>
          <a:p>
            <a:pPr algn="ctr">
              <a:lnSpc>
                <a:spcPct val="150000"/>
              </a:lnSpc>
              <a:defRPr/>
            </a:pPr>
            <a:r>
              <a:rPr lang="en-US" sz="3500" b="1" dirty="0" err="1">
                <a:solidFill>
                  <a:srgbClr val="FFC000"/>
                </a:solidFill>
                <a:latin typeface="Mangal" panose="02040503050203030202" pitchFamily="18" charset="0"/>
                <a:ea typeface="Calibri" panose="020F0502020204030204" pitchFamily="34" charset="0"/>
                <a:cs typeface="Times New Roman" panose="02020603050405020304" pitchFamily="18" charset="0"/>
              </a:rPr>
              <a:t>पर्यावरण</a:t>
            </a:r>
            <a:r>
              <a:rPr lang="en-US" sz="3500" b="1" dirty="0">
                <a:solidFill>
                  <a:srgbClr val="FFC000"/>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rgbClr val="FFC000"/>
                </a:solidFill>
                <a:latin typeface="Mangal" panose="02040503050203030202" pitchFamily="18" charset="0"/>
                <a:ea typeface="Calibri" panose="020F0502020204030204" pitchFamily="34" charset="0"/>
                <a:cs typeface="Times New Roman" panose="02020603050405020304" pitchFamily="18" charset="0"/>
              </a:rPr>
              <a:t>भूगोल</a:t>
            </a:r>
            <a:r>
              <a:rPr lang="en-US" sz="3500" b="1" dirty="0">
                <a:solidFill>
                  <a:srgbClr val="FFC000"/>
                </a:solidFill>
                <a:latin typeface="Mangal" panose="02040503050203030202" pitchFamily="18" charset="0"/>
                <a:ea typeface="Calibri" panose="020F0502020204030204" pitchFamily="34" charset="0"/>
                <a:cs typeface="Times New Roman" panose="02020603050405020304" pitchFamily="18" charset="0"/>
              </a:rPr>
              <a:t> </a:t>
            </a:r>
            <a:r>
              <a:rPr kumimoji="0" lang="en-US" sz="3500" b="1" i="0" u="none" strike="noStrike" kern="1200" cap="none" spc="0" normalizeH="0" baseline="0" noProof="0" dirty="0" err="1">
                <a:ln>
                  <a:noFill/>
                </a:ln>
                <a:solidFill>
                  <a:srgbClr val="FFC000"/>
                </a:solidFill>
                <a:effectLst/>
                <a:uLnTx/>
                <a:uFillTx/>
                <a:latin typeface="Mangal" panose="02040503050203030202" pitchFamily="18" charset="0"/>
                <a:ea typeface="Calibri" panose="020F0502020204030204" pitchFamily="34" charset="0"/>
                <a:cs typeface="Times New Roman" panose="02020603050405020304" pitchFamily="18" charset="0"/>
              </a:rPr>
              <a:t>पेपर</a:t>
            </a:r>
            <a:r>
              <a:rPr kumimoji="0" lang="en-US" sz="3500" b="1" i="0" u="none" strike="noStrike" kern="1200" cap="none" spc="0" normalizeH="0" baseline="0" noProof="0" dirty="0">
                <a:ln>
                  <a:noFill/>
                </a:ln>
                <a:solidFill>
                  <a:srgbClr val="FFC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lang="en-US" sz="3500" b="1" dirty="0">
                <a:solidFill>
                  <a:srgbClr val="FFC000"/>
                </a:solidFill>
                <a:latin typeface="Mangal" panose="02040503050203030202" pitchFamily="18" charset="0"/>
                <a:ea typeface="Calibri" panose="020F0502020204030204" pitchFamily="34" charset="0"/>
                <a:cs typeface="Times New Roman" panose="02020603050405020304" pitchFamily="18" charset="0"/>
              </a:rPr>
              <a:t>I</a:t>
            </a:r>
            <a:r>
              <a:rPr kumimoji="0" lang="en-US" sz="3500" b="1" i="0" u="none" strike="noStrike" kern="1200" cap="none" spc="0" normalizeH="0" baseline="0" noProof="0" dirty="0">
                <a:ln>
                  <a:noFill/>
                </a:ln>
                <a:solidFill>
                  <a:srgbClr val="FFC000"/>
                </a:solidFill>
                <a:effectLst/>
                <a:uLnTx/>
                <a:uFillTx/>
                <a:latin typeface="Mangal" panose="02040503050203030202" pitchFamily="18" charset="0"/>
                <a:ea typeface="Calibri" panose="020F0502020204030204" pitchFamily="34" charset="0"/>
                <a:cs typeface="Times New Roman" panose="02020603050405020304" pitchFamily="18" charset="0"/>
              </a:rPr>
              <a:t>I </a:t>
            </a:r>
            <a:r>
              <a:rPr lang="en-US" sz="3500" b="1" dirty="0">
                <a:solidFill>
                  <a:srgbClr val="FFC000"/>
                </a:solidFill>
                <a:latin typeface="Mangal" panose="02040503050203030202" pitchFamily="18" charset="0"/>
                <a:ea typeface="Calibri" panose="020F0502020204030204" pitchFamily="34" charset="0"/>
                <a:cs typeface="Times New Roman" panose="02020603050405020304" pitchFamily="18" charset="0"/>
              </a:rPr>
              <a:t> </a:t>
            </a:r>
          </a:p>
          <a:p>
            <a:pPr marL="0" marR="0" lvl="0" indent="0" algn="ctr" defTabSz="457200" rtl="0" eaLnBrk="1" fontAlgn="auto" latinLnBrk="0" hangingPunct="1">
              <a:lnSpc>
                <a:spcPct val="150000"/>
              </a:lnSpc>
              <a:spcBef>
                <a:spcPts val="0"/>
              </a:spcBef>
              <a:spcAft>
                <a:spcPts val="0"/>
              </a:spcAft>
              <a:buClrTx/>
              <a:buSzTx/>
              <a:buFontTx/>
              <a:buNone/>
              <a:tabLst/>
              <a:defRPr/>
            </a:pPr>
            <a:r>
              <a:rPr kumimoji="0" lang="en-US" sz="3500" b="1" i="0" u="none" strike="noStrike" kern="1200" cap="none" spc="0" normalizeH="0" baseline="0" noProof="0" dirty="0" err="1">
                <a:ln>
                  <a:noFill/>
                </a:ln>
                <a:solidFill>
                  <a:srgbClr val="FFC000"/>
                </a:solidFill>
                <a:effectLst/>
                <a:uLnTx/>
                <a:uFillTx/>
                <a:latin typeface="Mangal" panose="02040503050203030202" pitchFamily="18" charset="0"/>
                <a:ea typeface="Calibri" panose="020F0502020204030204" pitchFamily="34" charset="0"/>
                <a:cs typeface="Times New Roman" panose="02020603050405020304" pitchFamily="18" charset="0"/>
              </a:rPr>
              <a:t>घटक</a:t>
            </a:r>
            <a:r>
              <a:rPr kumimoji="0" lang="en-US" sz="3500" b="1" i="0" u="none" strike="noStrike" kern="1200" cap="none" spc="0" normalizeH="0" baseline="0" noProof="0" dirty="0">
                <a:ln>
                  <a:noFill/>
                </a:ln>
                <a:solidFill>
                  <a:srgbClr val="FFC000"/>
                </a:solidFill>
                <a:effectLst/>
                <a:uLnTx/>
                <a:uFillTx/>
                <a:latin typeface="Mangal" panose="02040503050203030202" pitchFamily="18" charset="0"/>
                <a:ea typeface="Calibri" panose="020F0502020204030204" pitchFamily="34" charset="0"/>
                <a:cs typeface="Times New Roman" panose="02020603050405020304" pitchFamily="18" charset="0"/>
              </a:rPr>
              <a:t> – </a:t>
            </a:r>
            <a:r>
              <a:rPr kumimoji="0" lang="en-US" sz="3500" b="1" i="0" u="none" strike="noStrike" kern="1200" cap="none" spc="0" normalizeH="0" baseline="0" noProof="0" dirty="0" err="1">
                <a:ln>
                  <a:noFill/>
                </a:ln>
                <a:solidFill>
                  <a:srgbClr val="FFC000"/>
                </a:solidFill>
                <a:effectLst/>
                <a:uLnTx/>
                <a:uFillTx/>
                <a:latin typeface="Mangal" panose="02040503050203030202" pitchFamily="18" charset="0"/>
                <a:ea typeface="Calibri" panose="020F0502020204030204" pitchFamily="34" charset="0"/>
                <a:cs typeface="Times New Roman" panose="02020603050405020304" pitchFamily="18" charset="0"/>
              </a:rPr>
              <a:t>पर्यावरणवाद</a:t>
            </a:r>
            <a:r>
              <a:rPr kumimoji="0" lang="en-US" sz="3500" b="1" i="0" u="none" strike="noStrike" kern="1200" cap="none" spc="0" normalizeH="0" baseline="0" noProof="0" dirty="0">
                <a:ln>
                  <a:noFill/>
                </a:ln>
                <a:solidFill>
                  <a:srgbClr val="FFC000"/>
                </a:solidFill>
                <a:effectLst/>
                <a:uLnTx/>
                <a:uFillTx/>
                <a:latin typeface="Mangal" panose="02040503050203030202" pitchFamily="18" charset="0"/>
                <a:ea typeface="Calibri" panose="020F0502020204030204" pitchFamily="34" charset="0"/>
                <a:cs typeface="Times New Roman" panose="02020603050405020304" pitchFamily="18" charset="0"/>
              </a:rPr>
              <a:t> / </a:t>
            </a:r>
            <a:r>
              <a:rPr kumimoji="0" lang="en-US" sz="3500" b="1" i="0" u="none" strike="noStrike" kern="1200" cap="none" spc="0" normalizeH="0" baseline="0" noProof="0" dirty="0" err="1">
                <a:ln>
                  <a:noFill/>
                </a:ln>
                <a:solidFill>
                  <a:srgbClr val="FFC000"/>
                </a:solidFill>
                <a:effectLst/>
                <a:uLnTx/>
                <a:uFillTx/>
                <a:latin typeface="Mangal" panose="02040503050203030202" pitchFamily="18" charset="0"/>
                <a:ea typeface="Calibri" panose="020F0502020204030204" pitchFamily="34" charset="0"/>
                <a:cs typeface="Times New Roman" panose="02020603050405020304" pitchFamily="18" charset="0"/>
              </a:rPr>
              <a:t>निसर्गवाद</a:t>
            </a:r>
            <a:r>
              <a:rPr kumimoji="0" lang="hi-IN" sz="3500" b="1"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rPr>
              <a:t>	</a:t>
            </a:r>
            <a:endParaRPr kumimoji="0" lang="en-US" sz="3500" b="1"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algn="ctr">
              <a:lnSpc>
                <a:spcPct val="150000"/>
              </a:lnSpc>
              <a:defRPr/>
            </a:pPr>
            <a:r>
              <a:rPr lang="en-US" sz="3500" b="1" dirty="0">
                <a:solidFill>
                  <a:schemeClr val="accent2">
                    <a:lumMod val="60000"/>
                    <a:lumOff val="40000"/>
                  </a:schemeClr>
                </a:solidFill>
                <a:latin typeface="Times New Roman" panose="02020603050405020304" pitchFamily="18" charset="0"/>
                <a:cs typeface="Times New Roman" panose="02020603050405020304" pitchFamily="18" charset="0"/>
              </a:rPr>
              <a:t>						Dr. </a:t>
            </a:r>
            <a:r>
              <a:rPr lang="en-US" sz="3500" b="1" dirty="0" err="1">
                <a:solidFill>
                  <a:schemeClr val="accent2">
                    <a:lumMod val="60000"/>
                    <a:lumOff val="40000"/>
                  </a:schemeClr>
                </a:solidFill>
                <a:latin typeface="Times New Roman" panose="02020603050405020304" pitchFamily="18" charset="0"/>
                <a:cs typeface="Times New Roman" panose="02020603050405020304" pitchFamily="18" charset="0"/>
              </a:rPr>
              <a:t>Sagave</a:t>
            </a:r>
            <a:r>
              <a:rPr lang="en-US" sz="3500" b="1" dirty="0">
                <a:solidFill>
                  <a:schemeClr val="accent2">
                    <a:lumMod val="60000"/>
                    <a:lumOff val="40000"/>
                  </a:schemeClr>
                </a:solidFill>
                <a:latin typeface="Times New Roman" panose="02020603050405020304" pitchFamily="18" charset="0"/>
                <a:cs typeface="Times New Roman" panose="02020603050405020304" pitchFamily="18" charset="0"/>
              </a:rPr>
              <a:t> Vasant</a:t>
            </a:r>
          </a:p>
        </p:txBody>
      </p:sp>
    </p:spTree>
    <p:extLst>
      <p:ext uri="{BB962C8B-B14F-4D97-AF65-F5344CB8AC3E}">
        <p14:creationId xmlns:p14="http://schemas.microsoft.com/office/powerpoint/2010/main" val="2597408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1EFB166-4CDB-FAF0-5A8A-8541AFB36CC7}"/>
              </a:ext>
            </a:extLst>
          </p:cNvPr>
          <p:cNvSpPr txBox="1"/>
          <p:nvPr/>
        </p:nvSpPr>
        <p:spPr>
          <a:xfrm>
            <a:off x="270589" y="751913"/>
            <a:ext cx="11653934" cy="2677656"/>
          </a:xfrm>
          <a:prstGeom prst="rect">
            <a:avLst/>
          </a:prstGeom>
          <a:noFill/>
        </p:spPr>
        <p:txBody>
          <a:bodyPr wrap="square">
            <a:spAutoFit/>
          </a:bodyPr>
          <a:lstStyle/>
          <a:p>
            <a:pPr algn="just"/>
            <a:r>
              <a:rPr lang="en-US" sz="2800" dirty="0">
                <a:solidFill>
                  <a:srgbClr val="FFC000"/>
                </a:solidFill>
              </a:rPr>
              <a:t>  </a:t>
            </a:r>
            <a:r>
              <a:rPr lang="hi-IN" sz="2800" dirty="0">
                <a:solidFill>
                  <a:srgbClr val="FFC000"/>
                </a:solidFill>
              </a:rPr>
              <a:t>अशा प्रकारे पर्यावरणदादावर अनेक टिका करण्यात आलेल्या आहेत. असे असले तरीही, पर्यावरणाचा मानवावर निश्चितय प्रभाव पडत असतो, त्यामुळे तेथील पर्यावरणात मानव आपल्या कुदीच्या जोरावर परिवर्तन घडवून आणतो. परंतु ही प्रक्रिया इतकी गुंतागुंतीची आहे की, यामधील फरक स्पष्टपणे सांगता येत नाही. कारण यामध्ये नैसर्गिक प्रभाव नष्ट होऊन मानवी प्रभाव केव्हा सुरू होती है स्पष्टपणे सांगता येत नाही</a:t>
            </a:r>
            <a:endParaRPr lang="en-US" sz="2800" dirty="0">
              <a:solidFill>
                <a:srgbClr val="FFC000"/>
              </a:solidFill>
            </a:endParaRPr>
          </a:p>
        </p:txBody>
      </p:sp>
    </p:spTree>
    <p:extLst>
      <p:ext uri="{BB962C8B-B14F-4D97-AF65-F5344CB8AC3E}">
        <p14:creationId xmlns:p14="http://schemas.microsoft.com/office/powerpoint/2010/main" val="3699253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1EFB166-4CDB-FAF0-5A8A-8541AFB36CC7}"/>
              </a:ext>
            </a:extLst>
          </p:cNvPr>
          <p:cNvSpPr txBox="1"/>
          <p:nvPr/>
        </p:nvSpPr>
        <p:spPr>
          <a:xfrm>
            <a:off x="3881536" y="2776657"/>
            <a:ext cx="4695397" cy="938719"/>
          </a:xfrm>
          <a:prstGeom prst="rect">
            <a:avLst/>
          </a:prstGeom>
          <a:noFill/>
        </p:spPr>
        <p:txBody>
          <a:bodyPr wrap="square">
            <a:spAutoFit/>
          </a:bodyPr>
          <a:lstStyle/>
          <a:p>
            <a:pPr algn="ctr"/>
            <a:r>
              <a:rPr lang="en-US" sz="5500" b="1" dirty="0">
                <a:solidFill>
                  <a:schemeClr val="accent5">
                    <a:lumMod val="40000"/>
                    <a:lumOff val="60000"/>
                  </a:schemeClr>
                </a:solidFill>
              </a:rPr>
              <a:t>THANK YOU </a:t>
            </a:r>
          </a:p>
        </p:txBody>
      </p:sp>
    </p:spTree>
    <p:extLst>
      <p:ext uri="{BB962C8B-B14F-4D97-AF65-F5344CB8AC3E}">
        <p14:creationId xmlns:p14="http://schemas.microsoft.com/office/powerpoint/2010/main" val="2625700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1EFB166-4CDB-FAF0-5A8A-8541AFB36CC7}"/>
              </a:ext>
            </a:extLst>
          </p:cNvPr>
          <p:cNvSpPr txBox="1"/>
          <p:nvPr/>
        </p:nvSpPr>
        <p:spPr>
          <a:xfrm>
            <a:off x="998375" y="639949"/>
            <a:ext cx="10114383" cy="5693866"/>
          </a:xfrm>
          <a:prstGeom prst="rect">
            <a:avLst/>
          </a:prstGeom>
          <a:noFill/>
        </p:spPr>
        <p:txBody>
          <a:bodyPr wrap="square">
            <a:spAutoFit/>
          </a:bodyPr>
          <a:lstStyle/>
          <a:p>
            <a:pPr algn="just"/>
            <a:r>
              <a:rPr lang="en-US" sz="2800" dirty="0" err="1">
                <a:solidFill>
                  <a:srgbClr val="FFC000"/>
                </a:solidFill>
              </a:rPr>
              <a:t>पर्यावरणवाद</a:t>
            </a:r>
            <a:r>
              <a:rPr lang="en-US" sz="2800" dirty="0">
                <a:solidFill>
                  <a:srgbClr val="FFC000"/>
                </a:solidFill>
              </a:rPr>
              <a:t> </a:t>
            </a:r>
            <a:r>
              <a:rPr lang="en-US" sz="2800" dirty="0" err="1">
                <a:solidFill>
                  <a:srgbClr val="FFC000"/>
                </a:solidFill>
              </a:rPr>
              <a:t>किवा</a:t>
            </a:r>
            <a:r>
              <a:rPr lang="en-US" sz="2800" dirty="0">
                <a:solidFill>
                  <a:srgbClr val="FFC000"/>
                </a:solidFill>
              </a:rPr>
              <a:t> </a:t>
            </a:r>
            <a:r>
              <a:rPr lang="en-US" sz="2800" dirty="0" err="1">
                <a:solidFill>
                  <a:srgbClr val="FFC000"/>
                </a:solidFill>
              </a:rPr>
              <a:t>निसर्गवाद</a:t>
            </a:r>
            <a:r>
              <a:rPr lang="en-US" sz="2800" dirty="0">
                <a:solidFill>
                  <a:srgbClr val="FFC000"/>
                </a:solidFill>
              </a:rPr>
              <a:t> :-</a:t>
            </a:r>
            <a:r>
              <a:rPr lang="en-US" sz="2800" dirty="0" err="1">
                <a:solidFill>
                  <a:srgbClr val="FFC000"/>
                </a:solidFill>
              </a:rPr>
              <a:t>निसर्ग</a:t>
            </a:r>
            <a:r>
              <a:rPr lang="en-US" sz="2800" dirty="0">
                <a:solidFill>
                  <a:srgbClr val="FFC000"/>
                </a:solidFill>
              </a:rPr>
              <a:t> </a:t>
            </a:r>
            <a:r>
              <a:rPr lang="en-US" sz="2800" dirty="0" err="1">
                <a:solidFill>
                  <a:srgbClr val="FFC000"/>
                </a:solidFill>
              </a:rPr>
              <a:t>मानवापेक्षा</a:t>
            </a:r>
            <a:r>
              <a:rPr lang="en-US" sz="2800" dirty="0">
                <a:solidFill>
                  <a:srgbClr val="FFC000"/>
                </a:solidFill>
              </a:rPr>
              <a:t> </a:t>
            </a:r>
            <a:r>
              <a:rPr lang="en-US" sz="2800" dirty="0" err="1">
                <a:solidFill>
                  <a:srgbClr val="FFC000"/>
                </a:solidFill>
              </a:rPr>
              <a:t>श्रेष्ठ</a:t>
            </a:r>
            <a:r>
              <a:rPr lang="en-US" sz="2800" dirty="0">
                <a:solidFill>
                  <a:srgbClr val="FFC000"/>
                </a:solidFill>
              </a:rPr>
              <a:t> </a:t>
            </a:r>
            <a:r>
              <a:rPr lang="en-US" sz="2800" dirty="0" err="1">
                <a:solidFill>
                  <a:srgbClr val="FFC000"/>
                </a:solidFill>
              </a:rPr>
              <a:t>असून</a:t>
            </a:r>
            <a:r>
              <a:rPr lang="en-US" sz="2800" dirty="0">
                <a:solidFill>
                  <a:srgbClr val="FFC000"/>
                </a:solidFill>
              </a:rPr>
              <a:t> </a:t>
            </a:r>
            <a:r>
              <a:rPr lang="en-US" sz="2800" dirty="0" err="1">
                <a:solidFill>
                  <a:srgbClr val="FFC000"/>
                </a:solidFill>
              </a:rPr>
              <a:t>मानवावर</a:t>
            </a:r>
            <a:r>
              <a:rPr lang="en-US" sz="2800" dirty="0">
                <a:solidFill>
                  <a:srgbClr val="FFC000"/>
                </a:solidFill>
              </a:rPr>
              <a:t> </a:t>
            </a:r>
            <a:r>
              <a:rPr lang="en-US" sz="2800" dirty="0" err="1">
                <a:solidFill>
                  <a:srgbClr val="FFC000"/>
                </a:solidFill>
              </a:rPr>
              <a:t>निसर्गाचे</a:t>
            </a:r>
            <a:r>
              <a:rPr lang="en-US" sz="2800" dirty="0">
                <a:solidFill>
                  <a:srgbClr val="FFC000"/>
                </a:solidFill>
              </a:rPr>
              <a:t> </a:t>
            </a:r>
            <a:r>
              <a:rPr lang="en-US" sz="2800" dirty="0" err="1">
                <a:solidFill>
                  <a:srgbClr val="FFC000"/>
                </a:solidFill>
              </a:rPr>
              <a:t>वर्चस्व</a:t>
            </a:r>
            <a:r>
              <a:rPr lang="en-US" sz="2800" dirty="0">
                <a:solidFill>
                  <a:srgbClr val="FFC000"/>
                </a:solidFill>
              </a:rPr>
              <a:t> </a:t>
            </a:r>
            <a:r>
              <a:rPr lang="en-US" sz="2800" dirty="0" err="1">
                <a:solidFill>
                  <a:srgbClr val="FFC000"/>
                </a:solidFill>
              </a:rPr>
              <a:t>असणाऱ्या</a:t>
            </a:r>
            <a:r>
              <a:rPr lang="en-US" sz="2800" dirty="0">
                <a:solidFill>
                  <a:srgbClr val="FFC000"/>
                </a:solidFill>
              </a:rPr>
              <a:t> </a:t>
            </a:r>
            <a:r>
              <a:rPr lang="en-US" sz="2800" dirty="0" err="1">
                <a:solidFill>
                  <a:srgbClr val="FFC000"/>
                </a:solidFill>
              </a:rPr>
              <a:t>विचारधारेस</a:t>
            </a:r>
            <a:r>
              <a:rPr lang="en-US" sz="2800" dirty="0">
                <a:solidFill>
                  <a:srgbClr val="FFC000"/>
                </a:solidFill>
              </a:rPr>
              <a:t> </a:t>
            </a:r>
            <a:r>
              <a:rPr lang="en-US" sz="2800" dirty="0" err="1">
                <a:solidFill>
                  <a:srgbClr val="FFC000"/>
                </a:solidFill>
              </a:rPr>
              <a:t>पर्यावरणवाद</a:t>
            </a:r>
            <a:r>
              <a:rPr lang="en-US" sz="2800" dirty="0">
                <a:solidFill>
                  <a:srgbClr val="FFC000"/>
                </a:solidFill>
              </a:rPr>
              <a:t> </a:t>
            </a:r>
            <a:r>
              <a:rPr lang="en-US" sz="2800" dirty="0" err="1">
                <a:solidFill>
                  <a:srgbClr val="FFC000"/>
                </a:solidFill>
              </a:rPr>
              <a:t>किंवा</a:t>
            </a:r>
            <a:r>
              <a:rPr lang="en-US" sz="2800" dirty="0">
                <a:solidFill>
                  <a:srgbClr val="FFC000"/>
                </a:solidFill>
              </a:rPr>
              <a:t> </a:t>
            </a:r>
            <a:r>
              <a:rPr lang="en-US" sz="2800" dirty="0" err="1">
                <a:solidFill>
                  <a:srgbClr val="FFC000"/>
                </a:solidFill>
              </a:rPr>
              <a:t>निसर्गवाद</a:t>
            </a:r>
            <a:r>
              <a:rPr lang="en-US" sz="2800" dirty="0">
                <a:solidFill>
                  <a:srgbClr val="FFC000"/>
                </a:solidFill>
              </a:rPr>
              <a:t> </a:t>
            </a:r>
            <a:r>
              <a:rPr lang="en-US" sz="2800" dirty="0" err="1">
                <a:solidFill>
                  <a:srgbClr val="FFC000"/>
                </a:solidFill>
              </a:rPr>
              <a:t>असे</a:t>
            </a:r>
            <a:r>
              <a:rPr lang="en-US" sz="2800" dirty="0">
                <a:solidFill>
                  <a:srgbClr val="FFC000"/>
                </a:solidFill>
              </a:rPr>
              <a:t> </a:t>
            </a:r>
            <a:r>
              <a:rPr lang="en-US" sz="2800" dirty="0" err="1">
                <a:solidFill>
                  <a:srgbClr val="FFC000"/>
                </a:solidFill>
              </a:rPr>
              <a:t>म्हणतात</a:t>
            </a:r>
            <a:r>
              <a:rPr lang="en-US" sz="2800" dirty="0">
                <a:solidFill>
                  <a:srgbClr val="FFC000"/>
                </a:solidFill>
              </a:rPr>
              <a:t>. </a:t>
            </a:r>
            <a:r>
              <a:rPr lang="en-US" sz="2800" dirty="0" err="1">
                <a:solidFill>
                  <a:srgbClr val="FFC000"/>
                </a:solidFill>
              </a:rPr>
              <a:t>यामध्ये</a:t>
            </a:r>
            <a:r>
              <a:rPr lang="en-US" sz="2800" dirty="0">
                <a:solidFill>
                  <a:srgbClr val="FFC000"/>
                </a:solidFill>
              </a:rPr>
              <a:t> </a:t>
            </a:r>
            <a:r>
              <a:rPr lang="en-US" sz="2800" dirty="0" err="1">
                <a:solidFill>
                  <a:srgbClr val="FFC000"/>
                </a:solidFill>
              </a:rPr>
              <a:t>मानवी</a:t>
            </a:r>
            <a:r>
              <a:rPr lang="en-US" sz="2800" dirty="0">
                <a:solidFill>
                  <a:srgbClr val="FFC000"/>
                </a:solidFill>
              </a:rPr>
              <a:t> </a:t>
            </a:r>
            <a:r>
              <a:rPr lang="en-US" sz="2800" dirty="0" err="1">
                <a:solidFill>
                  <a:srgbClr val="FFC000"/>
                </a:solidFill>
              </a:rPr>
              <a:t>जीवन</a:t>
            </a:r>
            <a:r>
              <a:rPr lang="en-US" sz="2800" dirty="0">
                <a:solidFill>
                  <a:srgbClr val="FFC000"/>
                </a:solidFill>
              </a:rPr>
              <a:t> </a:t>
            </a:r>
            <a:r>
              <a:rPr lang="en-US" sz="2800" dirty="0" err="1">
                <a:solidFill>
                  <a:srgbClr val="FFC000"/>
                </a:solidFill>
              </a:rPr>
              <a:t>मुक्त</a:t>
            </a:r>
            <a:r>
              <a:rPr lang="en-US" sz="2800" dirty="0">
                <a:solidFill>
                  <a:srgbClr val="FFC000"/>
                </a:solidFill>
              </a:rPr>
              <a:t> </a:t>
            </a:r>
            <a:r>
              <a:rPr lang="en-US" sz="2800" dirty="0" err="1">
                <a:solidFill>
                  <a:srgbClr val="FFC000"/>
                </a:solidFill>
              </a:rPr>
              <a:t>नसून</a:t>
            </a:r>
            <a:r>
              <a:rPr lang="en-US" sz="2800" dirty="0">
                <a:solidFill>
                  <a:srgbClr val="FFC000"/>
                </a:solidFill>
              </a:rPr>
              <a:t> </a:t>
            </a:r>
            <a:r>
              <a:rPr lang="en-US" sz="2800" dirty="0" err="1">
                <a:solidFill>
                  <a:srgbClr val="FFC000"/>
                </a:solidFill>
              </a:rPr>
              <a:t>ते</a:t>
            </a:r>
            <a:r>
              <a:rPr lang="en-US" sz="2800" dirty="0">
                <a:solidFill>
                  <a:srgbClr val="FFC000"/>
                </a:solidFill>
              </a:rPr>
              <a:t> </a:t>
            </a:r>
            <a:r>
              <a:rPr lang="en-US" sz="2800" dirty="0" err="1">
                <a:solidFill>
                  <a:srgbClr val="FFC000"/>
                </a:solidFill>
              </a:rPr>
              <a:t>निसर्गाच्या</a:t>
            </a:r>
            <a:r>
              <a:rPr lang="en-US" sz="2800" dirty="0">
                <a:solidFill>
                  <a:srgbClr val="FFC000"/>
                </a:solidFill>
              </a:rPr>
              <a:t> </a:t>
            </a:r>
            <a:r>
              <a:rPr lang="en-US" sz="2800" dirty="0" err="1">
                <a:solidFill>
                  <a:srgbClr val="FFC000"/>
                </a:solidFill>
              </a:rPr>
              <a:t>सानिध्याने</a:t>
            </a:r>
            <a:r>
              <a:rPr lang="en-US" sz="2800" dirty="0">
                <a:solidFill>
                  <a:srgbClr val="FFC000"/>
                </a:solidFill>
              </a:rPr>
              <a:t> </a:t>
            </a:r>
            <a:r>
              <a:rPr lang="en-US" sz="2800" dirty="0" err="1">
                <a:solidFill>
                  <a:srgbClr val="FFC000"/>
                </a:solidFill>
              </a:rPr>
              <a:t>नियंत्रित</a:t>
            </a:r>
            <a:r>
              <a:rPr lang="en-US" sz="2800" dirty="0">
                <a:solidFill>
                  <a:srgbClr val="FFC000"/>
                </a:solidFill>
              </a:rPr>
              <a:t> </a:t>
            </a:r>
            <a:r>
              <a:rPr lang="en-US" sz="2800" dirty="0" err="1">
                <a:solidFill>
                  <a:srgbClr val="FFC000"/>
                </a:solidFill>
              </a:rPr>
              <a:t>केले</a:t>
            </a:r>
            <a:r>
              <a:rPr lang="en-US" sz="2800" dirty="0">
                <a:solidFill>
                  <a:srgbClr val="FFC000"/>
                </a:solidFill>
              </a:rPr>
              <a:t> </a:t>
            </a:r>
            <a:r>
              <a:rPr lang="en-US" sz="2800" dirty="0" err="1">
                <a:solidFill>
                  <a:srgbClr val="FFC000"/>
                </a:solidFill>
              </a:rPr>
              <a:t>गेले</a:t>
            </a:r>
            <a:r>
              <a:rPr lang="en-US" sz="2800" dirty="0">
                <a:solidFill>
                  <a:srgbClr val="FFC000"/>
                </a:solidFill>
              </a:rPr>
              <a:t> </a:t>
            </a:r>
            <a:r>
              <a:rPr lang="en-US" sz="2800" dirty="0" err="1">
                <a:solidFill>
                  <a:srgbClr val="FFC000"/>
                </a:solidFill>
              </a:rPr>
              <a:t>आहे</a:t>
            </a:r>
            <a:r>
              <a:rPr lang="en-US" sz="2800" dirty="0">
                <a:solidFill>
                  <a:srgbClr val="FFC000"/>
                </a:solidFill>
              </a:rPr>
              <a:t>. </a:t>
            </a:r>
            <a:r>
              <a:rPr lang="en-US" sz="2800" dirty="0" err="1">
                <a:solidFill>
                  <a:srgbClr val="FFC000"/>
                </a:solidFill>
              </a:rPr>
              <a:t>पर्यावरण</a:t>
            </a:r>
            <a:r>
              <a:rPr lang="en-US" sz="2800" dirty="0">
                <a:solidFill>
                  <a:srgbClr val="FFC000"/>
                </a:solidFill>
              </a:rPr>
              <a:t> </a:t>
            </a:r>
            <a:r>
              <a:rPr lang="en-US" sz="2800" dirty="0" err="1">
                <a:solidFill>
                  <a:srgbClr val="FFC000"/>
                </a:solidFill>
              </a:rPr>
              <a:t>प्रभावांनुसार</a:t>
            </a:r>
            <a:r>
              <a:rPr lang="en-US" sz="2800" dirty="0">
                <a:solidFill>
                  <a:srgbClr val="FFC000"/>
                </a:solidFill>
              </a:rPr>
              <a:t> </a:t>
            </a:r>
            <a:r>
              <a:rPr lang="en-US" sz="2800" dirty="0" err="1">
                <a:solidFill>
                  <a:srgbClr val="FFC000"/>
                </a:solidFill>
              </a:rPr>
              <a:t>मानवाची</a:t>
            </a:r>
            <a:r>
              <a:rPr lang="en-US" sz="2800" dirty="0">
                <a:solidFill>
                  <a:srgbClr val="FFC000"/>
                </a:solidFill>
              </a:rPr>
              <a:t> </a:t>
            </a:r>
            <a:r>
              <a:rPr lang="en-US" sz="2800" dirty="0" err="1">
                <a:solidFill>
                  <a:srgbClr val="FFC000"/>
                </a:solidFill>
              </a:rPr>
              <a:t>जडणघडण</a:t>
            </a:r>
            <a:r>
              <a:rPr lang="en-US" sz="2800" dirty="0">
                <a:solidFill>
                  <a:srgbClr val="FFC000"/>
                </a:solidFill>
              </a:rPr>
              <a:t> </a:t>
            </a:r>
            <a:r>
              <a:rPr lang="en-US" sz="2800" dirty="0" err="1">
                <a:solidFill>
                  <a:srgbClr val="FFC000"/>
                </a:solidFill>
              </a:rPr>
              <a:t>होत</a:t>
            </a:r>
            <a:r>
              <a:rPr lang="en-US" sz="2800" dirty="0">
                <a:solidFill>
                  <a:srgbClr val="FFC000"/>
                </a:solidFill>
              </a:rPr>
              <a:t> </a:t>
            </a:r>
            <a:r>
              <a:rPr lang="en-US" sz="2800" dirty="0" err="1">
                <a:solidFill>
                  <a:srgbClr val="FFC000"/>
                </a:solidFill>
              </a:rPr>
              <a:t>असते</a:t>
            </a:r>
            <a:r>
              <a:rPr lang="en-US" sz="2800" dirty="0">
                <a:solidFill>
                  <a:srgbClr val="FFC000"/>
                </a:solidFill>
              </a:rPr>
              <a:t>. </a:t>
            </a:r>
            <a:r>
              <a:rPr lang="en-US" sz="2800" dirty="0" err="1">
                <a:solidFill>
                  <a:srgbClr val="FFC000"/>
                </a:solidFill>
              </a:rPr>
              <a:t>म्हणजेच</a:t>
            </a:r>
            <a:r>
              <a:rPr lang="en-US" sz="2800" dirty="0">
                <a:solidFill>
                  <a:srgbClr val="FFC000"/>
                </a:solidFill>
              </a:rPr>
              <a:t> </a:t>
            </a:r>
            <a:r>
              <a:rPr lang="en-US" sz="2800" dirty="0" err="1">
                <a:solidFill>
                  <a:srgbClr val="FFC000"/>
                </a:solidFill>
              </a:rPr>
              <a:t>यामध्ये</a:t>
            </a:r>
            <a:r>
              <a:rPr lang="en-US" sz="2800" dirty="0">
                <a:solidFill>
                  <a:srgbClr val="FFC000"/>
                </a:solidFill>
              </a:rPr>
              <a:t> </a:t>
            </a:r>
            <a:r>
              <a:rPr lang="en-US" sz="2800" dirty="0" err="1">
                <a:solidFill>
                  <a:srgbClr val="FFC000"/>
                </a:solidFill>
              </a:rPr>
              <a:t>पर्यावरण</a:t>
            </a:r>
            <a:r>
              <a:rPr lang="en-US" sz="2800" dirty="0">
                <a:solidFill>
                  <a:srgbClr val="FFC000"/>
                </a:solidFill>
              </a:rPr>
              <a:t> </a:t>
            </a:r>
            <a:r>
              <a:rPr lang="en-US" sz="2800" dirty="0" err="1">
                <a:solidFill>
                  <a:srgbClr val="FFC000"/>
                </a:solidFill>
              </a:rPr>
              <a:t>श्रेष्ठ</a:t>
            </a:r>
            <a:r>
              <a:rPr lang="en-US" sz="2800" dirty="0">
                <a:solidFill>
                  <a:srgbClr val="FFC000"/>
                </a:solidFill>
              </a:rPr>
              <a:t> </a:t>
            </a:r>
            <a:r>
              <a:rPr lang="en-US" sz="2800" dirty="0" err="1">
                <a:solidFill>
                  <a:srgbClr val="FFC000"/>
                </a:solidFill>
              </a:rPr>
              <a:t>असते</a:t>
            </a:r>
            <a:r>
              <a:rPr lang="en-US" sz="2800" dirty="0">
                <a:solidFill>
                  <a:srgbClr val="FFC000"/>
                </a:solidFill>
              </a:rPr>
              <a:t>. </a:t>
            </a:r>
            <a:r>
              <a:rPr lang="en-US" sz="2800" dirty="0" err="1">
                <a:solidFill>
                  <a:srgbClr val="FFC000"/>
                </a:solidFill>
              </a:rPr>
              <a:t>असे</a:t>
            </a:r>
            <a:r>
              <a:rPr lang="en-US" sz="2800" dirty="0">
                <a:solidFill>
                  <a:srgbClr val="FFC000"/>
                </a:solidFill>
              </a:rPr>
              <a:t> </a:t>
            </a:r>
            <a:r>
              <a:rPr lang="en-US" sz="2800" dirty="0" err="1">
                <a:solidFill>
                  <a:srgbClr val="FFC000"/>
                </a:solidFill>
              </a:rPr>
              <a:t>मत</a:t>
            </a:r>
            <a:r>
              <a:rPr lang="en-US" sz="2800" dirty="0">
                <a:solidFill>
                  <a:srgbClr val="FFC000"/>
                </a:solidFill>
              </a:rPr>
              <a:t> </a:t>
            </a:r>
            <a:r>
              <a:rPr lang="en-US" sz="2800" dirty="0" err="1">
                <a:solidFill>
                  <a:srgbClr val="FFC000"/>
                </a:solidFill>
              </a:rPr>
              <a:t>अनेक</a:t>
            </a:r>
            <a:r>
              <a:rPr lang="en-US" sz="2800" dirty="0">
                <a:solidFill>
                  <a:srgbClr val="FFC000"/>
                </a:solidFill>
              </a:rPr>
              <a:t> </a:t>
            </a:r>
            <a:r>
              <a:rPr lang="en-US" sz="2800" dirty="0" err="1">
                <a:solidFill>
                  <a:srgbClr val="FFC000"/>
                </a:solidFill>
              </a:rPr>
              <a:t>विचारवंतानी</a:t>
            </a:r>
            <a:r>
              <a:rPr lang="en-US" sz="2800" dirty="0">
                <a:solidFill>
                  <a:srgbClr val="FFC000"/>
                </a:solidFill>
              </a:rPr>
              <a:t> </a:t>
            </a:r>
            <a:r>
              <a:rPr lang="en-US" sz="2800" dirty="0" err="1">
                <a:solidFill>
                  <a:srgbClr val="FFC000"/>
                </a:solidFill>
              </a:rPr>
              <a:t>मांडलेले</a:t>
            </a:r>
            <a:r>
              <a:rPr lang="en-US" sz="2800" dirty="0">
                <a:solidFill>
                  <a:srgbClr val="FFC000"/>
                </a:solidFill>
              </a:rPr>
              <a:t> </a:t>
            </a:r>
            <a:r>
              <a:rPr lang="en-US" sz="2800" dirty="0" err="1">
                <a:solidFill>
                  <a:srgbClr val="FFC000"/>
                </a:solidFill>
              </a:rPr>
              <a:t>आहे</a:t>
            </a:r>
            <a:r>
              <a:rPr lang="en-US" sz="2800" dirty="0">
                <a:solidFill>
                  <a:srgbClr val="FFC000"/>
                </a:solidFill>
              </a:rPr>
              <a:t>. </a:t>
            </a:r>
            <a:r>
              <a:rPr lang="en-US" sz="2800" dirty="0" err="1">
                <a:solidFill>
                  <a:srgbClr val="FFC000"/>
                </a:solidFill>
              </a:rPr>
              <a:t>त्यामधील</a:t>
            </a:r>
            <a:r>
              <a:rPr lang="en-US" sz="2800" dirty="0">
                <a:solidFill>
                  <a:srgbClr val="FFC000"/>
                </a:solidFill>
              </a:rPr>
              <a:t> </a:t>
            </a:r>
            <a:r>
              <a:rPr lang="en-US" sz="2800" dirty="0" err="1">
                <a:solidFill>
                  <a:srgbClr val="FFC000"/>
                </a:solidFill>
              </a:rPr>
              <a:t>काही</a:t>
            </a:r>
            <a:r>
              <a:rPr lang="en-US" sz="2800" dirty="0">
                <a:solidFill>
                  <a:srgbClr val="FFC000"/>
                </a:solidFill>
              </a:rPr>
              <a:t> </a:t>
            </a:r>
            <a:r>
              <a:rPr lang="en-US" sz="2800" dirty="0" err="1">
                <a:solidFill>
                  <a:srgbClr val="FFC000"/>
                </a:solidFill>
              </a:rPr>
              <a:t>प्रमुख</a:t>
            </a:r>
            <a:r>
              <a:rPr lang="en-US" sz="2800" dirty="0">
                <a:solidFill>
                  <a:srgbClr val="FFC000"/>
                </a:solidFill>
              </a:rPr>
              <a:t> </a:t>
            </a:r>
            <a:r>
              <a:rPr lang="en-US" sz="2800" dirty="0" err="1">
                <a:solidFill>
                  <a:srgbClr val="FFC000"/>
                </a:solidFill>
              </a:rPr>
              <a:t>विचारवंताचे</a:t>
            </a:r>
            <a:r>
              <a:rPr lang="en-US" sz="2800" dirty="0">
                <a:solidFill>
                  <a:srgbClr val="FFC000"/>
                </a:solidFill>
              </a:rPr>
              <a:t> </a:t>
            </a:r>
            <a:r>
              <a:rPr lang="en-US" sz="2800" dirty="0" err="1">
                <a:solidFill>
                  <a:srgbClr val="FFC000"/>
                </a:solidFill>
              </a:rPr>
              <a:t>मत</a:t>
            </a:r>
            <a:r>
              <a:rPr lang="en-US" sz="2800" dirty="0">
                <a:solidFill>
                  <a:srgbClr val="FFC000"/>
                </a:solidFill>
              </a:rPr>
              <a:t> </a:t>
            </a:r>
            <a:r>
              <a:rPr lang="en-US" sz="2800" dirty="0" err="1">
                <a:solidFill>
                  <a:srgbClr val="FFC000"/>
                </a:solidFill>
              </a:rPr>
              <a:t>पुढीलप्रमाणे</a:t>
            </a:r>
            <a:r>
              <a:rPr lang="en-US" sz="2800" dirty="0">
                <a:solidFill>
                  <a:srgbClr val="FFC000"/>
                </a:solidFill>
              </a:rPr>
              <a:t> </a:t>
            </a:r>
            <a:r>
              <a:rPr lang="en-US" sz="2800" dirty="0" err="1">
                <a:solidFill>
                  <a:srgbClr val="FFC000"/>
                </a:solidFill>
              </a:rPr>
              <a:t>आहे</a:t>
            </a:r>
            <a:r>
              <a:rPr lang="en-US" sz="2800" dirty="0">
                <a:solidFill>
                  <a:srgbClr val="FFC000"/>
                </a:solidFill>
              </a:rPr>
              <a:t>.</a:t>
            </a:r>
          </a:p>
          <a:p>
            <a:pPr algn="just"/>
            <a:r>
              <a:rPr lang="en-US" sz="2800" dirty="0" err="1">
                <a:solidFill>
                  <a:srgbClr val="FFC000"/>
                </a:solidFill>
              </a:rPr>
              <a:t>i</a:t>
            </a:r>
            <a:r>
              <a:rPr lang="en-US" sz="2800" dirty="0">
                <a:solidFill>
                  <a:srgbClr val="FFC000"/>
                </a:solidFill>
              </a:rPr>
              <a:t>) </a:t>
            </a:r>
            <a:r>
              <a:rPr lang="en-US" sz="2800" dirty="0" err="1">
                <a:solidFill>
                  <a:srgbClr val="FFC000"/>
                </a:solidFill>
              </a:rPr>
              <a:t>हिपोक्रॅटस</a:t>
            </a:r>
            <a:r>
              <a:rPr lang="en-US" sz="2800" dirty="0">
                <a:solidFill>
                  <a:srgbClr val="FFC000"/>
                </a:solidFill>
              </a:rPr>
              <a:t> :- </a:t>
            </a:r>
            <a:r>
              <a:rPr lang="en-US" sz="2800" dirty="0" err="1">
                <a:solidFill>
                  <a:srgbClr val="FFC000"/>
                </a:solidFill>
              </a:rPr>
              <a:t>इ.स.पूर्व</a:t>
            </a:r>
            <a:r>
              <a:rPr lang="en-US" sz="2800" dirty="0">
                <a:solidFill>
                  <a:srgbClr val="FFC000"/>
                </a:solidFill>
              </a:rPr>
              <a:t> </a:t>
            </a:r>
            <a:r>
              <a:rPr lang="en-US" sz="2800" dirty="0" err="1">
                <a:solidFill>
                  <a:srgbClr val="FFC000"/>
                </a:solidFill>
              </a:rPr>
              <a:t>पाचव्या</a:t>
            </a:r>
            <a:r>
              <a:rPr lang="en-US" sz="2800" dirty="0">
                <a:solidFill>
                  <a:srgbClr val="FFC000"/>
                </a:solidFill>
              </a:rPr>
              <a:t> </a:t>
            </a:r>
            <a:r>
              <a:rPr lang="en-US" sz="2800" dirty="0" err="1">
                <a:solidFill>
                  <a:srgbClr val="FFC000"/>
                </a:solidFill>
              </a:rPr>
              <a:t>शतकात</a:t>
            </a:r>
            <a:r>
              <a:rPr lang="en-US" sz="2800" dirty="0">
                <a:solidFill>
                  <a:srgbClr val="FFC000"/>
                </a:solidFill>
              </a:rPr>
              <a:t> </a:t>
            </a:r>
            <a:r>
              <a:rPr lang="en-US" sz="2800" dirty="0" err="1">
                <a:solidFill>
                  <a:srgbClr val="FFC000"/>
                </a:solidFill>
              </a:rPr>
              <a:t>हिप्पोक्रॅटसने</a:t>
            </a:r>
            <a:r>
              <a:rPr lang="en-US" sz="2800" dirty="0">
                <a:solidFill>
                  <a:srgbClr val="FFC000"/>
                </a:solidFill>
              </a:rPr>
              <a:t> </a:t>
            </a:r>
            <a:r>
              <a:rPr lang="en-US" sz="2800" dirty="0" err="1">
                <a:solidFill>
                  <a:srgbClr val="FFC000"/>
                </a:solidFill>
              </a:rPr>
              <a:t>आशिया</a:t>
            </a:r>
            <a:r>
              <a:rPr lang="en-US" sz="2800" dirty="0">
                <a:solidFill>
                  <a:srgbClr val="FFC000"/>
                </a:solidFill>
              </a:rPr>
              <a:t> </a:t>
            </a:r>
            <a:r>
              <a:rPr lang="en-US" sz="2800" dirty="0" err="1">
                <a:solidFill>
                  <a:srgbClr val="FFC000"/>
                </a:solidFill>
              </a:rPr>
              <a:t>आणि</a:t>
            </a:r>
            <a:r>
              <a:rPr lang="en-US" sz="2800" dirty="0">
                <a:solidFill>
                  <a:srgbClr val="FFC000"/>
                </a:solidFill>
              </a:rPr>
              <a:t> </a:t>
            </a:r>
            <a:r>
              <a:rPr lang="en-US" sz="2800" dirty="0" err="1">
                <a:solidFill>
                  <a:srgbClr val="FFC000"/>
                </a:solidFill>
              </a:rPr>
              <a:t>युरोप</a:t>
            </a:r>
            <a:r>
              <a:rPr lang="en-US" sz="2800" dirty="0">
                <a:solidFill>
                  <a:srgbClr val="FFC000"/>
                </a:solidFill>
              </a:rPr>
              <a:t> </a:t>
            </a:r>
            <a:r>
              <a:rPr lang="en-US" sz="2800" dirty="0" err="1">
                <a:solidFill>
                  <a:srgbClr val="FFC000"/>
                </a:solidFill>
              </a:rPr>
              <a:t>खंडातील</a:t>
            </a:r>
            <a:r>
              <a:rPr lang="en-US" sz="2800" dirty="0">
                <a:solidFill>
                  <a:srgbClr val="FFC000"/>
                </a:solidFill>
              </a:rPr>
              <a:t> </a:t>
            </a:r>
            <a:r>
              <a:rPr lang="en-US" sz="2800" dirty="0" err="1">
                <a:solidFill>
                  <a:srgbClr val="FFC000"/>
                </a:solidFill>
              </a:rPr>
              <a:t>मानवी</a:t>
            </a:r>
            <a:r>
              <a:rPr lang="en-US" sz="2800" dirty="0">
                <a:solidFill>
                  <a:srgbClr val="FFC000"/>
                </a:solidFill>
              </a:rPr>
              <a:t> </a:t>
            </a:r>
            <a:r>
              <a:rPr lang="en-US" sz="2800" dirty="0" err="1">
                <a:solidFill>
                  <a:srgbClr val="FFC000"/>
                </a:solidFill>
              </a:rPr>
              <a:t>जीवनाचा</a:t>
            </a:r>
            <a:r>
              <a:rPr lang="en-US" sz="2800" dirty="0">
                <a:solidFill>
                  <a:srgbClr val="FFC000"/>
                </a:solidFill>
              </a:rPr>
              <a:t> </a:t>
            </a:r>
            <a:r>
              <a:rPr lang="en-US" sz="2800" dirty="0" err="1">
                <a:solidFill>
                  <a:srgbClr val="FFC000"/>
                </a:solidFill>
              </a:rPr>
              <a:t>अभ्यास</a:t>
            </a:r>
            <a:r>
              <a:rPr lang="en-US" sz="2800" dirty="0">
                <a:solidFill>
                  <a:srgbClr val="FFC000"/>
                </a:solidFill>
              </a:rPr>
              <a:t> </a:t>
            </a:r>
            <a:r>
              <a:rPr lang="en-US" sz="2800" dirty="0" err="1">
                <a:solidFill>
                  <a:srgbClr val="FFC000"/>
                </a:solidFill>
              </a:rPr>
              <a:t>करताना</a:t>
            </a:r>
            <a:r>
              <a:rPr lang="en-US" sz="2800" dirty="0">
                <a:solidFill>
                  <a:srgbClr val="FFC000"/>
                </a:solidFill>
              </a:rPr>
              <a:t> </a:t>
            </a:r>
            <a:r>
              <a:rPr lang="en-US" sz="2800" dirty="0" err="1">
                <a:solidFill>
                  <a:srgbClr val="FFC000"/>
                </a:solidFill>
              </a:rPr>
              <a:t>नैसर्गिक</a:t>
            </a:r>
            <a:r>
              <a:rPr lang="en-US" sz="2800" dirty="0">
                <a:solidFill>
                  <a:srgbClr val="FFC000"/>
                </a:solidFill>
              </a:rPr>
              <a:t> </a:t>
            </a:r>
            <a:r>
              <a:rPr lang="en-US" sz="2800" dirty="0" err="1">
                <a:solidFill>
                  <a:srgbClr val="FFC000"/>
                </a:solidFill>
              </a:rPr>
              <a:t>परिणामांच्या</a:t>
            </a:r>
            <a:r>
              <a:rPr lang="en-US" sz="2800" dirty="0">
                <a:solidFill>
                  <a:srgbClr val="FFC000"/>
                </a:solidFill>
              </a:rPr>
              <a:t> </a:t>
            </a:r>
            <a:r>
              <a:rPr lang="en-US" sz="2800" dirty="0" err="1">
                <a:solidFill>
                  <a:srgbClr val="FFC000"/>
                </a:solidFill>
              </a:rPr>
              <a:t>प्रभावाचे</a:t>
            </a:r>
            <a:r>
              <a:rPr lang="en-US" sz="2800" dirty="0">
                <a:solidFill>
                  <a:srgbClr val="FFC000"/>
                </a:solidFill>
              </a:rPr>
              <a:t> </a:t>
            </a:r>
            <a:r>
              <a:rPr lang="en-US" sz="2800" dirty="0" err="1">
                <a:solidFill>
                  <a:srgbClr val="FFC000"/>
                </a:solidFill>
              </a:rPr>
              <a:t>स्पष्टीकरण</a:t>
            </a:r>
            <a:r>
              <a:rPr lang="en-US" sz="2800" dirty="0">
                <a:solidFill>
                  <a:srgbClr val="FFC000"/>
                </a:solidFill>
              </a:rPr>
              <a:t> </a:t>
            </a:r>
            <a:r>
              <a:rPr lang="en-US" sz="2800" dirty="0" err="1">
                <a:solidFill>
                  <a:srgbClr val="FFC000"/>
                </a:solidFill>
              </a:rPr>
              <a:t>दिलेले</a:t>
            </a:r>
            <a:r>
              <a:rPr lang="en-US" sz="2800" dirty="0">
                <a:solidFill>
                  <a:srgbClr val="FFC000"/>
                </a:solidFill>
              </a:rPr>
              <a:t> </a:t>
            </a:r>
            <a:r>
              <a:rPr lang="en-US" sz="2800" dirty="0" err="1">
                <a:solidFill>
                  <a:srgbClr val="FFC000"/>
                </a:solidFill>
              </a:rPr>
              <a:t>आहे</a:t>
            </a:r>
            <a:r>
              <a:rPr lang="en-US" sz="2800" dirty="0">
                <a:solidFill>
                  <a:srgbClr val="FFC000"/>
                </a:solidFill>
              </a:rPr>
              <a:t>.</a:t>
            </a:r>
          </a:p>
          <a:p>
            <a:pPr algn="just"/>
            <a:r>
              <a:rPr lang="en-US" sz="2800" dirty="0">
                <a:solidFill>
                  <a:srgbClr val="FFC000"/>
                </a:solidFill>
              </a:rPr>
              <a:t>ii) </a:t>
            </a:r>
            <a:r>
              <a:rPr lang="en-US" sz="2800" dirty="0" err="1">
                <a:solidFill>
                  <a:srgbClr val="FFC000"/>
                </a:solidFill>
              </a:rPr>
              <a:t>स्ट्रेंबो</a:t>
            </a:r>
            <a:r>
              <a:rPr lang="en-US" sz="2800" dirty="0">
                <a:solidFill>
                  <a:srgbClr val="FFC000"/>
                </a:solidFill>
              </a:rPr>
              <a:t> :- </a:t>
            </a:r>
            <a:r>
              <a:rPr lang="en-US" sz="2800" dirty="0" err="1">
                <a:solidFill>
                  <a:srgbClr val="FFC000"/>
                </a:solidFill>
              </a:rPr>
              <a:t>रोमन</a:t>
            </a:r>
            <a:r>
              <a:rPr lang="en-US" sz="2800" dirty="0">
                <a:solidFill>
                  <a:srgbClr val="FFC000"/>
                </a:solidFill>
              </a:rPr>
              <a:t> </a:t>
            </a:r>
            <a:r>
              <a:rPr lang="en-US" sz="2800" dirty="0" err="1">
                <a:solidFill>
                  <a:srgbClr val="FFC000"/>
                </a:solidFill>
              </a:rPr>
              <a:t>भूगोलतज्ञ</a:t>
            </a:r>
            <a:r>
              <a:rPr lang="en-US" sz="2800" dirty="0">
                <a:solidFill>
                  <a:srgbClr val="FFC000"/>
                </a:solidFill>
              </a:rPr>
              <a:t> </a:t>
            </a:r>
            <a:r>
              <a:rPr lang="en-US" sz="2800" dirty="0" err="1">
                <a:solidFill>
                  <a:srgbClr val="FFC000"/>
                </a:solidFill>
              </a:rPr>
              <a:t>स्ट्रॅबोच्यामते</a:t>
            </a:r>
            <a:r>
              <a:rPr lang="en-US" sz="2800" dirty="0">
                <a:solidFill>
                  <a:srgbClr val="FFC000"/>
                </a:solidFill>
              </a:rPr>
              <a:t>, </a:t>
            </a:r>
            <a:r>
              <a:rPr lang="en-US" sz="2800" dirty="0" err="1">
                <a:solidFill>
                  <a:srgbClr val="FFC000"/>
                </a:solidFill>
              </a:rPr>
              <a:t>उतार</a:t>
            </a:r>
            <a:r>
              <a:rPr lang="en-US" sz="2800" dirty="0">
                <a:solidFill>
                  <a:srgbClr val="FFC000"/>
                </a:solidFill>
              </a:rPr>
              <a:t>, </a:t>
            </a:r>
            <a:r>
              <a:rPr lang="en-US" sz="2800" dirty="0" err="1">
                <a:solidFill>
                  <a:srgbClr val="FFC000"/>
                </a:solidFill>
              </a:rPr>
              <a:t>उंचसखलता</a:t>
            </a:r>
            <a:r>
              <a:rPr lang="en-US" sz="2800" dirty="0">
                <a:solidFill>
                  <a:srgbClr val="FFC000"/>
                </a:solidFill>
              </a:rPr>
              <a:t>, </a:t>
            </a:r>
            <a:r>
              <a:rPr lang="en-US" sz="2800" dirty="0" err="1">
                <a:solidFill>
                  <a:srgbClr val="FFC000"/>
                </a:solidFill>
              </a:rPr>
              <a:t>हवामान</a:t>
            </a:r>
            <a:r>
              <a:rPr lang="en-US" sz="2800" dirty="0">
                <a:solidFill>
                  <a:srgbClr val="FFC000"/>
                </a:solidFill>
              </a:rPr>
              <a:t> </a:t>
            </a:r>
            <a:r>
              <a:rPr lang="en-US" sz="2800" dirty="0" err="1">
                <a:solidFill>
                  <a:srgbClr val="FFC000"/>
                </a:solidFill>
              </a:rPr>
              <a:t>या</a:t>
            </a:r>
            <a:r>
              <a:rPr lang="en-US" sz="2800" dirty="0">
                <a:solidFill>
                  <a:srgbClr val="FFC000"/>
                </a:solidFill>
              </a:rPr>
              <a:t> </a:t>
            </a:r>
            <a:r>
              <a:rPr lang="en-US" sz="2800" dirty="0" err="1">
                <a:solidFill>
                  <a:srgbClr val="FFC000"/>
                </a:solidFill>
              </a:rPr>
              <a:t>सर्व</a:t>
            </a:r>
            <a:r>
              <a:rPr lang="en-US" sz="2800" dirty="0">
                <a:solidFill>
                  <a:srgbClr val="FFC000"/>
                </a:solidFill>
              </a:rPr>
              <a:t> </a:t>
            </a:r>
            <a:r>
              <a:rPr lang="en-US" sz="2800" dirty="0" err="1">
                <a:solidFill>
                  <a:srgbClr val="FFC000"/>
                </a:solidFill>
              </a:rPr>
              <a:t>गोष्टी</a:t>
            </a:r>
            <a:r>
              <a:rPr lang="en-US" sz="2800" dirty="0">
                <a:solidFill>
                  <a:srgbClr val="FFC000"/>
                </a:solidFill>
              </a:rPr>
              <a:t> </a:t>
            </a:r>
            <a:r>
              <a:rPr lang="en-US" sz="2800" dirty="0" err="1">
                <a:solidFill>
                  <a:srgbClr val="FFC000"/>
                </a:solidFill>
              </a:rPr>
              <a:t>ईश्वरनिर्मित</a:t>
            </a:r>
            <a:r>
              <a:rPr lang="en-US" sz="2800" dirty="0">
                <a:solidFill>
                  <a:srgbClr val="FFC000"/>
                </a:solidFill>
              </a:rPr>
              <a:t> </a:t>
            </a:r>
            <a:r>
              <a:rPr lang="en-US" sz="2800" dirty="0" err="1">
                <a:solidFill>
                  <a:srgbClr val="FFC000"/>
                </a:solidFill>
              </a:rPr>
              <a:t>असुन</a:t>
            </a:r>
            <a:r>
              <a:rPr lang="en-US" sz="2800" dirty="0">
                <a:solidFill>
                  <a:srgbClr val="FFC000"/>
                </a:solidFill>
              </a:rPr>
              <a:t> </a:t>
            </a:r>
            <a:r>
              <a:rPr lang="en-US" sz="2800" dirty="0" err="1">
                <a:solidFill>
                  <a:srgbClr val="FFC000"/>
                </a:solidFill>
              </a:rPr>
              <a:t>त्यांचे</a:t>
            </a:r>
            <a:r>
              <a:rPr lang="en-US" sz="2800" dirty="0">
                <a:solidFill>
                  <a:srgbClr val="FFC000"/>
                </a:solidFill>
              </a:rPr>
              <a:t> </a:t>
            </a:r>
            <a:r>
              <a:rPr lang="en-US" sz="2800" dirty="0" err="1">
                <a:solidFill>
                  <a:srgbClr val="FFC000"/>
                </a:solidFill>
              </a:rPr>
              <a:t>लोकांच्या</a:t>
            </a:r>
            <a:r>
              <a:rPr lang="en-US" sz="2800" dirty="0">
                <a:solidFill>
                  <a:srgbClr val="FFC000"/>
                </a:solidFill>
              </a:rPr>
              <a:t> </a:t>
            </a:r>
            <a:r>
              <a:rPr lang="en-US" sz="2800" dirty="0" err="1">
                <a:solidFill>
                  <a:srgbClr val="FFC000"/>
                </a:solidFill>
              </a:rPr>
              <a:t>जीवनशैलीवर</a:t>
            </a:r>
            <a:r>
              <a:rPr lang="en-US" sz="2800" dirty="0">
                <a:solidFill>
                  <a:srgbClr val="FFC000"/>
                </a:solidFill>
              </a:rPr>
              <a:t> </a:t>
            </a:r>
            <a:r>
              <a:rPr lang="en-US" sz="2800" dirty="0" err="1">
                <a:solidFill>
                  <a:srgbClr val="FFC000"/>
                </a:solidFill>
              </a:rPr>
              <a:t>नियंत्रण</a:t>
            </a:r>
            <a:r>
              <a:rPr lang="en-US" sz="2800" dirty="0">
                <a:solidFill>
                  <a:srgbClr val="FFC000"/>
                </a:solidFill>
              </a:rPr>
              <a:t> </a:t>
            </a:r>
            <a:r>
              <a:rPr lang="en-US" sz="2800" dirty="0" err="1">
                <a:solidFill>
                  <a:srgbClr val="FFC000"/>
                </a:solidFill>
              </a:rPr>
              <a:t>असते</a:t>
            </a:r>
            <a:r>
              <a:rPr lang="en-US" sz="2800" dirty="0">
                <a:solidFill>
                  <a:srgbClr val="FFC000"/>
                </a:solidFill>
              </a:rPr>
              <a:t>, </a:t>
            </a:r>
            <a:r>
              <a:rPr lang="en-US" sz="2800" dirty="0" err="1">
                <a:solidFill>
                  <a:srgbClr val="FFC000"/>
                </a:solidFill>
              </a:rPr>
              <a:t>असे</a:t>
            </a:r>
            <a:r>
              <a:rPr lang="en-US" sz="2800" dirty="0">
                <a:solidFill>
                  <a:srgbClr val="FFC000"/>
                </a:solidFill>
              </a:rPr>
              <a:t> </a:t>
            </a:r>
            <a:r>
              <a:rPr lang="en-US" sz="2800" dirty="0" err="1">
                <a:solidFill>
                  <a:srgbClr val="FFC000"/>
                </a:solidFill>
              </a:rPr>
              <a:t>स्पष्ट</a:t>
            </a:r>
            <a:r>
              <a:rPr lang="en-US" sz="2800" dirty="0">
                <a:solidFill>
                  <a:srgbClr val="FFC000"/>
                </a:solidFill>
              </a:rPr>
              <a:t> </a:t>
            </a:r>
            <a:r>
              <a:rPr lang="en-US" sz="2800" dirty="0" err="1">
                <a:solidFill>
                  <a:srgbClr val="FFC000"/>
                </a:solidFill>
              </a:rPr>
              <a:t>केले</a:t>
            </a:r>
            <a:r>
              <a:rPr lang="en-US" sz="2800" dirty="0">
                <a:solidFill>
                  <a:srgbClr val="FFC000"/>
                </a:solidFill>
              </a:rPr>
              <a:t>.</a:t>
            </a:r>
          </a:p>
        </p:txBody>
      </p:sp>
    </p:spTree>
    <p:extLst>
      <p:ext uri="{BB962C8B-B14F-4D97-AF65-F5344CB8AC3E}">
        <p14:creationId xmlns:p14="http://schemas.microsoft.com/office/powerpoint/2010/main" val="794832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1EFB166-4CDB-FAF0-5A8A-8541AFB36CC7}"/>
              </a:ext>
            </a:extLst>
          </p:cNvPr>
          <p:cNvSpPr txBox="1"/>
          <p:nvPr/>
        </p:nvSpPr>
        <p:spPr>
          <a:xfrm>
            <a:off x="270589" y="304047"/>
            <a:ext cx="11653934" cy="6124754"/>
          </a:xfrm>
          <a:prstGeom prst="rect">
            <a:avLst/>
          </a:prstGeom>
          <a:noFill/>
        </p:spPr>
        <p:txBody>
          <a:bodyPr wrap="square">
            <a:spAutoFit/>
          </a:bodyPr>
          <a:lstStyle/>
          <a:p>
            <a:pPr algn="just"/>
            <a:r>
              <a:rPr lang="en-US" sz="2800" dirty="0">
                <a:solidFill>
                  <a:srgbClr val="FFC000"/>
                </a:solidFill>
              </a:rPr>
              <a:t>iii) </a:t>
            </a:r>
            <a:r>
              <a:rPr lang="hi-IN" sz="2800" dirty="0">
                <a:solidFill>
                  <a:srgbClr val="FFC000"/>
                </a:solidFill>
              </a:rPr>
              <a:t>अरब भूगोलतज्ञ :- अरब भूगोलतज्ञामध्ये अलमसूदी, अलइद्रिसी, इब्नहॅकेल याचे योगदान महत्त्वाचे आहे. यांनी जगाची विभागणी सात हवामान विभागात केली. प्रत्येक विभागातील वंशाची व राष्ट्राची प्राकृतिक आणि सांस्कृतिक वैशिष्ट्यामधील मानवी क्रिया व जीवनशैली यांचा सहसंबंध स्पष्ट केलेला आहे.</a:t>
            </a:r>
            <a:endParaRPr lang="en-US" sz="2800" dirty="0">
              <a:solidFill>
                <a:srgbClr val="FFC000"/>
              </a:solidFill>
            </a:endParaRPr>
          </a:p>
          <a:p>
            <a:pPr algn="just"/>
            <a:r>
              <a:rPr lang="en-US" sz="2800" dirty="0">
                <a:solidFill>
                  <a:srgbClr val="FFC000"/>
                </a:solidFill>
              </a:rPr>
              <a:t>iv) </a:t>
            </a:r>
            <a:r>
              <a:rPr lang="hi-IN" sz="2800" dirty="0">
                <a:solidFill>
                  <a:srgbClr val="FFC000"/>
                </a:solidFill>
              </a:rPr>
              <a:t>कांट ( १७४६-१७९६ ) :- या प्रसिध्द जर्मन भूगोलतज्ञांने आपल्या प्राकृतिक भूगोल या पुस्तकात मानवी क्रिया आणि वातावरण यांच्यातील परस्पर संबंध स्पष्ट करण्याचा प्रयत्न केला आहे.</a:t>
            </a:r>
            <a:endParaRPr lang="en-US" sz="2800" dirty="0">
              <a:solidFill>
                <a:srgbClr val="FFC000"/>
              </a:solidFill>
            </a:endParaRPr>
          </a:p>
          <a:p>
            <a:pPr algn="just"/>
            <a:r>
              <a:rPr lang="en-US" sz="2800" dirty="0">
                <a:solidFill>
                  <a:srgbClr val="FFC000"/>
                </a:solidFill>
              </a:rPr>
              <a:t>v) </a:t>
            </a:r>
            <a:r>
              <a:rPr lang="hi-IN" sz="2800" dirty="0">
                <a:solidFill>
                  <a:srgbClr val="FFC000"/>
                </a:solidFill>
              </a:rPr>
              <a:t>हबोल्ट (१७६९-१८५९) :- या जर्मन भूगोलतज्ञाने आपल्या कॉसमस या ग्रंथात भूमध्य समुद्राचा प्रभाव त्या प्रदेशातील सांस्कृतिक विकासावर कशा पध्दतीने झालेला आहे. हे स्पष्ट करण्याचा प्रयत्न केलेला आहे.हबोल्टच्या मते, "पर्वतीय प्रदेशातील लोकांची जीवनशैली ही मैदानी प्रदेशातील लोकांच्या जीवनशैली पेक्षा वेगळी असते." याने भौगोलिक अध्ययन करताना तुलनात्मक पध्दतीचा वापर केलेला आहे. उदा. हबोल्टने गवताळ व वाळवंटी प्रदेश यांची तुलना करताना हवामान, मृदा, समुद्रसपाटीपासुनची उंची इत्यादींच्या प्रभावाचे वर्णन केलेले आहे.</a:t>
            </a:r>
            <a:endParaRPr lang="en-US" sz="2800" dirty="0">
              <a:solidFill>
                <a:srgbClr val="FFC000"/>
              </a:solidFill>
            </a:endParaRPr>
          </a:p>
        </p:txBody>
      </p:sp>
    </p:spTree>
    <p:extLst>
      <p:ext uri="{BB962C8B-B14F-4D97-AF65-F5344CB8AC3E}">
        <p14:creationId xmlns:p14="http://schemas.microsoft.com/office/powerpoint/2010/main" val="66401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1EFB166-4CDB-FAF0-5A8A-8541AFB36CC7}"/>
              </a:ext>
            </a:extLst>
          </p:cNvPr>
          <p:cNvSpPr txBox="1"/>
          <p:nvPr/>
        </p:nvSpPr>
        <p:spPr>
          <a:xfrm>
            <a:off x="270589" y="304047"/>
            <a:ext cx="11653934" cy="5693866"/>
          </a:xfrm>
          <a:prstGeom prst="rect">
            <a:avLst/>
          </a:prstGeom>
          <a:noFill/>
        </p:spPr>
        <p:txBody>
          <a:bodyPr wrap="square">
            <a:spAutoFit/>
          </a:bodyPr>
          <a:lstStyle/>
          <a:p>
            <a:pPr algn="just"/>
            <a:r>
              <a:rPr lang="en-US" sz="2800" dirty="0">
                <a:solidFill>
                  <a:srgbClr val="FFC000"/>
                </a:solidFill>
              </a:rPr>
              <a:t>vi) </a:t>
            </a:r>
            <a:r>
              <a:rPr lang="hi-IN" sz="2800" dirty="0">
                <a:solidFill>
                  <a:srgbClr val="FFC000"/>
                </a:solidFill>
              </a:rPr>
              <a:t>कार्लरिटर (१७७९-१८५९) :- मानवी भूगोलाच्या विकासामध्ये कार्ल रिटरचे योगदान महत्त्वपूर्ण आहे. त्यांच्या मते, पृथ्वी आणि मानव यांच्यात अतिशय घनिष्ट संबंध असतो. कारण एकमेकाशिवाय वर्णन करणे अवघड आहे म्हणून इतिहास आणि भूगोल यांना वेगळे करता येत नाही.कार्ल रिटर यांनी रशियाच्या प्राकृतिक जडणघडणीत शारीरिक बांधा, ठेवण, आरोग्य यात पडणारा फरक व प्राकृतिक पर्यावरण यांतील कार्यकारणभाव स्पष्ट करण्याचा प्रयत्न केलेला आहे.</a:t>
            </a:r>
            <a:endParaRPr lang="en-US" sz="2800" dirty="0">
              <a:solidFill>
                <a:srgbClr val="FFC000"/>
              </a:solidFill>
            </a:endParaRPr>
          </a:p>
          <a:p>
            <a:pPr algn="just"/>
            <a:r>
              <a:rPr lang="en-US" sz="2800" dirty="0">
                <a:solidFill>
                  <a:srgbClr val="FFC000"/>
                </a:solidFill>
              </a:rPr>
              <a:t>vii) </a:t>
            </a:r>
            <a:r>
              <a:rPr lang="hi-IN" sz="2800" dirty="0">
                <a:solidFill>
                  <a:srgbClr val="FFC000"/>
                </a:solidFill>
              </a:rPr>
              <a:t>रॅटझेल (१८४४-१९०४) :- फ्रेडरिक रॅटझेल हे पर्यावरणवादाचे जनक आहेत. रॅटझेलने 'अॅन्थ्रोपोजिऑग्राफी' (</a:t>
            </a:r>
            <a:r>
              <a:rPr lang="en-US" sz="2800" dirty="0">
                <a:solidFill>
                  <a:srgbClr val="FFC000"/>
                </a:solidFill>
              </a:rPr>
              <a:t>Anthropogeography) </a:t>
            </a:r>
            <a:r>
              <a:rPr lang="hi-IN" sz="2800" dirty="0">
                <a:solidFill>
                  <a:srgbClr val="FFC000"/>
                </a:solidFill>
              </a:rPr>
              <a:t>या पुस्तकाचे तीन खंड प्रसिध्द केलेले आहेत. त्यांनी पहिल्या खंडात इ.स. १८८२ मध्ये असे स्पष्ट केले आहे की, पृथ्वीवर मानवी वितरण बऱ्याच अंशी नैसर्गिक शक्तीद्वारे नियंत्रित झाले आहे. त्यांच्या मते, नैसर्गिक पर्यावरण फार मोठ्या प्रमाणात मानवाचे जीवन नियंत्रित करत असते. म्हणजेच मानवी क्रिया पूर्णपणे नैसर्गिकरित्या घडत असतात.</a:t>
            </a:r>
            <a:endParaRPr lang="en-US" sz="2800" dirty="0">
              <a:solidFill>
                <a:srgbClr val="FFC000"/>
              </a:solidFill>
            </a:endParaRPr>
          </a:p>
        </p:txBody>
      </p:sp>
    </p:spTree>
    <p:extLst>
      <p:ext uri="{BB962C8B-B14F-4D97-AF65-F5344CB8AC3E}">
        <p14:creationId xmlns:p14="http://schemas.microsoft.com/office/powerpoint/2010/main" val="557614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1EFB166-4CDB-FAF0-5A8A-8541AFB36CC7}"/>
              </a:ext>
            </a:extLst>
          </p:cNvPr>
          <p:cNvSpPr txBox="1"/>
          <p:nvPr/>
        </p:nvSpPr>
        <p:spPr>
          <a:xfrm>
            <a:off x="270589" y="304047"/>
            <a:ext cx="11653934" cy="6124754"/>
          </a:xfrm>
          <a:prstGeom prst="rect">
            <a:avLst/>
          </a:prstGeom>
          <a:noFill/>
        </p:spPr>
        <p:txBody>
          <a:bodyPr wrap="square">
            <a:spAutoFit/>
          </a:bodyPr>
          <a:lstStyle/>
          <a:p>
            <a:pPr algn="just"/>
            <a:r>
              <a:rPr lang="en-US" sz="2800" dirty="0">
                <a:solidFill>
                  <a:srgbClr val="FFC000"/>
                </a:solidFill>
              </a:rPr>
              <a:t>viii) </a:t>
            </a:r>
            <a:r>
              <a:rPr lang="hi-IN" sz="2800" dirty="0">
                <a:solidFill>
                  <a:srgbClr val="FFC000"/>
                </a:solidFill>
              </a:rPr>
              <a:t>कुमारी सेम्पल (</a:t>
            </a:r>
            <a:r>
              <a:rPr lang="en-US" sz="2800" dirty="0" err="1">
                <a:solidFill>
                  <a:srgbClr val="FFC000"/>
                </a:solidFill>
              </a:rPr>
              <a:t>E.C.Semple</a:t>
            </a:r>
            <a:r>
              <a:rPr lang="en-US" sz="2800" dirty="0">
                <a:solidFill>
                  <a:srgbClr val="FFC000"/>
                </a:solidFill>
              </a:rPr>
              <a:t>) :-</a:t>
            </a:r>
            <a:r>
              <a:rPr lang="hi-IN" sz="2800" dirty="0">
                <a:solidFill>
                  <a:srgbClr val="FFC000"/>
                </a:solidFill>
              </a:rPr>
              <a:t>कुमारी सेम्पले आपल्या '</a:t>
            </a:r>
            <a:r>
              <a:rPr lang="en-US" sz="2800" dirty="0">
                <a:solidFill>
                  <a:srgbClr val="FFC000"/>
                </a:solidFill>
              </a:rPr>
              <a:t>Influences of Geographical Environ- </a:t>
            </a:r>
            <a:r>
              <a:rPr lang="en-US" sz="2800" dirty="0" err="1">
                <a:solidFill>
                  <a:srgbClr val="FFC000"/>
                </a:solidFill>
              </a:rPr>
              <a:t>ment</a:t>
            </a:r>
            <a:r>
              <a:rPr lang="en-US" sz="2800" dirty="0">
                <a:solidFill>
                  <a:srgbClr val="FFC000"/>
                </a:solidFill>
              </a:rPr>
              <a:t>' </a:t>
            </a:r>
            <a:r>
              <a:rPr lang="hi-IN" sz="2800" dirty="0">
                <a:solidFill>
                  <a:srgbClr val="FFC000"/>
                </a:solidFill>
              </a:rPr>
              <a:t>या पुस्तकात निसर्गवादाच्या संदर्भात विस्तृत स्पष्टीकरण दिले</a:t>
            </a:r>
            <a:r>
              <a:rPr lang="en-US" sz="2800" dirty="0">
                <a:solidFill>
                  <a:srgbClr val="FFC000"/>
                </a:solidFill>
              </a:rPr>
              <a:t>. </a:t>
            </a:r>
            <a:r>
              <a:rPr lang="hi-IN" sz="2800" dirty="0">
                <a:solidFill>
                  <a:srgbClr val="FFC000"/>
                </a:solidFill>
              </a:rPr>
              <a:t>मानव हा पृथ्वीच्या भूपृष्ठाची निर्मिती आहे. त्याचा अर्थ एवढाच नाही की, तो एक पृथ्वीचा बालक आहे आणि तिच्यात धुळीचा कण आहे; तर या भूमीने त्याचे पालन पोषण केलेले आहे. त्यांच्या विचारांना एक निश्चित दिशा देऊन त्यांच्यासमोर अनेक कठीण प्रश्न निर्माण करण्यात आले. जेणेकरून त्याची शारीरिक क्षमता वाढून बुध्दीला चालना मिळेल. त्यांच्या हाडांत, रक्तात, मांसात, मनात आणि आम्यांत धरणीने प्रवेश केलेला आहे" असे प्रतिपादन केले आहे.कु. सेपल यांनी नैसर्गिक पर्यावरणांत राहणाऱ्या लोकांच्या वैचारिक वैशिष्ट्यातील फरक स्पष्ट केला. त्यांच्या मते, उंचसखल भूरचना व त्यांचा प्रभाव यामूळे पर्वतीय प्रदेशातील लोक परंपरावादी असतात. याशिवाय येथील लोकांना जीवन जगण्यासाठी सतत संघर्ष करावा लागत असल्याने हे लोक[11:03 </a:t>
            </a:r>
            <a:r>
              <a:rPr lang="en-US" sz="2800" dirty="0">
                <a:solidFill>
                  <a:srgbClr val="FFC000"/>
                </a:solidFill>
              </a:rPr>
              <a:t>pm, 19/02/2023] Dr. Suryakant Kalaskar: </a:t>
            </a:r>
            <a:r>
              <a:rPr lang="hi-IN" sz="2800" dirty="0">
                <a:solidFill>
                  <a:srgbClr val="FFC000"/>
                </a:solidFill>
              </a:rPr>
              <a:t>उद्योगी, दैववादी व प्रामाणिक असतात</a:t>
            </a:r>
            <a:endParaRPr lang="en-US" sz="2800" dirty="0">
              <a:solidFill>
                <a:srgbClr val="FFC000"/>
              </a:solidFill>
            </a:endParaRPr>
          </a:p>
        </p:txBody>
      </p:sp>
    </p:spTree>
    <p:extLst>
      <p:ext uri="{BB962C8B-B14F-4D97-AF65-F5344CB8AC3E}">
        <p14:creationId xmlns:p14="http://schemas.microsoft.com/office/powerpoint/2010/main" val="37867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1EFB166-4CDB-FAF0-5A8A-8541AFB36CC7}"/>
              </a:ext>
            </a:extLst>
          </p:cNvPr>
          <p:cNvSpPr txBox="1"/>
          <p:nvPr/>
        </p:nvSpPr>
        <p:spPr>
          <a:xfrm>
            <a:off x="270589" y="304047"/>
            <a:ext cx="11653934" cy="5262979"/>
          </a:xfrm>
          <a:prstGeom prst="rect">
            <a:avLst/>
          </a:prstGeom>
          <a:noFill/>
        </p:spPr>
        <p:txBody>
          <a:bodyPr wrap="square">
            <a:spAutoFit/>
          </a:bodyPr>
          <a:lstStyle/>
          <a:p>
            <a:pPr algn="just"/>
            <a:r>
              <a:rPr lang="hi-IN" sz="2800" dirty="0">
                <a:solidFill>
                  <a:srgbClr val="FFC000"/>
                </a:solidFill>
              </a:rPr>
              <a:t>९) एल्सवर्थ हटिग्टनअमेरिकन भूगोलतज्ञ हटिग्टन यानी १९४५ मध्ये (</a:t>
            </a:r>
            <a:r>
              <a:rPr lang="en-US" sz="2800" dirty="0">
                <a:solidFill>
                  <a:srgbClr val="FFC000"/>
                </a:solidFill>
              </a:rPr>
              <a:t>The Principles of Human Geography) </a:t>
            </a:r>
            <a:r>
              <a:rPr lang="hi-IN" sz="2800" dirty="0">
                <a:solidFill>
                  <a:srgbClr val="FFC000"/>
                </a:solidFill>
              </a:rPr>
              <a:t>या पुस्तकात असे सांगितले आहे की, संस्कृतीच्या उदयामध्ये 'ऋतु' हा घटक महत्त्वाचा आहे. म्हणजेच प्रत्येक विभागात संस्कृतीने जी सर्वोत्तम पातळी गाठलेली असते तिचा संबंध तेथील ऋतूमानाशी असतो. तेथील सांस्कृतिक इतिहासातील जी स्पंदने असतात ती ऋतुच्या (</a:t>
            </a:r>
            <a:r>
              <a:rPr lang="en-US" sz="2800" dirty="0">
                <a:solidFill>
                  <a:srgbClr val="FFC000"/>
                </a:solidFill>
              </a:rPr>
              <a:t>Season) </a:t>
            </a:r>
            <a:r>
              <a:rPr lang="hi-IN" sz="2800" dirty="0">
                <a:solidFill>
                  <a:srgbClr val="FFC000"/>
                </a:solidFill>
              </a:rPr>
              <a:t>परिवर्तनाशी निगडीत असतात. समशिताष्ण कटिबंधातील लोकांचे आरोग्य, उत्साह व संस्कृतींचा दर्जा उत्तम असुन प्रत्येक व्यक्तींची उत्पादनक्षमता जास्त असते असे मत मांडले.पर्यावरणवादावरील टिकाया विचारधारेबद्दल अनेक भूगोलतज्ञांनी आपापली मते मांडलेली आहेत. परंतु काहींनी यावर टिका केलेली आहे. खऱ्या अर्थाने दुसन्या महायुध्दानंतर या विचारसरणीवर टिका करण्यास सुरूवात झाली. त्यातील काही महत्त्वपूर्ण टिका खालीलप्रमाणे आहेत.</a:t>
            </a:r>
            <a:endParaRPr lang="en-US" sz="2800" dirty="0">
              <a:solidFill>
                <a:srgbClr val="FFC000"/>
              </a:solidFill>
            </a:endParaRPr>
          </a:p>
        </p:txBody>
      </p:sp>
    </p:spTree>
    <p:extLst>
      <p:ext uri="{BB962C8B-B14F-4D97-AF65-F5344CB8AC3E}">
        <p14:creationId xmlns:p14="http://schemas.microsoft.com/office/powerpoint/2010/main" val="2396283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1EFB166-4CDB-FAF0-5A8A-8541AFB36CC7}"/>
              </a:ext>
            </a:extLst>
          </p:cNvPr>
          <p:cNvSpPr txBox="1"/>
          <p:nvPr/>
        </p:nvSpPr>
        <p:spPr>
          <a:xfrm>
            <a:off x="270589" y="304047"/>
            <a:ext cx="11653934" cy="6124754"/>
          </a:xfrm>
          <a:prstGeom prst="rect">
            <a:avLst/>
          </a:prstGeom>
          <a:noFill/>
        </p:spPr>
        <p:txBody>
          <a:bodyPr wrap="square">
            <a:spAutoFit/>
          </a:bodyPr>
          <a:lstStyle/>
          <a:p>
            <a:pPr marL="514350" indent="-514350" algn="just">
              <a:buAutoNum type="hindiNumParenR"/>
            </a:pPr>
            <a:r>
              <a:rPr lang="hi-IN" sz="2800" dirty="0">
                <a:solidFill>
                  <a:srgbClr val="FFC000"/>
                </a:solidFill>
              </a:rPr>
              <a:t>मानवाच्या सर्वच क्रियांचे समाधानकारक स्पष्टीकरण फक्त पर्यावरणाद्वारे मिळते असे नाही, अनेकदा मानव नैसर्गिक अडथळे दुर करून त्याठिकाणी विजय मिळविण्याचा प्रयत्न केलेला आहे.</a:t>
            </a:r>
            <a:endParaRPr lang="en-US" sz="2800" dirty="0">
              <a:solidFill>
                <a:srgbClr val="FFC000"/>
              </a:solidFill>
            </a:endParaRPr>
          </a:p>
          <a:p>
            <a:pPr marL="514350" indent="-514350" algn="just">
              <a:buAutoNum type="hindiNumParenR"/>
            </a:pPr>
            <a:r>
              <a:rPr lang="hi-IN" sz="2800" dirty="0">
                <a:solidFill>
                  <a:srgbClr val="FFC000"/>
                </a:solidFill>
              </a:rPr>
              <a:t>ही एक विश्वव्यापी संकल्पना नाही किंवा या संकल्पनेस अनुभवातुन सिध्द करता येत नाही, तर विशिष्ट परिस्थितीत लोक आपली संस्कृती, सभ्यता निर्माण करतात.</a:t>
            </a:r>
            <a:endParaRPr lang="en-US" sz="2800" dirty="0">
              <a:solidFill>
                <a:srgbClr val="FFC000"/>
              </a:solidFill>
            </a:endParaRPr>
          </a:p>
          <a:p>
            <a:pPr marL="514350" indent="-514350" algn="just">
              <a:buAutoNum type="hindiNumParenR"/>
            </a:pPr>
            <a:r>
              <a:rPr lang="hi-IN" sz="2800" dirty="0">
                <a:solidFill>
                  <a:srgbClr val="FFC000"/>
                </a:solidFill>
              </a:rPr>
              <a:t>पर्यावरणवादावर अशी टिका करण्यात आली आहे की, मानवाच्या वर्तणुकीमध्ये सांस्कृतिक घटकांचा विचार केलेला नाही. जर ऋतुमान हा घटक मानवी जीवनावर प्रभाव पाडत असेल तर काश्मीर सारख्या समान</a:t>
            </a:r>
            <a:r>
              <a:rPr lang="en-US" sz="2800" dirty="0">
                <a:solidFill>
                  <a:srgbClr val="FFC000"/>
                </a:solidFill>
              </a:rPr>
              <a:t> </a:t>
            </a:r>
            <a:r>
              <a:rPr lang="hi-IN" sz="2800" dirty="0">
                <a:solidFill>
                  <a:srgbClr val="FFC000"/>
                </a:solidFill>
              </a:rPr>
              <a:t>उद्योगी, दैववादी व प्रामाणिक असतात. याउलट युरोपच्या मैदानी प्रदेशातील लोक भावनाप्रधान नसून ते उत्साही, गंभीर व विचारी असतात.अशा प्रकारे सेंपलने नैसर्गिक पर्यावरणाचे नियंत्रण मानवाच्या केवळ अन्न, वस्त्र, निवारा इत्यादीवर नसुन त्यांच्या विचारावर, भावनांवर धार्मीक विश्वासांवर देखिल असते असे स्पष्ट केले आहे. </a:t>
            </a:r>
            <a:endParaRPr lang="en-US" sz="2800" dirty="0">
              <a:solidFill>
                <a:srgbClr val="FFC000"/>
              </a:solidFill>
            </a:endParaRPr>
          </a:p>
        </p:txBody>
      </p:sp>
    </p:spTree>
    <p:extLst>
      <p:ext uri="{BB962C8B-B14F-4D97-AF65-F5344CB8AC3E}">
        <p14:creationId xmlns:p14="http://schemas.microsoft.com/office/powerpoint/2010/main" val="3300510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1EFB166-4CDB-FAF0-5A8A-8541AFB36CC7}"/>
              </a:ext>
            </a:extLst>
          </p:cNvPr>
          <p:cNvSpPr txBox="1"/>
          <p:nvPr/>
        </p:nvSpPr>
        <p:spPr>
          <a:xfrm>
            <a:off x="270589" y="304047"/>
            <a:ext cx="11653934" cy="6555641"/>
          </a:xfrm>
          <a:prstGeom prst="rect">
            <a:avLst/>
          </a:prstGeom>
          <a:noFill/>
        </p:spPr>
        <p:txBody>
          <a:bodyPr wrap="square">
            <a:spAutoFit/>
          </a:bodyPr>
          <a:lstStyle/>
          <a:p>
            <a:pPr algn="just"/>
            <a:r>
              <a:rPr lang="hi-IN" sz="2800" dirty="0">
                <a:solidFill>
                  <a:srgbClr val="FFC000"/>
                </a:solidFill>
              </a:rPr>
              <a:t>९) एल्सवर्थ हटिग्टनअमेरिकन भूगोलतज्ञ हटिग्टन यानी १९४५ मध्ये (</a:t>
            </a:r>
            <a:r>
              <a:rPr lang="en-US" sz="2800" dirty="0">
                <a:solidFill>
                  <a:srgbClr val="FFC000"/>
                </a:solidFill>
              </a:rPr>
              <a:t>The </a:t>
            </a:r>
            <a:r>
              <a:rPr lang="en-US" sz="2800" dirty="0" err="1">
                <a:solidFill>
                  <a:srgbClr val="FFC000"/>
                </a:solidFill>
              </a:rPr>
              <a:t>Principlesof</a:t>
            </a:r>
            <a:r>
              <a:rPr lang="en-US" sz="2800" dirty="0">
                <a:solidFill>
                  <a:srgbClr val="FFC000"/>
                </a:solidFill>
              </a:rPr>
              <a:t> Human Geography) </a:t>
            </a:r>
            <a:r>
              <a:rPr lang="hi-IN" sz="2800" dirty="0">
                <a:solidFill>
                  <a:srgbClr val="FFC000"/>
                </a:solidFill>
              </a:rPr>
              <a:t>या पुस्तकात असे सांगितले आहे की, संस्कृतीच्याउदयामध्ये 'ऋतु' हा घटक महत्त्वाचा आहे. म्हणजेच प्रत्येक विभागातसंस्कृतीने जी सर्वोत्तम पातळी गाठलेली असते तिचा संबंध तेथील ऋतूमानाशीअसतो. तेथील सांस्कृतिक इतिहासातील जी स्पंदने असतात ती ऋतुच्या(</a:t>
            </a:r>
            <a:r>
              <a:rPr lang="en-US" sz="2800" dirty="0">
                <a:solidFill>
                  <a:srgbClr val="FFC000"/>
                </a:solidFill>
              </a:rPr>
              <a:t>Season) </a:t>
            </a:r>
            <a:r>
              <a:rPr lang="hi-IN" sz="2800" dirty="0">
                <a:solidFill>
                  <a:srgbClr val="FFC000"/>
                </a:solidFill>
              </a:rPr>
              <a:t>परिवर्तनाशी निगडीत असतात. </a:t>
            </a:r>
            <a:endParaRPr lang="en-US" sz="2800" dirty="0">
              <a:solidFill>
                <a:srgbClr val="FFC000"/>
              </a:solidFill>
            </a:endParaRPr>
          </a:p>
          <a:p>
            <a:pPr algn="just"/>
            <a:r>
              <a:rPr lang="hi-IN" sz="2800" dirty="0">
                <a:solidFill>
                  <a:srgbClr val="FFC000"/>
                </a:solidFill>
              </a:rPr>
              <a:t>समशिताष्ण कटिबंधातील लोकांचेआरोग्य, उत्साह व संस्कृतींचा दर्जा उत्तम असुन प्रत्येक व्यक्तीची उत्पादनक्षमताजास्त असते असे मत मांडले.पर्यावरणवादावरील टिकाया विचारधारेबद्दल अनेक भूगोलतज्ञांनी आपापली मते मांडलेली आहेत. परंतु काहींनी यावर टिका केलेली आहे. खऱ्या अर्थाने दुसन्या महायुध्दानंतर या विचारसरणीवर टिका करण्यास सुरूवात झाली. त्यातीलकाही महत्त्वपूर्ण टिका खालीलप्रमाणे आहेत. १) मानवाच्या सर्वच क्रियांचे समाधानकारक स्पष्टीकरण फक्तपर्यावरणाद्वारे मिळते असे नाही, अनेकदा मानव नैसर्गिक अडथळे दुर करून त्याठिकाणी विजय मिळविण्याचा प्रयत्न केलेला आहे.</a:t>
            </a:r>
            <a:endParaRPr lang="en-US" sz="2800" dirty="0">
              <a:solidFill>
                <a:srgbClr val="FFC000"/>
              </a:solidFill>
            </a:endParaRPr>
          </a:p>
        </p:txBody>
      </p:sp>
    </p:spTree>
    <p:extLst>
      <p:ext uri="{BB962C8B-B14F-4D97-AF65-F5344CB8AC3E}">
        <p14:creationId xmlns:p14="http://schemas.microsoft.com/office/powerpoint/2010/main" val="515781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1EFB166-4CDB-FAF0-5A8A-8541AFB36CC7}"/>
              </a:ext>
            </a:extLst>
          </p:cNvPr>
          <p:cNvSpPr txBox="1"/>
          <p:nvPr/>
        </p:nvSpPr>
        <p:spPr>
          <a:xfrm>
            <a:off x="270589" y="751913"/>
            <a:ext cx="11653934" cy="5262979"/>
          </a:xfrm>
          <a:prstGeom prst="rect">
            <a:avLst/>
          </a:prstGeom>
          <a:noFill/>
        </p:spPr>
        <p:txBody>
          <a:bodyPr wrap="square">
            <a:spAutoFit/>
          </a:bodyPr>
          <a:lstStyle/>
          <a:p>
            <a:pPr algn="just"/>
            <a:r>
              <a:rPr lang="hi-IN" sz="2800" dirty="0">
                <a:solidFill>
                  <a:srgbClr val="FFC000"/>
                </a:solidFill>
              </a:rPr>
              <a:t>२) ही एक विश्वव्यापी संकल्पना नाही किंवा या संकल्पनेस अनुभवातुन सिध्द करता येत नाही, तर विशिष्ट परिस्थितीत लोक आपली संस्कृती, सभ्यता निर्माण करतात.३) पर्यावरणवादावर अशी टिका करण्यात आली आहे की, मानवाच्या वर्तणुकीमध्ये सांस्कृतिक घटकांचा विचार केलेला नाही. जर ऋतुमान हा घटक मानवी जीवनावर प्रभाव पाडत असेल तर काश्मीर सारख्या समान</a:t>
            </a:r>
            <a:r>
              <a:rPr lang="en-US" sz="2800" dirty="0">
                <a:solidFill>
                  <a:srgbClr val="FFC000"/>
                </a:solidFill>
              </a:rPr>
              <a:t> </a:t>
            </a:r>
            <a:r>
              <a:rPr lang="hi-IN" sz="2800" dirty="0">
                <a:solidFill>
                  <a:srgbClr val="FFC000"/>
                </a:solidFill>
              </a:rPr>
              <a:t>पर्यावरण असलेल्या भागात मित्रमित्र समाज का आला? याये स्पष्टीकरण देता आले नाही.४) जीन मुन्सच्या मते, मानवी कार्यावर पर्यावरणाचा प्रभाव असला तरी त्याचा अर्थ असा नाही की तो पर्यावरणाचा दारा आहे. ५) स्पेटच्या मते, मानवाशिवाय पर्यावरण असूच शकत नाही असेही सांगितले की, भौगोलिक पर्यावरण क्षेत्रीय विविध एक क आहे.६) बोल्कग हाटक यांच्या मते, फ्रैंकफुर्टच्या सीमांत प्रदेशात प्राकृतिक घटकांचा प्रयत्न सापेक्षदृष्ट्या कमी महत्त्वाचा असू शकतो, परंतु सहारातील मानवावर ऋतुमानाचा प्रत्यक्ष प्रभाव पडत असतो</a:t>
            </a:r>
            <a:endParaRPr lang="en-US" sz="2800" dirty="0">
              <a:solidFill>
                <a:srgbClr val="FFC000"/>
              </a:solidFill>
            </a:endParaRPr>
          </a:p>
        </p:txBody>
      </p:sp>
    </p:spTree>
    <p:extLst>
      <p:ext uri="{BB962C8B-B14F-4D97-AF65-F5344CB8AC3E}">
        <p14:creationId xmlns:p14="http://schemas.microsoft.com/office/powerpoint/2010/main" val="23321588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xmlns=""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35</TotalTime>
  <Words>1158</Words>
  <Application>Microsoft Office PowerPoint</Application>
  <PresentationFormat>Custom</PresentationFormat>
  <Paragraphs>24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Prathamesh Kalaskar</dc:creator>
  <cp:lastModifiedBy>KBPE</cp:lastModifiedBy>
  <cp:revision>2</cp:revision>
  <dcterms:created xsi:type="dcterms:W3CDTF">2023-02-20T17:48:03Z</dcterms:created>
  <dcterms:modified xsi:type="dcterms:W3CDTF">2023-03-03T08:52:40Z</dcterms:modified>
</cp:coreProperties>
</file>