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327" r:id="rId7"/>
    <p:sldId id="261" r:id="rId8"/>
    <p:sldId id="328" r:id="rId9"/>
    <p:sldId id="262" r:id="rId10"/>
    <p:sldId id="263" r:id="rId11"/>
    <p:sldId id="264" r:id="rId12"/>
    <p:sldId id="265" r:id="rId13"/>
    <p:sldId id="326" r:id="rId14"/>
    <p:sldId id="28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1" d="100"/>
          <a:sy n="91" d="100"/>
        </p:scale>
        <p:origin x="-126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30F8-0165-4F12-AD19-5E3BE316CA7C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956CF-59DC-45D6-9D2B-B36ED50B3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76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30F8-0165-4F12-AD19-5E3BE316CA7C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956CF-59DC-45D6-9D2B-B36ED50B3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915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30F8-0165-4F12-AD19-5E3BE316CA7C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956CF-59DC-45D6-9D2B-B36ED50B36E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8368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30F8-0165-4F12-AD19-5E3BE316CA7C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956CF-59DC-45D6-9D2B-B36ED50B3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837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30F8-0165-4F12-AD19-5E3BE316CA7C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956CF-59DC-45D6-9D2B-B36ED50B36E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34351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30F8-0165-4F12-AD19-5E3BE316CA7C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956CF-59DC-45D6-9D2B-B36ED50B3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2620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30F8-0165-4F12-AD19-5E3BE316CA7C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956CF-59DC-45D6-9D2B-B36ED50B3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3897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30F8-0165-4F12-AD19-5E3BE316CA7C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956CF-59DC-45D6-9D2B-B36ED50B3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993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30F8-0165-4F12-AD19-5E3BE316CA7C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956CF-59DC-45D6-9D2B-B36ED50B3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33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30F8-0165-4F12-AD19-5E3BE316CA7C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956CF-59DC-45D6-9D2B-B36ED50B3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30F8-0165-4F12-AD19-5E3BE316CA7C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956CF-59DC-45D6-9D2B-B36ED50B3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369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30F8-0165-4F12-AD19-5E3BE316CA7C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956CF-59DC-45D6-9D2B-B36ED50B3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3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30F8-0165-4F12-AD19-5E3BE316CA7C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956CF-59DC-45D6-9D2B-B36ED50B3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512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30F8-0165-4F12-AD19-5E3BE316CA7C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956CF-59DC-45D6-9D2B-B36ED50B3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906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30F8-0165-4F12-AD19-5E3BE316CA7C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956CF-59DC-45D6-9D2B-B36ED50B3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889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730F8-0165-4F12-AD19-5E3BE316CA7C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956CF-59DC-45D6-9D2B-B36ED50B3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448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730F8-0165-4F12-AD19-5E3BE316CA7C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61956CF-59DC-45D6-9D2B-B36ED50B3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507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4C3EE7C-BF8A-0400-3B43-6B9C8B374886}"/>
              </a:ext>
            </a:extLst>
          </p:cNvPr>
          <p:cNvSpPr txBox="1"/>
          <p:nvPr/>
        </p:nvSpPr>
        <p:spPr>
          <a:xfrm>
            <a:off x="1184985" y="1301821"/>
            <a:ext cx="9171992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i="1" dirty="0" err="1">
                <a:ln w="19050" cap="flat" cmpd="sng">
                  <a:solidFill>
                    <a:prstClr val="white"/>
                  </a:solidFill>
                  <a:prstDash val="solid"/>
                </a:ln>
                <a:gradFill flip="none" rotWithShape="1">
                  <a:gsLst>
                    <a:gs pos="64000">
                      <a:srgbClr val="00B050"/>
                    </a:gs>
                    <a:gs pos="18000">
                      <a:srgbClr val="FF0000"/>
                    </a:gs>
                    <a:gs pos="48000">
                      <a:srgbClr val="00B0F0"/>
                    </a:gs>
                    <a:gs pos="85000">
                      <a:srgbClr val="FFFF00"/>
                    </a:gs>
                    <a:gs pos="0">
                      <a:srgbClr val="7030A0"/>
                    </a:gs>
                    <a:gs pos="36000">
                      <a:srgbClr val="FFC000"/>
                    </a:gs>
                    <a:gs pos="100000">
                      <a:srgbClr val="C00000"/>
                    </a:gs>
                  </a:gsLst>
                  <a:lin ang="0" scaled="1"/>
                  <a:tileRect/>
                </a:gradFill>
                <a:effectLst>
                  <a:outerShdw blurRad="38100" dist="38100" dir="2700000" algn="tl">
                    <a:prstClr val="black">
                      <a:alpha val="18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प्राकृतिक</a:t>
            </a:r>
            <a:r>
              <a:rPr lang="en-US" sz="7200" b="1" i="1" dirty="0">
                <a:ln w="19050" cap="flat" cmpd="sng">
                  <a:solidFill>
                    <a:prstClr val="white"/>
                  </a:solidFill>
                  <a:prstDash val="solid"/>
                </a:ln>
                <a:gradFill flip="none" rotWithShape="1">
                  <a:gsLst>
                    <a:gs pos="64000">
                      <a:srgbClr val="00B050"/>
                    </a:gs>
                    <a:gs pos="18000">
                      <a:srgbClr val="FF0000"/>
                    </a:gs>
                    <a:gs pos="48000">
                      <a:srgbClr val="00B0F0"/>
                    </a:gs>
                    <a:gs pos="85000">
                      <a:srgbClr val="FFFF00"/>
                    </a:gs>
                    <a:gs pos="0">
                      <a:srgbClr val="7030A0"/>
                    </a:gs>
                    <a:gs pos="36000">
                      <a:srgbClr val="FFC000"/>
                    </a:gs>
                    <a:gs pos="100000">
                      <a:srgbClr val="C00000"/>
                    </a:gs>
                  </a:gsLst>
                  <a:lin ang="0" scaled="1"/>
                  <a:tileRect/>
                </a:gradFill>
                <a:effectLst>
                  <a:outerShdw blurRad="38100" dist="38100" dir="2700000" algn="tl">
                    <a:prstClr val="black">
                      <a:alpha val="18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i="1" dirty="0" err="1">
                <a:ln w="19050" cap="flat" cmpd="sng">
                  <a:solidFill>
                    <a:prstClr val="white"/>
                  </a:solidFill>
                  <a:prstDash val="solid"/>
                </a:ln>
                <a:gradFill flip="none" rotWithShape="1">
                  <a:gsLst>
                    <a:gs pos="64000">
                      <a:srgbClr val="00B050"/>
                    </a:gs>
                    <a:gs pos="18000">
                      <a:srgbClr val="FF0000"/>
                    </a:gs>
                    <a:gs pos="48000">
                      <a:srgbClr val="00B0F0"/>
                    </a:gs>
                    <a:gs pos="85000">
                      <a:srgbClr val="FFFF00"/>
                    </a:gs>
                    <a:gs pos="0">
                      <a:srgbClr val="7030A0"/>
                    </a:gs>
                    <a:gs pos="36000">
                      <a:srgbClr val="FFC000"/>
                    </a:gs>
                    <a:gs pos="100000">
                      <a:srgbClr val="C00000"/>
                    </a:gs>
                  </a:gsLst>
                  <a:lin ang="0" scaled="1"/>
                  <a:tileRect/>
                </a:gradFill>
                <a:effectLst>
                  <a:outerShdw blurRad="38100" dist="38100" dir="2700000" algn="tl">
                    <a:prstClr val="black">
                      <a:alpha val="18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भूगोलाची</a:t>
            </a:r>
            <a:r>
              <a:rPr lang="en-US" sz="7200" b="1" i="1" dirty="0">
                <a:ln w="19050" cap="flat" cmpd="sng">
                  <a:solidFill>
                    <a:prstClr val="white"/>
                  </a:solidFill>
                  <a:prstDash val="solid"/>
                </a:ln>
                <a:gradFill flip="none" rotWithShape="1">
                  <a:gsLst>
                    <a:gs pos="64000">
                      <a:srgbClr val="00B050"/>
                    </a:gs>
                    <a:gs pos="18000">
                      <a:srgbClr val="FF0000"/>
                    </a:gs>
                    <a:gs pos="48000">
                      <a:srgbClr val="00B0F0"/>
                    </a:gs>
                    <a:gs pos="85000">
                      <a:srgbClr val="FFFF00"/>
                    </a:gs>
                    <a:gs pos="0">
                      <a:srgbClr val="7030A0"/>
                    </a:gs>
                    <a:gs pos="36000">
                      <a:srgbClr val="FFC000"/>
                    </a:gs>
                    <a:gs pos="100000">
                      <a:srgbClr val="C00000"/>
                    </a:gs>
                  </a:gsLst>
                  <a:lin ang="0" scaled="1"/>
                  <a:tileRect/>
                </a:gradFill>
                <a:effectLst>
                  <a:outerShdw blurRad="38100" dist="38100" dir="2700000" algn="tl">
                    <a:prstClr val="black">
                      <a:alpha val="18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i="1" dirty="0" err="1">
                <a:ln w="19050" cap="flat" cmpd="sng">
                  <a:solidFill>
                    <a:prstClr val="white"/>
                  </a:solidFill>
                  <a:prstDash val="solid"/>
                </a:ln>
                <a:gradFill flip="none" rotWithShape="1">
                  <a:gsLst>
                    <a:gs pos="64000">
                      <a:srgbClr val="00B050"/>
                    </a:gs>
                    <a:gs pos="18000">
                      <a:srgbClr val="FF0000"/>
                    </a:gs>
                    <a:gs pos="48000">
                      <a:srgbClr val="00B0F0"/>
                    </a:gs>
                    <a:gs pos="85000">
                      <a:srgbClr val="FFFF00"/>
                    </a:gs>
                    <a:gs pos="0">
                      <a:srgbClr val="7030A0"/>
                    </a:gs>
                    <a:gs pos="36000">
                      <a:srgbClr val="FFC000"/>
                    </a:gs>
                    <a:gs pos="100000">
                      <a:srgbClr val="C00000"/>
                    </a:gs>
                  </a:gsLst>
                  <a:lin ang="0" scaled="1"/>
                  <a:tileRect/>
                </a:gradFill>
                <a:effectLst>
                  <a:outerShdw blurRad="38100" dist="38100" dir="2700000" algn="tl">
                    <a:prstClr val="black">
                      <a:alpha val="18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ओळख</a:t>
            </a:r>
            <a:r>
              <a:rPr lang="en-US" sz="7200" b="1" i="1" dirty="0">
                <a:ln w="19050" cap="flat" cmpd="sng">
                  <a:solidFill>
                    <a:prstClr val="white"/>
                  </a:solidFill>
                  <a:prstDash val="solid"/>
                </a:ln>
                <a:gradFill flip="none" rotWithShape="1">
                  <a:gsLst>
                    <a:gs pos="64000">
                      <a:srgbClr val="00B050"/>
                    </a:gs>
                    <a:gs pos="18000">
                      <a:srgbClr val="FF0000"/>
                    </a:gs>
                    <a:gs pos="48000">
                      <a:srgbClr val="00B0F0"/>
                    </a:gs>
                    <a:gs pos="85000">
                      <a:srgbClr val="FFFF00"/>
                    </a:gs>
                    <a:gs pos="0">
                      <a:srgbClr val="7030A0"/>
                    </a:gs>
                    <a:gs pos="36000">
                      <a:srgbClr val="FFC000"/>
                    </a:gs>
                    <a:gs pos="100000">
                      <a:srgbClr val="C00000"/>
                    </a:gs>
                  </a:gsLst>
                  <a:lin ang="0" scaled="1"/>
                  <a:tileRect/>
                </a:gradFill>
                <a:effectLst>
                  <a:outerShdw blurRad="38100" dist="38100" dir="2700000" algn="tl">
                    <a:prstClr val="black">
                      <a:alpha val="18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i="1" dirty="0" err="1">
                <a:ln w="19050" cap="flat" cmpd="sng">
                  <a:solidFill>
                    <a:prstClr val="white"/>
                  </a:solidFill>
                  <a:prstDash val="solid"/>
                </a:ln>
                <a:gradFill flip="none" rotWithShape="1">
                  <a:gsLst>
                    <a:gs pos="64000">
                      <a:srgbClr val="00B050"/>
                    </a:gs>
                    <a:gs pos="18000">
                      <a:srgbClr val="FF0000"/>
                    </a:gs>
                    <a:gs pos="48000">
                      <a:srgbClr val="00B0F0"/>
                    </a:gs>
                    <a:gs pos="85000">
                      <a:srgbClr val="FFFF00"/>
                    </a:gs>
                    <a:gs pos="0">
                      <a:srgbClr val="7030A0"/>
                    </a:gs>
                    <a:gs pos="36000">
                      <a:srgbClr val="FFC000"/>
                    </a:gs>
                    <a:gs pos="100000">
                      <a:srgbClr val="C00000"/>
                    </a:gs>
                  </a:gsLst>
                  <a:lin ang="0" scaled="1"/>
                  <a:tileRect/>
                </a:gradFill>
                <a:effectLst>
                  <a:outerShdw blurRad="38100" dist="38100" dir="2700000" algn="tl">
                    <a:prstClr val="black">
                      <a:alpha val="18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पेपर</a:t>
            </a:r>
            <a:r>
              <a:rPr lang="en-US" sz="7200" b="1" i="1" dirty="0">
                <a:ln w="19050" cap="flat" cmpd="sng">
                  <a:solidFill>
                    <a:prstClr val="white"/>
                  </a:solidFill>
                  <a:prstDash val="solid"/>
                </a:ln>
                <a:gradFill flip="none" rotWithShape="1">
                  <a:gsLst>
                    <a:gs pos="64000">
                      <a:srgbClr val="00B050"/>
                    </a:gs>
                    <a:gs pos="18000">
                      <a:srgbClr val="FF0000"/>
                    </a:gs>
                    <a:gs pos="48000">
                      <a:srgbClr val="00B0F0"/>
                    </a:gs>
                    <a:gs pos="85000">
                      <a:srgbClr val="FFFF00"/>
                    </a:gs>
                    <a:gs pos="0">
                      <a:srgbClr val="7030A0"/>
                    </a:gs>
                    <a:gs pos="36000">
                      <a:srgbClr val="FFC000"/>
                    </a:gs>
                    <a:gs pos="100000">
                      <a:srgbClr val="C00000"/>
                    </a:gs>
                  </a:gsLst>
                  <a:lin ang="0" scaled="1"/>
                  <a:tileRect/>
                </a:gradFill>
                <a:effectLst>
                  <a:outerShdw blurRad="38100" dist="38100" dir="2700000" algn="tl">
                    <a:prstClr val="black">
                      <a:alpha val="18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i="1" dirty="0" err="1">
                <a:ln w="19050" cap="flat" cmpd="sng">
                  <a:solidFill>
                    <a:prstClr val="white"/>
                  </a:solidFill>
                  <a:prstDash val="solid"/>
                </a:ln>
                <a:gradFill flip="none" rotWithShape="1">
                  <a:gsLst>
                    <a:gs pos="64000">
                      <a:srgbClr val="00B050"/>
                    </a:gs>
                    <a:gs pos="18000">
                      <a:srgbClr val="FF0000"/>
                    </a:gs>
                    <a:gs pos="48000">
                      <a:srgbClr val="00B0F0"/>
                    </a:gs>
                    <a:gs pos="85000">
                      <a:srgbClr val="FFFF00"/>
                    </a:gs>
                    <a:gs pos="0">
                      <a:srgbClr val="7030A0"/>
                    </a:gs>
                    <a:gs pos="36000">
                      <a:srgbClr val="FFC000"/>
                    </a:gs>
                    <a:gs pos="100000">
                      <a:srgbClr val="C00000"/>
                    </a:gs>
                  </a:gsLst>
                  <a:lin ang="0" scaled="1"/>
                  <a:tileRect/>
                </a:gradFill>
                <a:effectLst>
                  <a:outerShdw blurRad="38100" dist="38100" dir="2700000" algn="tl">
                    <a:prstClr val="black">
                      <a:alpha val="18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प्रथम</a:t>
            </a:r>
            <a:r>
              <a:rPr lang="en-US" sz="7200" b="1" i="1" dirty="0">
                <a:ln w="19050" cap="flat" cmpd="sng">
                  <a:solidFill>
                    <a:prstClr val="white"/>
                  </a:solidFill>
                  <a:prstDash val="solid"/>
                </a:ln>
                <a:gradFill flip="none" rotWithShape="1">
                  <a:gsLst>
                    <a:gs pos="64000">
                      <a:srgbClr val="00B050"/>
                    </a:gs>
                    <a:gs pos="18000">
                      <a:srgbClr val="FF0000"/>
                    </a:gs>
                    <a:gs pos="48000">
                      <a:srgbClr val="00B0F0"/>
                    </a:gs>
                    <a:gs pos="85000">
                      <a:srgbClr val="FFFF00"/>
                    </a:gs>
                    <a:gs pos="0">
                      <a:srgbClr val="7030A0"/>
                    </a:gs>
                    <a:gs pos="36000">
                      <a:srgbClr val="FFC000"/>
                    </a:gs>
                    <a:gs pos="100000">
                      <a:srgbClr val="C00000"/>
                    </a:gs>
                  </a:gsLst>
                  <a:lin ang="0" scaled="1"/>
                  <a:tileRect/>
                </a:gradFill>
                <a:effectLst>
                  <a:outerShdw blurRad="38100" dist="38100" dir="2700000" algn="tl">
                    <a:prstClr val="black">
                      <a:alpha val="18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i="1" dirty="0" err="1">
                <a:ln w="19050" cap="flat" cmpd="sng">
                  <a:solidFill>
                    <a:prstClr val="white"/>
                  </a:solidFill>
                  <a:prstDash val="solid"/>
                </a:ln>
                <a:gradFill flip="none" rotWithShape="1">
                  <a:gsLst>
                    <a:gs pos="64000">
                      <a:srgbClr val="00B050"/>
                    </a:gs>
                    <a:gs pos="18000">
                      <a:srgbClr val="FF0000"/>
                    </a:gs>
                    <a:gs pos="48000">
                      <a:srgbClr val="00B0F0"/>
                    </a:gs>
                    <a:gs pos="85000">
                      <a:srgbClr val="FFFF00"/>
                    </a:gs>
                    <a:gs pos="0">
                      <a:srgbClr val="7030A0"/>
                    </a:gs>
                    <a:gs pos="36000">
                      <a:srgbClr val="FFC000"/>
                    </a:gs>
                    <a:gs pos="100000">
                      <a:srgbClr val="C00000"/>
                    </a:gs>
                  </a:gsLst>
                  <a:lin ang="0" scaled="1"/>
                  <a:tileRect/>
                </a:gradFill>
                <a:effectLst>
                  <a:outerShdw blurRad="38100" dist="38100" dir="2700000" algn="tl">
                    <a:prstClr val="black">
                      <a:alpha val="18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वर्ष</a:t>
            </a:r>
            <a:r>
              <a:rPr lang="en-US" sz="7200" b="1" i="1" dirty="0">
                <a:ln w="19050" cap="flat" cmpd="sng">
                  <a:solidFill>
                    <a:prstClr val="white"/>
                  </a:solidFill>
                  <a:prstDash val="solid"/>
                </a:ln>
                <a:gradFill flip="none" rotWithShape="1">
                  <a:gsLst>
                    <a:gs pos="64000">
                      <a:srgbClr val="00B050"/>
                    </a:gs>
                    <a:gs pos="18000">
                      <a:srgbClr val="FF0000"/>
                    </a:gs>
                    <a:gs pos="48000">
                      <a:srgbClr val="00B0F0"/>
                    </a:gs>
                    <a:gs pos="85000">
                      <a:srgbClr val="FFFF00"/>
                    </a:gs>
                    <a:gs pos="0">
                      <a:srgbClr val="7030A0"/>
                    </a:gs>
                    <a:gs pos="36000">
                      <a:srgbClr val="FFC000"/>
                    </a:gs>
                    <a:gs pos="100000">
                      <a:srgbClr val="C00000"/>
                    </a:gs>
                  </a:gsLst>
                  <a:lin ang="0" scaled="1"/>
                  <a:tileRect/>
                </a:gradFill>
                <a:effectLst>
                  <a:outerShdw blurRad="38100" dist="38100" dir="2700000" algn="tl">
                    <a:prstClr val="black">
                      <a:alpha val="18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i="1" dirty="0">
                <a:ln w="19050" cap="flat" cmpd="sng">
                  <a:solidFill>
                    <a:prstClr val="white"/>
                  </a:solidFill>
                  <a:prstDash val="solid"/>
                </a:ln>
                <a:gradFill flip="none" rotWithShape="1">
                  <a:gsLst>
                    <a:gs pos="64000">
                      <a:srgbClr val="00B050"/>
                    </a:gs>
                    <a:gs pos="18000">
                      <a:srgbClr val="FF0000"/>
                    </a:gs>
                    <a:gs pos="48000">
                      <a:srgbClr val="00B0F0"/>
                    </a:gs>
                    <a:gs pos="85000">
                      <a:srgbClr val="FFFF00"/>
                    </a:gs>
                    <a:gs pos="0">
                      <a:srgbClr val="7030A0"/>
                    </a:gs>
                    <a:gs pos="36000">
                      <a:srgbClr val="FFC000"/>
                    </a:gs>
                    <a:gs pos="100000">
                      <a:srgbClr val="C00000"/>
                    </a:gs>
                  </a:gsLst>
                  <a:lin ang="0" scaled="1"/>
                  <a:tileRect/>
                </a:gradFill>
                <a:effectLst>
                  <a:outerShdw blurRad="38100" dist="38100" dir="2700000" algn="tl">
                    <a:prstClr val="black">
                      <a:alpha val="18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Sem. I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414893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6E1D37E-F6E3-4F87-AC7F-1B43F1D3FE87}"/>
              </a:ext>
            </a:extLst>
          </p:cNvPr>
          <p:cNvSpPr txBox="1"/>
          <p:nvPr/>
        </p:nvSpPr>
        <p:spPr>
          <a:xfrm>
            <a:off x="0" y="0"/>
            <a:ext cx="9880847" cy="66495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2200" dirty="0">
                <a:solidFill>
                  <a:srgbClr val="000066"/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	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स्थानिक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वेळ</a:t>
            </a:r>
            <a:r>
              <a:rPr lang="en-US" sz="2200" dirty="0">
                <a:solidFill>
                  <a:srgbClr val="0000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प्रमाण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वेळ</a:t>
            </a:r>
            <a:r>
              <a:rPr lang="en-US" sz="2200" dirty="0">
                <a:solidFill>
                  <a:srgbClr val="0000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(Local and standard time ) :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एखाद्या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रेखावृत्तावर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सूर्य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बरोबर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ख</a:t>
            </a:r>
            <a:r>
              <a:rPr lang="en-US" sz="2200" dirty="0">
                <a:solidFill>
                  <a:srgbClr val="0000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स्वस्तिकी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किंवा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डोक्यावर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आला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म्हणजे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त्या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ठिकाणच्या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सर्व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घड्याळात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दुपारचे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बारा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वाजले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आहेत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असे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समजून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कालमापन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केले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जाते</a:t>
            </a:r>
            <a:r>
              <a:rPr lang="en-US" sz="2200" dirty="0">
                <a:solidFill>
                  <a:srgbClr val="0000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अशारीतीने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मोजल्या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जाणाऱ्या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वेळेस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0000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'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स्थानिक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वेळ</a:t>
            </a:r>
            <a:r>
              <a:rPr lang="en-US" sz="2200" dirty="0">
                <a:solidFill>
                  <a:srgbClr val="0000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 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असे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म्हणतात</a:t>
            </a:r>
            <a:r>
              <a:rPr lang="en-US" sz="2200" dirty="0">
                <a:solidFill>
                  <a:srgbClr val="0000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प्रत्येक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रेखावृत्तावर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एकच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स्थानिक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वेळ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असते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आणि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इतर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सर्व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रेखावृत्तांवरील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स्थानिक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वेळा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निरनिराळ्या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असतात</a:t>
            </a:r>
            <a:r>
              <a:rPr lang="en-US" sz="2200" dirty="0">
                <a:solidFill>
                  <a:srgbClr val="0000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या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दोन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गोष्टी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महत्त्वाच्या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आहेत</a:t>
            </a:r>
            <a:r>
              <a:rPr lang="en-US" sz="2200" dirty="0">
                <a:solidFill>
                  <a:srgbClr val="0000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पण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जगातील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निरनिराळ्या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ठिकाणच्या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स्थानिक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वेळांनुसार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चालणाऱ्या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घड्याळाच्या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वेळात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काही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संबंध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नसतील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तर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लोकांचे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व्यवहार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सुरळीत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चालणे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बरेच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कठीण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आहे</a:t>
            </a:r>
            <a:r>
              <a:rPr lang="en-US" sz="2200" dirty="0">
                <a:solidFill>
                  <a:srgbClr val="0000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सध्या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वाहतुकीची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साधने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जलद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झाल्यामुळे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निरनिराळ्या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स्थानिक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वेळेनुसार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त्यांची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वेळापत्रके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तयार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करणे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कठीण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पडेल</a:t>
            </a:r>
            <a:r>
              <a:rPr lang="en-US" sz="2200" dirty="0">
                <a:solidFill>
                  <a:srgbClr val="0000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नव्हे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अशक्यच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होईल</a:t>
            </a:r>
            <a:r>
              <a:rPr lang="en-US" sz="2200" dirty="0">
                <a:solidFill>
                  <a:srgbClr val="0000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यासाठी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देशातील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एखाद्या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मध्यवर्ती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ठिकाणची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स्थानिक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वेळही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त्या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देशातील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सर्व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ठिकाणासाठी</a:t>
            </a:r>
            <a:r>
              <a:rPr lang="en-US" sz="2200" dirty="0">
                <a:solidFill>
                  <a:srgbClr val="0000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'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प्रमाणवेळ</a:t>
            </a:r>
            <a:r>
              <a:rPr lang="en-US" sz="2200" dirty="0">
                <a:solidFill>
                  <a:srgbClr val="0000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 (Standard Time)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म्हणून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मानावी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लागेल</a:t>
            </a:r>
            <a:r>
              <a:rPr lang="en-US" sz="2200" dirty="0">
                <a:solidFill>
                  <a:srgbClr val="0000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भारताच्या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मध्यवर्ती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असलेल्या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८२</a:t>
            </a:r>
            <a:r>
              <a:rPr lang="en-US" sz="2200" dirty="0">
                <a:solidFill>
                  <a:srgbClr val="0000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°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३०’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पूर्व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रेखावृत्तावरील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स्थानिक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वेळ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ही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भारतामध्ये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प्रमाण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वेळ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मानलेली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आहे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1905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पासून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वाराणसी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(८२</a:t>
            </a:r>
            <a:r>
              <a:rPr lang="en-US" sz="2200" dirty="0">
                <a:solidFill>
                  <a:srgbClr val="0000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°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३०’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पूर्व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येथील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स्थानिक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वेळ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भारताची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प्रमाण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वेळ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मानण्यात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येते</a:t>
            </a:r>
            <a:r>
              <a:rPr lang="en-US" sz="22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200" dirty="0">
              <a:solidFill>
                <a:srgbClr val="00006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387248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8FA14B6-F0AC-4587-8534-485FF26634BA}"/>
              </a:ext>
            </a:extLst>
          </p:cNvPr>
          <p:cNvSpPr txBox="1"/>
          <p:nvPr/>
        </p:nvSpPr>
        <p:spPr>
          <a:xfrm>
            <a:off x="372122" y="560746"/>
            <a:ext cx="8878410" cy="57365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dirty="0">
                <a:solidFill>
                  <a:srgbClr val="FF339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	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प्रत्येक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देशाची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स्वतंत्र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प्रमाण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वेळ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असते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पण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जागतिक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व्यवहारात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एकसुत्रीपणा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येण्यासाठी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जगातील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अग्रेसर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नाविक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राष्ट्र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ग्रेटब्रिटन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असल्यामुळे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त्या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राष्ट्राची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स्थानिक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वेळ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ग्रीनिच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येथील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स्थानिक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वेळ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जागतिक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व्यवहारासाठी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प्रमाण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वेळ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मानण्यात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येऊ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लागली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पृथ्वीवरील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सर्व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रेखावृत्ते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सारखीच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असली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तरी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ग्रीनिचमधून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जाणाऱ्या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रेखावृत्तास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प्रमाण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रेखावृत्त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म्हणजे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शून्य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रेखावृत्त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मानण्यात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येते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,.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याच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ग्रीनिच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रेखावृत्तावरील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स्थानिक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वेळेस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ग्रीनिच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प्रमाण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वेळ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मानण्यात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येते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ग्रीनिचच्या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बरोबर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विरुद्ध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बाजूस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१८०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°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हे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रेखावृत्त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tx1">
                    <a:lumMod val="95000"/>
                  </a:schemeClr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येते</a:t>
            </a:r>
            <a:r>
              <a:rPr lang="en-US" sz="2200" dirty="0">
                <a:solidFill>
                  <a:schemeClr val="tx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ग्रीनिचच्या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पूर्वेकडील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रेखावृत्ते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पृथ्वीच्या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दैनंदिन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गतीमुळे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सूर्याच्या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प्रकाशात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अगोदर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येतात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व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ग्रीनिचच्या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पश्चिमेकडील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रेखावृत्तेनंतर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सूर्य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प्रकाशात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येतात</a:t>
            </a:r>
            <a:r>
              <a:rPr lang="en-US" sz="22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भारताची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प्रमाणवेळ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८२</a:t>
            </a:r>
            <a:r>
              <a:rPr lang="en-US" sz="22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°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३०’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पूर्व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रेखावृत्तावरील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स्थानिक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वेळ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आहे</a:t>
            </a:r>
            <a:r>
              <a:rPr lang="en-US" sz="22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याचा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अर्थ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भारताची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प्रमाणवेळ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ग्रीनिच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प्रमाणवेळेच्या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५</a:t>
            </a:r>
            <a:r>
              <a:rPr lang="en-US" sz="22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३०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तास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पुढे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आहे</a:t>
            </a:r>
            <a:r>
              <a:rPr lang="en-US" sz="22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17215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8F59AD9-FDE2-4CCB-BE89-4000FC754F00}"/>
              </a:ext>
            </a:extLst>
          </p:cNvPr>
          <p:cNvSpPr txBox="1"/>
          <p:nvPr/>
        </p:nvSpPr>
        <p:spPr>
          <a:xfrm>
            <a:off x="275210" y="293347"/>
            <a:ext cx="8780014" cy="63469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  <a:t>	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प्रमाण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वेळेचे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पट्टे</a:t>
            </a:r>
            <a:r>
              <a:rPr lang="en-US" sz="2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(Time Zones) :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पूर्व</a:t>
            </a:r>
            <a:r>
              <a:rPr lang="en-US" sz="22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पश्चिम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विशाल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विस्ताराच्या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कॅनडा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USA,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सोव्हिएट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रशिया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ऑस्ट्रेलिया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या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देशातील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मध्यवर्ती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ठिकाणाची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प्रामाण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वेळ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संपूर्ण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देशाच्या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व्यवहारासाठी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प्रमाण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वेळ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ठरविण्यात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आली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तर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या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विशाल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देशाच्या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पूर्व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व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पश्चिम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भागातील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लोकांची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गैरसोय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होण्याची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शक्यता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असते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अशा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विशाल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देशात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एकच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प्रमाण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वेळ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न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घेता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प्रादेशिक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सोईनुसार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एकापेक्षा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अधिक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प्रमाण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वेळा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ठरविल्या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जातात</a:t>
            </a:r>
            <a:r>
              <a:rPr lang="en-US" sz="2200" dirty="0">
                <a:solidFill>
                  <a:schemeClr val="bg1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 err="1">
                <a:solidFill>
                  <a:srgbClr val="7030A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आंतरराष्ट्रीय</a:t>
            </a:r>
            <a:r>
              <a:rPr lang="en-US" sz="2400" b="1" dirty="0">
                <a:solidFill>
                  <a:srgbClr val="7030A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वार</a:t>
            </a:r>
            <a:r>
              <a:rPr lang="en-US" sz="2400" b="1" dirty="0">
                <a:solidFill>
                  <a:srgbClr val="7030A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रेषा</a:t>
            </a:r>
            <a:r>
              <a:rPr lang="en-US" sz="24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(International date line) :-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ग्रीनिज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प्रमाण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वेळेनुसार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ग्रीनिज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येथे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सोमवार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सकाळचे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८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वाजले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असता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त्यावेळी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१८०</a:t>
            </a:r>
            <a:r>
              <a:rPr lang="en-US" sz="22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°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पूर्व</a:t>
            </a:r>
            <a:r>
              <a:rPr lang="en-US" sz="22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येथे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सोमवार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सायंकाळचे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८ व १८०</a:t>
            </a:r>
            <a:r>
              <a:rPr lang="en-US" sz="22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°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पश्चिम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येथे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रविवार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सायंकाळचे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८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वाजलेले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असतात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किंवा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ग्रीनिज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येथे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रविवार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सकाळी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७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वाजले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असता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व १८०</a:t>
            </a:r>
            <a:r>
              <a:rPr lang="en-US" sz="22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°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पू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येथे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शनिवार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सायंकाळचे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७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वाजलेले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असतात</a:t>
            </a:r>
            <a:r>
              <a:rPr lang="en-US" sz="22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१८०</a:t>
            </a:r>
            <a:r>
              <a:rPr lang="en-US" sz="22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°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पूर्व व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पश्चिम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ही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दोन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निरनिराळी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रेखावृत्ते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नसून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ते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एकच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रेखावृत्त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आहे</a:t>
            </a:r>
            <a:r>
              <a:rPr lang="en-US" sz="22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12289279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75E63E6-75E1-4398-BC69-F01E1C0B4CE0}"/>
              </a:ext>
            </a:extLst>
          </p:cNvPr>
          <p:cNvSpPr txBox="1"/>
          <p:nvPr/>
        </p:nvSpPr>
        <p:spPr>
          <a:xfrm>
            <a:off x="0" y="0"/>
            <a:ext cx="9587883" cy="61561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ग्रीनिज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रेखावृत्त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व १८०</a:t>
            </a:r>
            <a:r>
              <a:rPr lang="en-US" sz="20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°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रेखावृत्त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मिळून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एक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बृहवृत्त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तयार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होते</a:t>
            </a:r>
            <a:r>
              <a:rPr lang="en-US" sz="20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१८०</a:t>
            </a:r>
            <a:r>
              <a:rPr lang="en-US" sz="20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°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पूर्व व १८०</a:t>
            </a:r>
            <a:r>
              <a:rPr lang="en-US" sz="20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°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पश्चिम </a:t>
            </a:r>
            <a:r>
              <a:rPr lang="en-US" sz="2000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रेखावृत्त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म्हणजेच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१८०</a:t>
            </a:r>
            <a:r>
              <a:rPr lang="en-US" sz="20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°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रेखावृत्ताच्या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दोन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बाजू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आहेत</a:t>
            </a:r>
            <a:r>
              <a:rPr lang="en-US" sz="20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या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एकाच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रेखावृत्ताच्या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दोन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बाजूकडील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वेळांत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रविवार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सायंकाळचे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७ </a:t>
            </a:r>
            <a:r>
              <a:rPr lang="en-US" sz="2000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ते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शनिवार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सायंकाळचे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७ </a:t>
            </a:r>
            <a:r>
              <a:rPr lang="en-US" sz="2000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म्हणजे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पूर्ण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२४ </a:t>
            </a:r>
            <a:r>
              <a:rPr lang="en-US" sz="2000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तासांचा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किंवा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एका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संपूर्ण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दिवसाचा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फरक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पडतो</a:t>
            </a:r>
            <a:r>
              <a:rPr lang="en-US" sz="20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sz="2000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एका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दिवसाचा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फरक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पडणाऱ्या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या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रेखावृत्तास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आंतरराष्ट्रीय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वार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रेषा</a:t>
            </a:r>
            <a:r>
              <a:rPr lang="en-US" sz="2000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म्हणतात</a:t>
            </a:r>
            <a:r>
              <a:rPr lang="en-US" sz="20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१८०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°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पू.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रेखावृत्त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मुख्यतः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पॅसिफिक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महासागारामधून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गेले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असले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तरी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उत्तरेकडे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आशियातील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सैबेरियाच्या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भुमीतून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ते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रेखावृत्त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जाते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त्यामुळे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त्या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भू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प्रदेशातील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या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रेखावृत्ताच्या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दोन्ही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बाजूंच्या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विभागातील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वेळेत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एक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दिवसाचा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फरक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करावा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लागला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असता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त्यासाठी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या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ठिकाणी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वार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रेषा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पूर्वेकडे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ढकलून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बेरिंगच्या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सामुद्रधुनीतून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नेली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आहे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त्यानंतर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अॅल्युशियन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बेटे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टाळण्यासाठी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ही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वार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रेषा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थोडी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पश्चिमेकडे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झुकविली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आहे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१८०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°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रेखावृत्त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फिज़ी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बेटातून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जाते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पण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वार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रेषा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मात्र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दक्षिण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गोलार्धात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फिजी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टोंगा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बेटांच्या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पूर्वेस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घेतली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असून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ही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बेटे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व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न्युझिलँड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बेटे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या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वाररेषेच्या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पश्चिमेस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आहेत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या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वार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रेषेची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आखणी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आंतरराष्ट्रीय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संकेतानुसार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झालेली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असल्यामुळे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या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रेषेस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आंतरराष्ट्रीय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वार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रेषा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असे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म्हणतात</a:t>
            </a:r>
            <a:r>
              <a:rPr lang="en-US" sz="2000" dirty="0"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715250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9AAA1F3-8FB8-4E97-B5B9-93F90C4C9687}"/>
              </a:ext>
            </a:extLst>
          </p:cNvPr>
          <p:cNvSpPr/>
          <p:nvPr/>
        </p:nvSpPr>
        <p:spPr>
          <a:xfrm>
            <a:off x="2475361" y="2644170"/>
            <a:ext cx="7241278" cy="1569660"/>
          </a:xfrm>
          <a:prstGeom prst="rect">
            <a:avLst/>
          </a:prstGeom>
          <a:noFill/>
          <a:ln>
            <a:noFill/>
          </a:ln>
          <a:effectLst>
            <a:outerShdw dist="127000" algn="tl" rotWithShape="0">
              <a:prstClr val="black"/>
            </a:outerShdw>
            <a:reflection blurRad="6350" stA="40000" dir="5400000" sy="-100000" algn="bl" rotWithShape="0"/>
          </a:effectLst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1" u="none" strike="noStrike" kern="1200" cap="none" spc="0" normalizeH="0" baseline="0" noProof="0" dirty="0">
                <a:ln w="19050" cap="flat" cmpd="sng">
                  <a:solidFill>
                    <a:prstClr val="white"/>
                  </a:solidFill>
                  <a:prstDash val="solid"/>
                </a:ln>
                <a:gradFill flip="none" rotWithShape="1">
                  <a:gsLst>
                    <a:gs pos="64000">
                      <a:srgbClr val="00B050"/>
                    </a:gs>
                    <a:gs pos="18000">
                      <a:srgbClr val="FF0000"/>
                    </a:gs>
                    <a:gs pos="48000">
                      <a:srgbClr val="00B0F0"/>
                    </a:gs>
                    <a:gs pos="85000">
                      <a:srgbClr val="FFFF00"/>
                    </a:gs>
                    <a:gs pos="0">
                      <a:srgbClr val="7030A0"/>
                    </a:gs>
                    <a:gs pos="36000">
                      <a:srgbClr val="FFC000"/>
                    </a:gs>
                    <a:gs pos="100000">
                      <a:srgbClr val="C00000"/>
                    </a:gs>
                  </a:gsLst>
                  <a:lin ang="0" scaled="1"/>
                  <a:tileRect/>
                </a:gradFill>
                <a:effectLst>
                  <a:outerShdw blurRad="38100" dist="38100" dir="2700000" algn="tl">
                    <a:prstClr val="black">
                      <a:alpha val="18000"/>
                    </a:prst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587618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E6482E0-1558-437F-856C-FDA9450F672E}"/>
              </a:ext>
            </a:extLst>
          </p:cNvPr>
          <p:cNvSpPr txBox="1"/>
          <p:nvPr/>
        </p:nvSpPr>
        <p:spPr>
          <a:xfrm>
            <a:off x="3891563" y="202696"/>
            <a:ext cx="4408873" cy="6074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 err="1">
                <a:solidFill>
                  <a:srgbClr val="7030A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पृथ्वीचा</a:t>
            </a:r>
            <a:r>
              <a:rPr lang="en-US" sz="3200" b="1" dirty="0">
                <a:solidFill>
                  <a:srgbClr val="7030A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स्थूल</a:t>
            </a:r>
            <a:r>
              <a:rPr lang="en-US" sz="3200" b="1" dirty="0">
                <a:solidFill>
                  <a:srgbClr val="7030A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अभ्यास</a:t>
            </a:r>
            <a:endParaRPr lang="en-US" sz="32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571199A-2753-4280-9496-675475D89E23}"/>
              </a:ext>
            </a:extLst>
          </p:cNvPr>
          <p:cNvSpPr txBox="1"/>
          <p:nvPr/>
        </p:nvSpPr>
        <p:spPr>
          <a:xfrm>
            <a:off x="559836" y="1464906"/>
            <a:ext cx="6960637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पृथ्वीची</a:t>
            </a:r>
            <a:r>
              <a:rPr lang="en-US" sz="24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आकृती</a:t>
            </a:r>
            <a:r>
              <a:rPr lang="en-US" sz="24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 व </a:t>
            </a:r>
            <a:r>
              <a:rPr lang="en-US" sz="24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आकार</a:t>
            </a:r>
            <a:r>
              <a:rPr lang="en-US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rgbClr val="0070C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पृथ्वी</a:t>
            </a:r>
            <a:r>
              <a:rPr lang="en-US" sz="2400" dirty="0">
                <a:solidFill>
                  <a:srgbClr val="0070C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विषयी</a:t>
            </a:r>
            <a:r>
              <a:rPr lang="en-US" sz="2400" dirty="0">
                <a:solidFill>
                  <a:srgbClr val="0070C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काही</a:t>
            </a:r>
            <a:r>
              <a:rPr lang="en-US" sz="2400" dirty="0">
                <a:solidFill>
                  <a:srgbClr val="0070C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महत्त्वाचे</a:t>
            </a:r>
            <a:r>
              <a:rPr lang="en-US" sz="2400" dirty="0">
                <a:solidFill>
                  <a:srgbClr val="0070C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घटक</a:t>
            </a:r>
            <a:r>
              <a:rPr lang="en-US" sz="2400" dirty="0">
                <a:solidFill>
                  <a:srgbClr val="0070C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 </a:t>
            </a:r>
          </a:p>
          <a:p>
            <a:pPr marL="914400" lvl="1" indent="-457200" algn="just">
              <a:lnSpc>
                <a:spcPct val="150000"/>
              </a:lnSpc>
              <a:buFont typeface="+mj-lt"/>
              <a:buAutoNum type="arabicParenR"/>
            </a:pPr>
            <a:r>
              <a:rPr lang="en-US" sz="24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पृथ्वीचा</a:t>
            </a:r>
            <a:r>
              <a:rPr lang="en-US" sz="24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आस</a:t>
            </a:r>
            <a:r>
              <a:rPr lang="en-US" sz="24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914400" lvl="1" indent="-457200" algn="just">
              <a:lnSpc>
                <a:spcPct val="150000"/>
              </a:lnSpc>
              <a:buFont typeface="+mj-lt"/>
              <a:buAutoNum type="arabicParenR"/>
            </a:pPr>
            <a:r>
              <a:rPr lang="en-US" sz="2400" dirty="0" err="1">
                <a:solidFill>
                  <a:srgbClr val="00B05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विषुववृत्त</a:t>
            </a:r>
            <a:r>
              <a:rPr lang="en-US" sz="24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 indent="-457200" algn="just">
              <a:lnSpc>
                <a:spcPct val="150000"/>
              </a:lnSpc>
              <a:buFont typeface="+mj-lt"/>
              <a:buAutoNum type="arabicParenR"/>
            </a:pPr>
            <a:r>
              <a:rPr lang="en-US" sz="24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अक्षवृत्ते</a:t>
            </a:r>
            <a:r>
              <a:rPr lang="en-US" sz="24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 व </a:t>
            </a:r>
            <a:r>
              <a:rPr lang="en-US" sz="24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अक्षांश</a:t>
            </a:r>
            <a:r>
              <a:rPr lang="en-US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914400" lvl="1" indent="-457200" algn="just">
              <a:lnSpc>
                <a:spcPct val="150000"/>
              </a:lnSpc>
              <a:buFont typeface="+mj-lt"/>
              <a:buAutoNum type="arabicParenR"/>
            </a:pPr>
            <a:r>
              <a:rPr lang="en-US" sz="2400" dirty="0" err="1">
                <a:solidFill>
                  <a:srgbClr val="C0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रेखावृत्ते</a:t>
            </a:r>
            <a:r>
              <a:rPr lang="en-US" sz="2400" dirty="0">
                <a:solidFill>
                  <a:srgbClr val="C0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 व </a:t>
            </a:r>
            <a:r>
              <a:rPr lang="en-US" sz="2400" dirty="0" err="1">
                <a:solidFill>
                  <a:srgbClr val="C0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रेखांश</a:t>
            </a:r>
            <a:r>
              <a:rPr lang="en-US" sz="2400" dirty="0">
                <a:solidFill>
                  <a:srgbClr val="C0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rgbClr val="CC0099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बृहद्वृत्ते</a:t>
            </a:r>
            <a:r>
              <a:rPr lang="en-US" sz="2400" dirty="0">
                <a:solidFill>
                  <a:srgbClr val="CC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(Great circles)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rgbClr val="4A12AE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पृथ्वीची</a:t>
            </a:r>
            <a:r>
              <a:rPr lang="en-US" sz="2400" dirty="0">
                <a:solidFill>
                  <a:srgbClr val="4A12AE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4A12AE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गती</a:t>
            </a:r>
            <a:r>
              <a:rPr lang="en-US" sz="2400" dirty="0">
                <a:solidFill>
                  <a:srgbClr val="4A12A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आंतरराष्ट्रीय</a:t>
            </a:r>
            <a:r>
              <a:rPr lang="en-US" sz="24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वार</a:t>
            </a:r>
            <a:r>
              <a:rPr lang="en-US" sz="2400" dirty="0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66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</a:rPr>
              <a:t>रेषा</a:t>
            </a:r>
            <a:r>
              <a:rPr lang="en-US" sz="2400" dirty="0">
                <a:solidFill>
                  <a:srgbClr val="0000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(International date line) </a:t>
            </a:r>
            <a:endParaRPr lang="en-US" sz="2400" b="1" dirty="0">
              <a:solidFill>
                <a:srgbClr val="000066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429373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87B7019-0576-466F-91E0-B0A8E14B0C1C}"/>
              </a:ext>
            </a:extLst>
          </p:cNvPr>
          <p:cNvSpPr txBox="1"/>
          <p:nvPr/>
        </p:nvSpPr>
        <p:spPr>
          <a:xfrm>
            <a:off x="1" y="151773"/>
            <a:ext cx="8939814" cy="62751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 err="1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पृथ्वीची</a:t>
            </a:r>
            <a:r>
              <a:rPr lang="en-US" sz="2400" b="1" dirty="0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आकृती</a:t>
            </a:r>
            <a:r>
              <a:rPr lang="en-US" sz="2400" b="1" dirty="0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व </a:t>
            </a:r>
            <a:r>
              <a:rPr lang="en-US" sz="2400" b="1" dirty="0" err="1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आकार</a:t>
            </a:r>
            <a:r>
              <a:rPr lang="en-US" sz="2400" b="1" dirty="0">
                <a:solidFill>
                  <a:srgbClr val="CC00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  <a:r>
              <a:rPr lang="en-US" sz="2400" b="1" dirty="0">
                <a:solidFill>
                  <a:srgbClr val="CC00C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en-US" sz="2400" dirty="0">
              <a:solidFill>
                <a:srgbClr val="CC00CC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पृथ्वीची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आकृती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चेंडूसारखी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बरोबर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गोलाकृती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नाही</a:t>
            </a:r>
            <a:r>
              <a:rPr lang="en-US" sz="22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पृथ्वी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ध्रुवापाशी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थोडी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चपटी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असून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मध्यवर्ती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प्रदेशात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थोडी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फुगीर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आहे</a:t>
            </a:r>
            <a:r>
              <a:rPr lang="en-US" sz="22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पृथ्वीचा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उत्तर</a:t>
            </a:r>
            <a:r>
              <a:rPr lang="en-US" sz="220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दक्षिण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ध्रुवबिंदूंना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जोडणारा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व्यास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१२७१२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कि</a:t>
            </a:r>
            <a:r>
              <a:rPr lang="en-US" sz="220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मी</a:t>
            </a:r>
            <a:r>
              <a:rPr lang="en-US" sz="22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असून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विषुवृवत्तीय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व्यास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१२७५६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कि</a:t>
            </a:r>
            <a:r>
              <a:rPr lang="en-US" sz="220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मी</a:t>
            </a:r>
            <a:r>
              <a:rPr lang="en-US" sz="22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आहे</a:t>
            </a:r>
            <a:r>
              <a:rPr lang="en-US" sz="22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 err="1">
                <a:solidFill>
                  <a:srgbClr val="FF33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पृथ्वी</a:t>
            </a:r>
            <a:r>
              <a:rPr lang="en-US" sz="2400" b="1" dirty="0">
                <a:solidFill>
                  <a:srgbClr val="FF33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विषयी</a:t>
            </a:r>
            <a:r>
              <a:rPr lang="en-US" sz="2400" b="1" dirty="0">
                <a:solidFill>
                  <a:srgbClr val="FF33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काही</a:t>
            </a:r>
            <a:r>
              <a:rPr lang="en-US" sz="2400" b="1" dirty="0">
                <a:solidFill>
                  <a:srgbClr val="FF33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महत्त्वाचे</a:t>
            </a:r>
            <a:r>
              <a:rPr lang="en-US" sz="2400" b="1" dirty="0">
                <a:solidFill>
                  <a:srgbClr val="FF33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घटक</a:t>
            </a:r>
            <a:r>
              <a:rPr lang="en-US" sz="2400" b="1" dirty="0">
                <a:solidFill>
                  <a:srgbClr val="FF33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:-</a:t>
            </a:r>
            <a:r>
              <a:rPr lang="en-US" sz="2400" b="1" dirty="0">
                <a:solidFill>
                  <a:srgbClr val="FF33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marR="0" indent="-45720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arenR"/>
            </a:pPr>
            <a:r>
              <a:rPr lang="en-US" sz="2400" b="1" dirty="0" err="1">
                <a:solidFill>
                  <a:srgbClr val="FF3399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पृथ्वीचा</a:t>
            </a:r>
            <a:r>
              <a:rPr lang="en-US" sz="2400" b="1" dirty="0">
                <a:solidFill>
                  <a:srgbClr val="FF3399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3399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आस</a:t>
            </a:r>
            <a:r>
              <a:rPr lang="en-US" sz="2400" b="1" dirty="0">
                <a:solidFill>
                  <a:srgbClr val="FF33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  <a:r>
              <a:rPr lang="en-US" sz="2400" dirty="0">
                <a:solidFill>
                  <a:srgbClr val="FF33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पृथ्वीच्या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मध्यातून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जाणारी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काल्पनिक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रेषा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जिच्याभोवती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पृथ्वी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स्वांगपरिभ्रमण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करते</a:t>
            </a:r>
            <a:r>
              <a:rPr lang="en-US" sz="22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या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रेषेस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पृथ्वीचा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आस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असे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म्हणतात</a:t>
            </a:r>
            <a:r>
              <a:rPr lang="en-US" sz="22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हा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आस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पृथ्वीगोलास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उत्तरेकडे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ज्या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बिंदूत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छेदतो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त्यास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उत्तर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ध्रुव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व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दक्षिणेकडे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ज्या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ठिकाणी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छेदतो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त्यास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दक्षिण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ध्रुव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असे</a:t>
            </a:r>
            <a:r>
              <a:rPr lang="en-US" sz="22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म्हणतात</a:t>
            </a:r>
            <a:endParaRPr lang="en-US" sz="22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66510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B3FFDCA-FBA7-4B6E-8F96-4208BBADEC0A}"/>
              </a:ext>
            </a:extLst>
          </p:cNvPr>
          <p:cNvSpPr txBox="1"/>
          <p:nvPr/>
        </p:nvSpPr>
        <p:spPr>
          <a:xfrm>
            <a:off x="0" y="0"/>
            <a:ext cx="11639551" cy="61304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2200" b="1" dirty="0">
                <a:solidFill>
                  <a:srgbClr val="CC0099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</a:t>
            </a:r>
            <a:r>
              <a:rPr lang="en-US" sz="2200" b="1" dirty="0" err="1">
                <a:solidFill>
                  <a:srgbClr val="CC0099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विषुववृत्त</a:t>
            </a:r>
            <a:r>
              <a:rPr lang="en-US" sz="2200" b="1" dirty="0">
                <a:solidFill>
                  <a:srgbClr val="CC00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solidFill>
                  <a:srgbClr val="CC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:-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2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पृथ्वी</a:t>
            </a:r>
            <a:r>
              <a:rPr lang="en-US" sz="20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गोलावरील</a:t>
            </a:r>
            <a:r>
              <a:rPr lang="en-US" sz="20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उत्तर</a:t>
            </a:r>
            <a:r>
              <a:rPr lang="en-US" sz="20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ध्रुव</a:t>
            </a:r>
            <a:r>
              <a:rPr lang="en-US" sz="20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व </a:t>
            </a:r>
            <a:r>
              <a:rPr lang="en-US" sz="20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दक्षिण</a:t>
            </a:r>
            <a:r>
              <a:rPr lang="en-US" sz="20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ध्रुव</a:t>
            </a:r>
            <a:r>
              <a:rPr lang="en-US" sz="20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यांच्यापासून</a:t>
            </a:r>
            <a:r>
              <a:rPr lang="en-US" sz="20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समान</a:t>
            </a:r>
            <a:r>
              <a:rPr lang="en-US" sz="20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अंतरावर</a:t>
            </a:r>
            <a:r>
              <a:rPr lang="en-US" sz="20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असणारे</a:t>
            </a:r>
            <a:r>
              <a:rPr lang="en-US" sz="20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सर्व</a:t>
            </a:r>
            <a:r>
              <a:rPr lang="en-US" sz="20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बिंदू</a:t>
            </a:r>
            <a:r>
              <a:rPr lang="en-US" sz="20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जोडणारी</a:t>
            </a:r>
            <a:r>
              <a:rPr lang="en-US" sz="20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काल्पनिक</a:t>
            </a:r>
            <a:r>
              <a:rPr lang="en-US" sz="20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रेषा</a:t>
            </a:r>
            <a:r>
              <a:rPr lang="en-US" sz="20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म्हणजे</a:t>
            </a:r>
            <a:r>
              <a:rPr lang="en-US" sz="20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विषुववृत्त</a:t>
            </a:r>
            <a:r>
              <a:rPr lang="en-US" sz="20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होय</a:t>
            </a:r>
            <a:r>
              <a:rPr lang="en-US" sz="20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या</a:t>
            </a:r>
            <a:r>
              <a:rPr lang="en-US" sz="20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रेषेमुळे</a:t>
            </a:r>
            <a:r>
              <a:rPr lang="en-US" sz="20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पृथ्वीचे</a:t>
            </a:r>
            <a:r>
              <a:rPr lang="en-US" sz="20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उत्तर</a:t>
            </a:r>
            <a:r>
              <a:rPr lang="en-US" sz="20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गोलार्ध</a:t>
            </a:r>
            <a:r>
              <a:rPr lang="en-US" sz="20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व </a:t>
            </a:r>
            <a:r>
              <a:rPr lang="en-US" sz="20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दक्षिण</a:t>
            </a:r>
            <a:r>
              <a:rPr lang="en-US" sz="20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गोलार्ध</a:t>
            </a:r>
            <a:r>
              <a:rPr lang="en-US" sz="20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असे</a:t>
            </a:r>
            <a:r>
              <a:rPr lang="en-US" sz="20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दोन</a:t>
            </a:r>
            <a:r>
              <a:rPr lang="en-US" sz="20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सारखे</a:t>
            </a:r>
            <a:r>
              <a:rPr lang="en-US" sz="20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अर्धगोल</a:t>
            </a:r>
            <a:r>
              <a:rPr lang="en-US" sz="2000" dirty="0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होतात</a:t>
            </a:r>
            <a:r>
              <a:rPr lang="en-US" sz="20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000" b="1" dirty="0">
              <a:solidFill>
                <a:srgbClr val="FF0000"/>
              </a:solidFill>
              <a:effectLst/>
              <a:latin typeface="Mangal" panose="02040503050203030202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b="1" dirty="0">
                <a:solidFill>
                  <a:srgbClr val="4A12AE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</a:t>
            </a:r>
            <a:r>
              <a:rPr lang="en-US" sz="2200" b="1" dirty="0" err="1">
                <a:solidFill>
                  <a:srgbClr val="4A12AE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अक्षवृत्ते</a:t>
            </a:r>
            <a:r>
              <a:rPr lang="en-US" sz="2200" b="1" dirty="0">
                <a:solidFill>
                  <a:srgbClr val="4A12AE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व </a:t>
            </a:r>
            <a:r>
              <a:rPr lang="en-US" sz="2200" b="1" dirty="0" err="1">
                <a:solidFill>
                  <a:srgbClr val="4A12AE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अक्षांश</a:t>
            </a:r>
            <a:r>
              <a:rPr lang="en-US" sz="2200" b="1" dirty="0">
                <a:solidFill>
                  <a:srgbClr val="4A12A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(Parallels and Latitudes) :-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पृथ्वी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पृष्ठावर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उत्तरेकडे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व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दक्षिणेकडे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जाणारी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व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विषुववृत्तास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समांतर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अशी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समान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अंतरावर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काढलेली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वर्तुळे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म्हणजे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अक्षवृत्ते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उत्तरेकडे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व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दक्षिणेकडे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त्यांची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लांबी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कमी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कमी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होत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जाते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विषुववृत्त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हे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सर्वात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जास्त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लांबीचे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अक्षवृत्त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होय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त्याची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लांबी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सुमारे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२५०००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मैल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आहे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उत्तर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व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दक्षिण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ध्रुव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हे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दोन्ही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बिंदुरूप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आहेत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विषुववृत्त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हे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प्रमाण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अक्षवृत्त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आहे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त्यास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शून्य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अंश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अक्षांशाचे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अक्षवृत्त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असे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म्हणतात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उत्तर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व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दक्षिण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ध्रुव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बिंदू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ही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९०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°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उत्तर व ९०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°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दक्षिण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अक्षांशाची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अक्षवृत्ते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आहेत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०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ते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९०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°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अक्षवृत्तापर्यंतचे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पृथ्वीवरील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अंतर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सुमारे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१०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०००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कि</a:t>
            </a:r>
            <a:r>
              <a:rPr lang="en-US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मी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किंवा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६२५०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मैल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आहे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त्यामुळे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दोन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अक्षवृत्तामध्ये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१११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कि</a:t>
            </a:r>
            <a:r>
              <a:rPr lang="en-US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मी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किंवा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६९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५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मैल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अंतर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असते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अक्षांश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म्हणजे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अक्षवृत्ते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नव्हेत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अक्षवृत्ताचे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स्थान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ज्या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अंकाने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दाखविले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जाते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त्यास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अक्षांश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असे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म्हणतात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त्या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अंकापुढे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उत्तर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किंवा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दक्षिण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असे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लिहून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त्याचे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स्थान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उत्तर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गोलार्धात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आहे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की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दक्षिण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गोलार्धात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आहे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हे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निश्चित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केले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जाते</a:t>
            </a:r>
            <a:r>
              <a:rPr lang="en-US" sz="20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8376215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AB3DAD7-ADA8-431D-9CCA-AC4F9618EEEB}"/>
              </a:ext>
            </a:extLst>
          </p:cNvPr>
          <p:cNvSpPr txBox="1"/>
          <p:nvPr/>
        </p:nvSpPr>
        <p:spPr>
          <a:xfrm>
            <a:off x="159799" y="763485"/>
            <a:ext cx="9658904" cy="46740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dirty="0">
                <a:solidFill>
                  <a:srgbClr val="CC00CC"/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4) </a:t>
            </a:r>
            <a:r>
              <a:rPr lang="en-US" sz="2400" b="1" dirty="0" err="1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रेखावृत्ते</a:t>
            </a:r>
            <a:r>
              <a:rPr lang="en-US" sz="2400" b="1" dirty="0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व </a:t>
            </a:r>
            <a:r>
              <a:rPr lang="en-US" sz="2400" b="1" dirty="0" err="1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रेखांश</a:t>
            </a:r>
            <a:r>
              <a:rPr lang="en-US" sz="2400" b="1" dirty="0">
                <a:solidFill>
                  <a:srgbClr val="CC00CC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b="1" dirty="0" err="1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Medidaians</a:t>
            </a:r>
            <a:r>
              <a:rPr lang="en-US" sz="2400" b="1" dirty="0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2400" b="1" dirty="0" err="1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Longirudes</a:t>
            </a:r>
            <a:r>
              <a:rPr lang="en-US" sz="2400" b="1" dirty="0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:-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उत्तर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व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दक्षिण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ध्रुव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बिंदूतून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जाणारी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विषुववृत्तास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काटकोनात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छेदणारी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पृथ्वीपृष्ठावर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काढलेली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काल्पनिक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रेषा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म्हणजे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रेखावृत्त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होय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विषुववृत्ताचे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समान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360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भाग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केले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तर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प्रत्येक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भागातून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एक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अशी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360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रेखावृत्ते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काढता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येतात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प्रत्येक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रेखावृत्त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हे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अर्धवर्तूळ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असते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सर्व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रेखावृत्ताची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लांबी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समान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म्हणजे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सुमारे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12500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मैल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असते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विषुववृत्तावर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दोन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रेखावृत्तामधील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अंतर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जास्तीत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जास्त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म्हणजे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111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कि.मी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असते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ध्रुवबिंदूवर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हे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अंतर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शून्य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असते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कारण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येथे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सर्व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रेखावृत्ते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एकत्र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होतात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प्राचीन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भारतात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उज्जैन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येथे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वेधशाळा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होती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त्यामुळे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त्या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काळी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उज्जैनमधून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जाणारे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रेखावृत्त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प्रमाण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रेखावृत्त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मानले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जात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होते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2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735059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67EE1A7-6AF2-437E-A5E3-4E7588DC0497}"/>
              </a:ext>
            </a:extLst>
          </p:cNvPr>
          <p:cNvSpPr txBox="1"/>
          <p:nvPr/>
        </p:nvSpPr>
        <p:spPr>
          <a:xfrm>
            <a:off x="306280" y="592647"/>
            <a:ext cx="8873230" cy="52286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आधुनिक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युगात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इंग्लंड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हे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जगातील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आघाडीचे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दर्यावर्दी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राष्ट्र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होते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त्यामुळे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त्या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देशाच्या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लंडन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राजधानी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जवळ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असलेल्या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महत्त्वाच्या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वेधशाळेचे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ग्रीनिच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येथील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रेखावृत्त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प्रमाण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मानावे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असे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ठरविण्यात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आले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व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तोच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आंतरराष्ट्रीय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संकेत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आजही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रूढ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आहे</a:t>
            </a:r>
            <a:r>
              <a:rPr lang="en-US" sz="22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ग्रीनिच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मधून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जाणाऱ्या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रेखावृत्तास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ग्रीनिच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रेखावृत्त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असे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म्हणतात</a:t>
            </a:r>
            <a:r>
              <a:rPr lang="en-US" sz="22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हे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प्रमाण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रेखावृत्त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म्हणून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त्याचे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रेखांश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शून्य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आहे</a:t>
            </a:r>
            <a:r>
              <a:rPr lang="en-US" sz="22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त्याच्या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पूर्वेकडे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१८०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पूर्व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रेखावृत्ते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व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पश्चिमेकडे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१८०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पश्चिम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रेखावृत्ते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मानली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जातात</a:t>
            </a:r>
            <a:r>
              <a:rPr lang="en-US" sz="22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प्रत्येक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अक्षवृत्ताचे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व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रेखावृत्ताचे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६०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भाग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करून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त्यातील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प्रत्येक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भागास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मिनिट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व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प्रत्येक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मिनिटाचे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६०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भाग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करून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त्यास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सेकंद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म्हटले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जाते</a:t>
            </a:r>
            <a:r>
              <a:rPr lang="en-US" sz="22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पृथ्वी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पृष्ठावर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एखाद्या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ठिकाणचे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निश्चित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स्थान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अक्षवृत्त</a:t>
            </a:r>
            <a:r>
              <a:rPr lang="en-US" sz="22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रेखावृत्ताच्या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साहाय्यानेच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सांगितले</a:t>
            </a:r>
            <a:r>
              <a:rPr lang="en-US" sz="2200" dirty="0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जाते</a:t>
            </a:r>
            <a:r>
              <a:rPr lang="en-US" sz="22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3830194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91AA37F-EDA9-4464-97C2-F5AE8FF54030}"/>
              </a:ext>
            </a:extLst>
          </p:cNvPr>
          <p:cNvSpPr txBox="1"/>
          <p:nvPr/>
        </p:nvSpPr>
        <p:spPr>
          <a:xfrm>
            <a:off x="435283" y="1101572"/>
            <a:ext cx="8708718" cy="37513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 err="1">
                <a:solidFill>
                  <a:srgbClr val="FF3399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बृहद्वृत्ते</a:t>
            </a:r>
            <a:r>
              <a:rPr lang="en-US" sz="2400" b="1" dirty="0">
                <a:solidFill>
                  <a:srgbClr val="FF33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(Great circles) :-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विषुववृत्त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व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रेखावृत्तही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बृहद्वृत्ते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आहेत</a:t>
            </a:r>
            <a:r>
              <a:rPr lang="en-US" sz="2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पृथ्वीचा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केंद्रबिंदू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हा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ज्याचा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मध्यबिंदू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आहे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असे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पृथ्वी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पृष्ठावर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काढलेले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काल्पनिक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वर्तुळ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म्हणजे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बृहद्वृत्ते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होय</a:t>
            </a:r>
            <a:r>
              <a:rPr lang="en-US" sz="2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बृहद्वृत्तातून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काढलेल्या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कोणत्याही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पातळीने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पृथ्वीगोलाचे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दोन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समान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भाग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केले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जातात</a:t>
            </a:r>
            <a:r>
              <a:rPr lang="en-US" sz="2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सर्व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रेखावृत्ते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बृहद्वृत्ते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असली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तरी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अक्षवृत्तांपैकी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फक्त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विषुववृत्तच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बृहद्वृत्त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आहे</a:t>
            </a:r>
            <a:r>
              <a:rPr lang="en-US" sz="2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कारण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विषुववृत्तामुळेच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पृथ्वीचे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दोनसमान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भाग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होतात</a:t>
            </a:r>
            <a:r>
              <a:rPr lang="en-US" sz="2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विषुववृत्त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हे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सर्वात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मोठे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बृहद्वृत्त</a:t>
            </a:r>
            <a:r>
              <a:rPr lang="en-US" sz="2200" dirty="0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आहे</a:t>
            </a:r>
            <a:r>
              <a:rPr lang="en-US" sz="2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82889194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93A97AC-1B07-45D3-8274-41651A01C483}"/>
              </a:ext>
            </a:extLst>
          </p:cNvPr>
          <p:cNvSpPr txBox="1"/>
          <p:nvPr/>
        </p:nvSpPr>
        <p:spPr>
          <a:xfrm>
            <a:off x="421689" y="477879"/>
            <a:ext cx="7923321" cy="60442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b="1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पृथ्वीची</a:t>
            </a:r>
            <a:r>
              <a:rPr lang="en-US" sz="2200" b="1" dirty="0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FFC0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गती</a:t>
            </a:r>
            <a:r>
              <a:rPr lang="en-US" sz="2200" b="1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पृथ्वीला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दोन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गती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आहेत</a:t>
            </a:r>
            <a:r>
              <a:rPr lang="en-US" sz="22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marR="0" indent="-45720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200" b="1" dirty="0" err="1">
                <a:solidFill>
                  <a:srgbClr val="FFFF0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स्वांगपरिभ्रमण</a:t>
            </a:r>
            <a:r>
              <a:rPr lang="en-US" sz="22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:- </a:t>
            </a:r>
          </a:p>
          <a:p>
            <a:pPr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पृथ्वी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आपल्या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आसाभोवती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पश्चिमेकडून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पूर्वेकडे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फिरते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यास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स्वांगपरिभ्रमण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किंवा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परिवलन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असे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म्हटले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जाते</a:t>
            </a:r>
            <a:r>
              <a:rPr lang="en-US" sz="22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या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परिभ्रमणास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२३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तास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५६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मिनिटे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म्हणजेच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सुमारे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२४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तास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लागतात</a:t>
            </a:r>
            <a:r>
              <a:rPr lang="en-US" sz="22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या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परिभ्रमणामुळे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पृथ्वीवर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दिवस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व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रात्र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होतात</a:t>
            </a:r>
            <a:r>
              <a:rPr lang="en-US" sz="22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एका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वेळी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पृथ्वीचा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फक्त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अर्धाच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भाग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सूर्यप्रकाशात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असतो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व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त्याच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वेळी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पृथ्वीच्या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दुसऱ्या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अर्ध्या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भागात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अंधार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असतो</a:t>
            </a:r>
            <a:r>
              <a:rPr lang="en-US" sz="22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जेथे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प्रकाश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असतो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तेथे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दिवस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व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जेथे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अंधार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तेथे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रात्र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असते</a:t>
            </a:r>
            <a:r>
              <a:rPr lang="en-US" sz="22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दिवसरात्र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मिळून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एक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स्वांगपरिभ्रमण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पूर्ण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होते</a:t>
            </a:r>
            <a:r>
              <a:rPr lang="en-US" sz="22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यास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पृथ्वीची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दैनंदिन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गती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असे</a:t>
            </a:r>
            <a:r>
              <a:rPr lang="en-US" sz="2200" dirty="0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B0F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म्हणतात</a:t>
            </a:r>
            <a:r>
              <a:rPr lang="en-US" sz="22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42544935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DDCCA6C-6EFB-475E-B415-8B3BB376E05C}"/>
              </a:ext>
            </a:extLst>
          </p:cNvPr>
          <p:cNvSpPr txBox="1"/>
          <p:nvPr/>
        </p:nvSpPr>
        <p:spPr>
          <a:xfrm>
            <a:off x="171452" y="778546"/>
            <a:ext cx="9540720" cy="27717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00206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</a:t>
            </a:r>
            <a:r>
              <a:rPr lang="en-US" sz="2400" dirty="0" err="1">
                <a:solidFill>
                  <a:srgbClr val="002060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सूर्यपरिभ्रमण</a:t>
            </a:r>
            <a:r>
              <a:rPr lang="en-US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:-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CC00C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200" dirty="0" err="1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पृथ्वी</a:t>
            </a:r>
            <a:r>
              <a:rPr lang="en-US" sz="2200" dirty="0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स्वत</a:t>
            </a:r>
            <a:r>
              <a:rPr lang="en-US" sz="2200" dirty="0" err="1">
                <a:solidFill>
                  <a:srgbClr val="CC00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200" dirty="0" err="1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भोवती</a:t>
            </a:r>
            <a:r>
              <a:rPr lang="en-US" sz="2200" dirty="0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फिरत</a:t>
            </a:r>
            <a:r>
              <a:rPr lang="en-US" sz="2200" dirty="0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असतानाच</a:t>
            </a:r>
            <a:r>
              <a:rPr lang="en-US" sz="2200" dirty="0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सूर्याभोवती</a:t>
            </a:r>
            <a:r>
              <a:rPr lang="en-US" sz="2200" dirty="0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फिरते</a:t>
            </a:r>
            <a:r>
              <a:rPr lang="en-US" sz="2200" dirty="0">
                <a:solidFill>
                  <a:srgbClr val="CC00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sz="2200" dirty="0" err="1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या</a:t>
            </a:r>
            <a:r>
              <a:rPr lang="en-US" sz="2200" dirty="0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गतीस</a:t>
            </a:r>
            <a:r>
              <a:rPr lang="en-US" sz="2200" dirty="0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सूर्य</a:t>
            </a:r>
            <a:r>
              <a:rPr lang="en-US" sz="2200" dirty="0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परिभ्रमण</a:t>
            </a:r>
            <a:r>
              <a:rPr lang="en-US" sz="2200" dirty="0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असे</a:t>
            </a:r>
            <a:r>
              <a:rPr lang="en-US" sz="2200" dirty="0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म्हणतात</a:t>
            </a:r>
            <a:r>
              <a:rPr lang="en-US" sz="2200" dirty="0">
                <a:solidFill>
                  <a:srgbClr val="CC00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sz="2200" dirty="0" err="1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पृथ्वीचा</a:t>
            </a:r>
            <a:r>
              <a:rPr lang="en-US" sz="2200" dirty="0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आस</a:t>
            </a:r>
            <a:r>
              <a:rPr lang="en-US" sz="2200" dirty="0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या</a:t>
            </a:r>
            <a:r>
              <a:rPr lang="en-US" sz="2200" dirty="0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भ्रमण</a:t>
            </a:r>
            <a:r>
              <a:rPr lang="en-US" sz="2200" dirty="0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मार्गाशी</a:t>
            </a:r>
            <a:r>
              <a:rPr lang="en-US" sz="2200" dirty="0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६६</a:t>
            </a:r>
            <a:r>
              <a:rPr lang="en-US" sz="2200" dirty="0">
                <a:solidFill>
                  <a:srgbClr val="CC00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200" dirty="0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५ </a:t>
            </a:r>
            <a:r>
              <a:rPr lang="en-US" sz="2200" dirty="0" err="1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अंशांनी</a:t>
            </a:r>
            <a:r>
              <a:rPr lang="en-US" sz="2200" dirty="0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कललेला</a:t>
            </a:r>
            <a:r>
              <a:rPr lang="en-US" sz="2200" dirty="0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असतो</a:t>
            </a:r>
            <a:r>
              <a:rPr lang="en-US" sz="2200" dirty="0">
                <a:solidFill>
                  <a:srgbClr val="CC00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या</a:t>
            </a:r>
            <a:r>
              <a:rPr lang="en-US" sz="2200" dirty="0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आसाचा</a:t>
            </a:r>
            <a:r>
              <a:rPr lang="en-US" sz="2200" dirty="0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रोख</a:t>
            </a:r>
            <a:r>
              <a:rPr lang="en-US" sz="2200" dirty="0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नेहमीच</a:t>
            </a:r>
            <a:r>
              <a:rPr lang="en-US" sz="2200" dirty="0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ध्रुवताऱ्याकडे</a:t>
            </a:r>
            <a:r>
              <a:rPr lang="en-US" sz="2200" dirty="0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असतो</a:t>
            </a:r>
            <a:r>
              <a:rPr lang="en-US" sz="2200" dirty="0">
                <a:solidFill>
                  <a:srgbClr val="CC00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पृथ्वीच्या</a:t>
            </a:r>
            <a:r>
              <a:rPr lang="en-US" sz="2200" dirty="0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या</a:t>
            </a:r>
            <a:r>
              <a:rPr lang="en-US" sz="2200" dirty="0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गतीमुळे</a:t>
            </a:r>
            <a:r>
              <a:rPr lang="en-US" sz="2200" dirty="0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पृथ्वीवर</a:t>
            </a:r>
            <a:r>
              <a:rPr lang="en-US" sz="2200" dirty="0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ऋतू</a:t>
            </a:r>
            <a:r>
              <a:rPr lang="en-US" sz="2200" dirty="0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CC00CC"/>
                </a:solidFill>
                <a:effectLst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होतात</a:t>
            </a:r>
            <a:r>
              <a:rPr lang="en-US" sz="2200" dirty="0">
                <a:solidFill>
                  <a:srgbClr val="CC00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xmlns="" id="{CFB66ED1-1068-45A0-9534-81D94EF12D3E}"/>
              </a:ext>
            </a:extLst>
          </p:cNvPr>
          <p:cNvGraphicFramePr>
            <a:graphicFrameLocks noGrp="1"/>
          </p:cNvGraphicFramePr>
          <p:nvPr/>
        </p:nvGraphicFramePr>
        <p:xfrm>
          <a:off x="860549" y="3621288"/>
          <a:ext cx="8162526" cy="297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6288">
                  <a:extLst>
                    <a:ext uri="{9D8B030D-6E8A-4147-A177-3AD203B41FA5}">
                      <a16:colId xmlns:a16="http://schemas.microsoft.com/office/drawing/2014/main" xmlns="" val="2379191222"/>
                    </a:ext>
                  </a:extLst>
                </a:gridCol>
                <a:gridCol w="3466238">
                  <a:extLst>
                    <a:ext uri="{9D8B030D-6E8A-4147-A177-3AD203B41FA5}">
                      <a16:colId xmlns:a16="http://schemas.microsoft.com/office/drawing/2014/main" xmlns="" val="14490820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200" b="0" dirty="0" err="1">
                          <a:solidFill>
                            <a:srgbClr val="C00000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पृथ्वीचे</a:t>
                      </a:r>
                      <a:r>
                        <a:rPr lang="en-US" sz="2200" b="0" dirty="0">
                          <a:solidFill>
                            <a:srgbClr val="C00000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rgbClr val="C00000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सूर्यापासून</a:t>
                      </a:r>
                      <a:r>
                        <a:rPr lang="en-US" sz="2200" b="0" dirty="0">
                          <a:solidFill>
                            <a:srgbClr val="C00000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rgbClr val="C00000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जास्तीत</a:t>
                      </a:r>
                      <a:r>
                        <a:rPr lang="en-US" sz="2200" b="0" dirty="0">
                          <a:solidFill>
                            <a:srgbClr val="C00000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rgbClr val="C00000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जास्त</a:t>
                      </a:r>
                      <a:r>
                        <a:rPr lang="en-US" sz="2200" b="0" dirty="0">
                          <a:solidFill>
                            <a:srgbClr val="C00000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solidFill>
                            <a:srgbClr val="C00000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अंतर</a:t>
                      </a:r>
                      <a:endParaRPr lang="en-US" sz="2200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>
                          <a:solidFill>
                            <a:srgbClr val="FF0000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४ </a:t>
                      </a:r>
                      <a:r>
                        <a:rPr lang="en-US" sz="2200" b="0" dirty="0" err="1">
                          <a:solidFill>
                            <a:srgbClr val="FF0000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जुलै</a:t>
                      </a:r>
                      <a:r>
                        <a:rPr lang="en-US" sz="22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(Aphelion)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95347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200" dirty="0" err="1">
                          <a:solidFill>
                            <a:srgbClr val="00B050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पृथ्वीचे</a:t>
                      </a:r>
                      <a:r>
                        <a:rPr lang="en-US" sz="2200" dirty="0">
                          <a:solidFill>
                            <a:srgbClr val="00B050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B050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सूर्यापासून</a:t>
                      </a:r>
                      <a:r>
                        <a:rPr lang="en-US" sz="2200" dirty="0">
                          <a:solidFill>
                            <a:srgbClr val="00B050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B050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कमीत</a:t>
                      </a:r>
                      <a:r>
                        <a:rPr lang="en-US" sz="2200" dirty="0">
                          <a:solidFill>
                            <a:srgbClr val="00B050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B050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कमी</a:t>
                      </a:r>
                      <a:r>
                        <a:rPr lang="en-US" sz="2200" dirty="0">
                          <a:solidFill>
                            <a:srgbClr val="00B050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B050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अंतर</a:t>
                      </a:r>
                      <a:r>
                        <a:rPr lang="en-US" sz="2200" dirty="0">
                          <a:solidFill>
                            <a:srgbClr val="00B050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>
                          <a:solidFill>
                            <a:srgbClr val="00B0F0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२</a:t>
                      </a:r>
                      <a:r>
                        <a:rPr lang="en-US" sz="22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200" dirty="0">
                          <a:solidFill>
                            <a:srgbClr val="00B0F0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३ </a:t>
                      </a:r>
                      <a:r>
                        <a:rPr lang="en-US" sz="2200" dirty="0" err="1">
                          <a:solidFill>
                            <a:srgbClr val="00B0F0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जाने</a:t>
                      </a:r>
                      <a:r>
                        <a:rPr lang="en-US" sz="22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(Perihelion)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27638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200" dirty="0" err="1">
                          <a:solidFill>
                            <a:srgbClr val="0070C0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पृथ्वीचे</a:t>
                      </a:r>
                      <a:r>
                        <a:rPr lang="en-US" sz="2200" dirty="0">
                          <a:solidFill>
                            <a:srgbClr val="0070C0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70C0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सूर्यापासून</a:t>
                      </a:r>
                      <a:r>
                        <a:rPr lang="en-US" sz="2200" dirty="0">
                          <a:solidFill>
                            <a:srgbClr val="0070C0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70C0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अंतर</a:t>
                      </a:r>
                      <a:r>
                        <a:rPr lang="en-US" sz="2200" dirty="0">
                          <a:solidFill>
                            <a:srgbClr val="CC00CC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	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>
                          <a:solidFill>
                            <a:srgbClr val="002060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१४ </a:t>
                      </a:r>
                      <a:r>
                        <a:rPr lang="en-US" sz="2200" dirty="0" err="1">
                          <a:solidFill>
                            <a:srgbClr val="002060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कोटी</a:t>
                      </a:r>
                      <a:r>
                        <a:rPr lang="en-US" sz="2200" dirty="0">
                          <a:solidFill>
                            <a:srgbClr val="002060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९६ </a:t>
                      </a:r>
                      <a:r>
                        <a:rPr lang="en-US" sz="2200" dirty="0" err="1">
                          <a:solidFill>
                            <a:srgbClr val="002060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लाख</a:t>
                      </a:r>
                      <a:r>
                        <a:rPr lang="en-US" sz="2200" dirty="0">
                          <a:solidFill>
                            <a:srgbClr val="002060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rgbClr val="002060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कि</a:t>
                      </a:r>
                      <a:r>
                        <a:rPr lang="en-US" sz="2200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2200" dirty="0" err="1">
                          <a:solidFill>
                            <a:srgbClr val="002060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मी</a:t>
                      </a:r>
                      <a:r>
                        <a:rPr lang="en-US" sz="2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74532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200" dirty="0" err="1">
                          <a:solidFill>
                            <a:srgbClr val="7030A0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व्यास</a:t>
                      </a:r>
                      <a:endParaRPr lang="en-US" sz="22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>
                          <a:solidFill>
                            <a:srgbClr val="FF3399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१२७५६ </a:t>
                      </a:r>
                      <a:r>
                        <a:rPr lang="en-US" sz="2200" dirty="0" err="1">
                          <a:solidFill>
                            <a:srgbClr val="FF3399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कि</a:t>
                      </a:r>
                      <a:r>
                        <a:rPr lang="en-US" sz="2200" dirty="0" err="1">
                          <a:solidFill>
                            <a:srgbClr val="FF339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2200" dirty="0" err="1">
                          <a:solidFill>
                            <a:srgbClr val="FF3399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मी</a:t>
                      </a:r>
                      <a:r>
                        <a:rPr lang="en-US" sz="2200" dirty="0">
                          <a:solidFill>
                            <a:srgbClr val="FF339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89223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200" dirty="0">
                          <a:solidFill>
                            <a:srgbClr val="CC00CC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200" dirty="0" err="1">
                          <a:solidFill>
                            <a:srgbClr val="CC00CC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परीघ</a:t>
                      </a:r>
                      <a:endParaRPr lang="en-US" sz="2200" dirty="0">
                        <a:solidFill>
                          <a:srgbClr val="CC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200" dirty="0">
                          <a:solidFill>
                            <a:srgbClr val="4A12AE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४०</a:t>
                      </a:r>
                      <a:r>
                        <a:rPr lang="en-US" sz="2200" dirty="0">
                          <a:solidFill>
                            <a:srgbClr val="4A12A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200" dirty="0">
                          <a:solidFill>
                            <a:srgbClr val="4A12AE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०७५ </a:t>
                      </a:r>
                      <a:r>
                        <a:rPr lang="en-US" sz="2200" dirty="0" err="1">
                          <a:solidFill>
                            <a:srgbClr val="4A12AE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कि</a:t>
                      </a:r>
                      <a:r>
                        <a:rPr lang="en-US" sz="2200" dirty="0" err="1">
                          <a:solidFill>
                            <a:srgbClr val="4A12A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2200" dirty="0" err="1">
                          <a:solidFill>
                            <a:srgbClr val="4A12AE"/>
                          </a:solidFill>
                          <a:effectLst/>
                          <a:latin typeface="Mangal" panose="02040503050203030202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मी</a:t>
                      </a:r>
                      <a:r>
                        <a:rPr lang="en-US" sz="2200" dirty="0">
                          <a:solidFill>
                            <a:srgbClr val="4A12AE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200" dirty="0">
                        <a:solidFill>
                          <a:srgbClr val="4A12AE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710791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6884640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</TotalTime>
  <Words>236</Words>
  <Application>Microsoft Office PowerPoint</Application>
  <PresentationFormat>Custom</PresentationFormat>
  <Paragraphs>54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Prathamesh Kalaskar</dc:creator>
  <cp:lastModifiedBy>KBPE</cp:lastModifiedBy>
  <cp:revision>2</cp:revision>
  <dcterms:created xsi:type="dcterms:W3CDTF">2023-02-05T05:57:29Z</dcterms:created>
  <dcterms:modified xsi:type="dcterms:W3CDTF">2023-03-03T08:52:10Z</dcterms:modified>
</cp:coreProperties>
</file>