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GB"/>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945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Date Placeholder 2"/>
          <p:cNvSpPr>
            <a:spLocks noGrp="1"/>
          </p:cNvSpPr>
          <p:nvPr>
            <p:ph type="dt" sz="half" idx="10"/>
          </p:nvPr>
        </p:nvSpPr>
        <p:spPr/>
        <p:txBody>
          <a:bodyPr/>
          <a:lstStyle/>
          <a:p>
            <a:fld id="{7C5EC89D-F531-4BE7-8D6A-982F03F8FCC0}" type="datetimeFigureOut">
              <a:rPr lang="en-IN" smtClean="0"/>
              <a:t>26-02-2023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1157990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GB"/>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3975127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85426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GB"/>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2313923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GB"/>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98104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GB"/>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GB"/>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1083782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2181483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62017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262018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GB"/>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C5EC89D-F531-4BE7-8D6A-982F03F8FCC0}" type="datetimeFigureOut">
              <a:rPr lang="en-IN" smtClean="0"/>
              <a:t>26-02-2023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1300768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C5EC89D-F531-4BE7-8D6A-982F03F8FCC0}" type="datetimeFigureOut">
              <a:rPr lang="en-IN" smtClean="0"/>
              <a:t>26-02-2023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2172960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C5EC89D-F531-4BE7-8D6A-982F03F8FCC0}" type="datetimeFigureOut">
              <a:rPr lang="en-IN" smtClean="0"/>
              <a:t>26-02-2023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528929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C5EC89D-F531-4BE7-8D6A-982F03F8FCC0}" type="datetimeFigureOut">
              <a:rPr lang="en-IN" smtClean="0"/>
              <a:t>26-02-2023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271683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5EC89D-F531-4BE7-8D6A-982F03F8FCC0}" type="datetimeFigureOut">
              <a:rPr lang="en-IN" smtClean="0"/>
              <a:t>26-02-2023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4287095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C5EC89D-F531-4BE7-8D6A-982F03F8FCC0}" type="datetimeFigureOut">
              <a:rPr lang="en-IN" smtClean="0"/>
              <a:t>26-02-2023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171443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GB"/>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C5EC89D-F531-4BE7-8D6A-982F03F8FCC0}" type="datetimeFigureOut">
              <a:rPr lang="en-IN" smtClean="0"/>
              <a:t>26-02-2023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E9AF8F-4357-43E7-9845-1749C518672A}" type="slidenum">
              <a:rPr lang="en-IN" smtClean="0"/>
              <a:t>‹#›</a:t>
            </a:fld>
            <a:endParaRPr lang="en-IN"/>
          </a:p>
        </p:txBody>
      </p:sp>
    </p:spTree>
    <p:extLst>
      <p:ext uri="{BB962C8B-B14F-4D97-AF65-F5344CB8AC3E}">
        <p14:creationId xmlns:p14="http://schemas.microsoft.com/office/powerpoint/2010/main" val="314729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C5EC89D-F531-4BE7-8D6A-982F03F8FCC0}" type="datetimeFigureOut">
              <a:rPr lang="en-IN" smtClean="0"/>
              <a:t>26-02-2023</a:t>
            </a:fld>
            <a:endParaRPr lang="en-IN"/>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IN"/>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0E9AF8F-4357-43E7-9845-1749C518672A}" type="slidenum">
              <a:rPr lang="en-IN" smtClean="0"/>
              <a:t>‹#›</a:t>
            </a:fld>
            <a:endParaRPr lang="en-IN"/>
          </a:p>
        </p:txBody>
      </p:sp>
    </p:spTree>
    <p:extLst>
      <p:ext uri="{BB962C8B-B14F-4D97-AF65-F5344CB8AC3E}">
        <p14:creationId xmlns:p14="http://schemas.microsoft.com/office/powerpoint/2010/main" val="4129997553"/>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ock.adobe.com/de/images/hindi-calligraphy-dhanyawad-means-thank-you-thanksgiving-card-design-editable-illustration-of-folded-hands/476582605"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F1C4D-5B19-F158-81BA-7380F66CA64A}"/>
              </a:ext>
            </a:extLst>
          </p:cNvPr>
          <p:cNvSpPr>
            <a:spLocks noGrp="1"/>
          </p:cNvSpPr>
          <p:nvPr>
            <p:ph type="ctrTitle"/>
          </p:nvPr>
        </p:nvSpPr>
        <p:spPr>
          <a:xfrm>
            <a:off x="684211" y="528918"/>
            <a:ext cx="10127223" cy="2998695"/>
          </a:xfrm>
        </p:spPr>
        <p:txBody>
          <a:bodyPr>
            <a:normAutofit fontScale="90000"/>
          </a:bodyPr>
          <a:lstStyle/>
          <a:p>
            <a:r>
              <a:rPr lang="mr-IN" b="0" dirty="0">
                <a:solidFill>
                  <a:schemeClr val="accent5">
                    <a:lumMod val="50000"/>
                  </a:schemeClr>
                </a:solidFill>
                <a:effectLst>
                  <a:outerShdw blurRad="38100" dist="38100" dir="2700000" algn="tl">
                    <a:srgbClr val="000000">
                      <a:alpha val="43137"/>
                    </a:srgbClr>
                  </a:outerShdw>
                </a:effectLst>
              </a:rPr>
              <a:t> </a:t>
            </a:r>
            <a:br>
              <a:rPr lang="mr-IN" b="0" dirty="0">
                <a:solidFill>
                  <a:schemeClr val="accent5">
                    <a:lumMod val="50000"/>
                  </a:schemeClr>
                </a:solidFill>
                <a:effectLst>
                  <a:outerShdw blurRad="38100" dist="38100" dir="2700000" algn="tl">
                    <a:srgbClr val="000000">
                      <a:alpha val="43137"/>
                    </a:srgbClr>
                  </a:outerShdw>
                </a:effectLst>
              </a:rPr>
            </a:br>
            <a:r>
              <a:rPr lang="mr-IN" b="0" dirty="0">
                <a:solidFill>
                  <a:schemeClr val="accent5">
                    <a:lumMod val="50000"/>
                  </a:schemeClr>
                </a:solidFill>
                <a:effectLst>
                  <a:outerShdw blurRad="38100" dist="38100" dir="2700000" algn="tl">
                    <a:srgbClr val="000000">
                      <a:alpha val="43137"/>
                    </a:srgbClr>
                  </a:outerShdw>
                </a:effectLst>
              </a:rPr>
              <a:t>              </a:t>
            </a:r>
            <a:r>
              <a:rPr lang="mr-IN" sz="3600" b="1" cap="none" dirty="0" err="1">
                <a:ln w="22225">
                  <a:solidFill>
                    <a:schemeClr val="accent2"/>
                  </a:solidFill>
                  <a:prstDash val="solid"/>
                </a:ln>
                <a:solidFill>
                  <a:schemeClr val="accent2">
                    <a:lumMod val="40000"/>
                    <a:lumOff val="60000"/>
                  </a:schemeClr>
                </a:solidFill>
              </a:rPr>
              <a:t>हानेगाव</a:t>
            </a:r>
            <a:r>
              <a:rPr lang="mr-IN" sz="3600" b="0" dirty="0">
                <a:solidFill>
                  <a:schemeClr val="accent5">
                    <a:lumMod val="50000"/>
                  </a:schemeClr>
                </a:solidFill>
                <a:effectLst>
                  <a:outerShdw blurRad="38100" dist="38100" dir="2700000" algn="tl">
                    <a:srgbClr val="000000">
                      <a:alpha val="43137"/>
                    </a:srgbClr>
                  </a:outerShdw>
                </a:effectLst>
              </a:rPr>
              <a:t> </a:t>
            </a:r>
            <a:r>
              <a:rPr lang="mr-IN" b="0" dirty="0">
                <a:solidFill>
                  <a:schemeClr val="accent5">
                    <a:lumMod val="50000"/>
                  </a:schemeClr>
                </a:solidFill>
                <a:effectLst>
                  <a:outerShdw blurRad="38100" dist="38100" dir="2700000" algn="tl">
                    <a:srgbClr val="000000">
                      <a:alpha val="43137"/>
                    </a:srgbClr>
                  </a:outerShdw>
                </a:effectLst>
              </a:rPr>
              <a:t>        </a:t>
            </a:r>
            <a:br>
              <a:rPr lang="mr-IN" dirty="0">
                <a:solidFill>
                  <a:schemeClr val="accent5">
                    <a:lumMod val="50000"/>
                  </a:schemeClr>
                </a:solidFill>
                <a:effectLst>
                  <a:outerShdw blurRad="38100" dist="38100" dir="2700000" algn="tl">
                    <a:srgbClr val="000000">
                      <a:alpha val="43137"/>
                    </a:srgbClr>
                  </a:outerShdw>
                </a:effectLst>
              </a:rPr>
            </a:br>
            <a:r>
              <a:rPr lang="mr-IN" dirty="0">
                <a:solidFill>
                  <a:schemeClr val="accent5">
                    <a:lumMod val="50000"/>
                  </a:schemeClr>
                </a:solidFill>
                <a:effectLst>
                  <a:outerShdw blurRad="38100" dist="38100" dir="2700000" algn="tl">
                    <a:srgbClr val="000000">
                      <a:alpha val="43137"/>
                    </a:srgbClr>
                  </a:outerShdw>
                </a:effectLst>
              </a:rPr>
              <a:t>            </a:t>
            </a:r>
            <a:r>
              <a:rPr lang="mr-IN" sz="2400" dirty="0" err="1">
                <a:solidFill>
                  <a:schemeClr val="accent5">
                    <a:lumMod val="50000"/>
                  </a:schemeClr>
                </a:solidFill>
                <a:effectLst>
                  <a:outerShdw blurRad="38100" dist="38100" dir="2700000" algn="tl">
                    <a:srgbClr val="000000">
                      <a:alpha val="43137"/>
                    </a:srgbClr>
                  </a:outerShdw>
                </a:effectLst>
              </a:rPr>
              <a:t>ता.देगलूर</a:t>
            </a:r>
            <a:r>
              <a:rPr lang="mr-IN" sz="2400" dirty="0">
                <a:solidFill>
                  <a:schemeClr val="accent5">
                    <a:lumMod val="50000"/>
                  </a:schemeClr>
                </a:solidFill>
                <a:effectLst>
                  <a:outerShdw blurRad="38100" dist="38100" dir="2700000" algn="tl">
                    <a:srgbClr val="000000">
                      <a:alpha val="43137"/>
                    </a:srgbClr>
                  </a:outerShdw>
                </a:effectLst>
              </a:rPr>
              <a:t> </a:t>
            </a:r>
            <a:r>
              <a:rPr lang="mr-IN" sz="2400" dirty="0" err="1">
                <a:solidFill>
                  <a:schemeClr val="accent5">
                    <a:lumMod val="50000"/>
                  </a:schemeClr>
                </a:solidFill>
                <a:effectLst>
                  <a:outerShdw blurRad="38100" dist="38100" dir="2700000" algn="tl">
                    <a:srgbClr val="000000">
                      <a:alpha val="43137"/>
                    </a:srgbClr>
                  </a:outerShdw>
                </a:effectLst>
              </a:rPr>
              <a:t>जि.नांदेड</a:t>
            </a:r>
            <a:br>
              <a:rPr lang="en-IN" sz="2700" dirty="0"/>
            </a:br>
            <a:endParaRPr lang="en-IN" dirty="0"/>
          </a:p>
        </p:txBody>
      </p:sp>
      <p:sp>
        <p:nvSpPr>
          <p:cNvPr id="3" name="Subtitle 2">
            <a:extLst>
              <a:ext uri="{FF2B5EF4-FFF2-40B4-BE49-F238E27FC236}">
                <a16:creationId xmlns:a16="http://schemas.microsoft.com/office/drawing/2014/main" id="{94CF16A5-DBFC-60E2-DE16-FD864A6D433D}"/>
              </a:ext>
            </a:extLst>
          </p:cNvPr>
          <p:cNvSpPr>
            <a:spLocks noGrp="1"/>
          </p:cNvSpPr>
          <p:nvPr>
            <p:ph type="subTitle" idx="1"/>
          </p:nvPr>
        </p:nvSpPr>
        <p:spPr>
          <a:xfrm>
            <a:off x="2154424" y="3429000"/>
            <a:ext cx="7016470" cy="1947333"/>
          </a:xfrm>
        </p:spPr>
        <p:txBody>
          <a:bodyPr/>
          <a:lstStyle/>
          <a:p>
            <a:pPr algn="ctr"/>
            <a:r>
              <a:rPr lang="mr-IN" dirty="0">
                <a:solidFill>
                  <a:schemeClr val="bg1"/>
                </a:solidFill>
              </a:rPr>
              <a:t>मध्ययुगीन मराठी वाङमयाचा </a:t>
            </a:r>
            <a:r>
              <a:rPr lang="mr-IN" dirty="0" err="1">
                <a:solidFill>
                  <a:schemeClr val="bg1"/>
                </a:solidFill>
              </a:rPr>
              <a:t>ईतिहास</a:t>
            </a:r>
            <a:r>
              <a:rPr lang="mr-IN" dirty="0">
                <a:solidFill>
                  <a:schemeClr val="bg1"/>
                </a:solidFill>
              </a:rPr>
              <a:t> - </a:t>
            </a:r>
            <a:r>
              <a:rPr lang="mr-IN" dirty="0" err="1">
                <a:solidFill>
                  <a:schemeClr val="bg1"/>
                </a:solidFill>
              </a:rPr>
              <a:t>बी.ए</a:t>
            </a:r>
            <a:r>
              <a:rPr lang="mr-IN" dirty="0">
                <a:solidFill>
                  <a:schemeClr val="bg1"/>
                </a:solidFill>
              </a:rPr>
              <a:t>, तृतीय वर्ष  </a:t>
            </a:r>
          </a:p>
          <a:p>
            <a:pPr algn="ctr"/>
            <a:r>
              <a:rPr lang="mr-IN" dirty="0">
                <a:solidFill>
                  <a:schemeClr val="bg1"/>
                </a:solidFill>
              </a:rPr>
              <a:t>मराठी विभाग </a:t>
            </a:r>
          </a:p>
          <a:p>
            <a:pPr algn="ctr"/>
            <a:r>
              <a:rPr lang="mr-IN" b="1" dirty="0" err="1">
                <a:ln w="6600">
                  <a:solidFill>
                    <a:schemeClr val="accent2"/>
                  </a:solidFill>
                  <a:prstDash val="solid"/>
                </a:ln>
                <a:solidFill>
                  <a:srgbClr val="FFFFFF"/>
                </a:solidFill>
                <a:effectLst>
                  <a:outerShdw dist="38100" dir="2700000" algn="tl" rotWithShape="0">
                    <a:schemeClr val="accent2"/>
                  </a:outerShdw>
                </a:effectLst>
                <a:highlight>
                  <a:srgbClr val="808080"/>
                </a:highlight>
              </a:rPr>
              <a:t>प्रा</a:t>
            </a:r>
            <a:r>
              <a:rPr lang="mr-IN" b="1" dirty="0">
                <a:ln w="6600">
                  <a:solidFill>
                    <a:schemeClr val="accent2"/>
                  </a:solidFill>
                  <a:prstDash val="solid"/>
                </a:ln>
                <a:solidFill>
                  <a:srgbClr val="FFFFFF"/>
                </a:solidFill>
                <a:effectLst>
                  <a:outerShdw dist="38100" dir="2700000" algn="tl" rotWithShape="0">
                    <a:schemeClr val="accent2"/>
                  </a:outerShdw>
                </a:effectLst>
                <a:highlight>
                  <a:srgbClr val="808080"/>
                </a:highlight>
              </a:rPr>
              <a:t>. डॉ. दिलीप  </a:t>
            </a:r>
            <a:r>
              <a:rPr lang="mr-IN" b="1" dirty="0" err="1">
                <a:ln w="6600">
                  <a:solidFill>
                    <a:schemeClr val="accent2"/>
                  </a:solidFill>
                  <a:prstDash val="solid"/>
                </a:ln>
                <a:solidFill>
                  <a:srgbClr val="FFFFFF"/>
                </a:solidFill>
                <a:effectLst>
                  <a:outerShdw dist="38100" dir="2700000" algn="tl" rotWithShape="0">
                    <a:schemeClr val="accent2"/>
                  </a:outerShdw>
                </a:effectLst>
                <a:highlight>
                  <a:srgbClr val="808080"/>
                </a:highlight>
              </a:rPr>
              <a:t>रामचंद्र</a:t>
            </a:r>
            <a:r>
              <a:rPr lang="mr-IN" b="1" dirty="0">
                <a:ln w="6600">
                  <a:solidFill>
                    <a:schemeClr val="accent2"/>
                  </a:solidFill>
                  <a:prstDash val="solid"/>
                </a:ln>
                <a:solidFill>
                  <a:srgbClr val="FFFFFF"/>
                </a:solidFill>
                <a:effectLst>
                  <a:outerShdw dist="38100" dir="2700000" algn="tl" rotWithShape="0">
                    <a:schemeClr val="accent2"/>
                  </a:outerShdw>
                </a:effectLst>
                <a:highlight>
                  <a:srgbClr val="808080"/>
                </a:highlight>
              </a:rPr>
              <a:t> जाधव </a:t>
            </a:r>
            <a:endParaRPr lang="en-IN" b="1" dirty="0">
              <a:ln w="6600">
                <a:solidFill>
                  <a:schemeClr val="accent2"/>
                </a:solidFill>
                <a:prstDash val="solid"/>
              </a:ln>
              <a:solidFill>
                <a:srgbClr val="FFFFFF"/>
              </a:solidFill>
              <a:effectLst>
                <a:outerShdw dist="38100" dir="2700000" algn="tl" rotWithShape="0">
                  <a:schemeClr val="accent2"/>
                </a:outerShdw>
              </a:effectLst>
              <a:highlight>
                <a:srgbClr val="808080"/>
              </a:highlight>
            </a:endParaRPr>
          </a:p>
          <a:p>
            <a:endParaRPr lang="en-IN" dirty="0"/>
          </a:p>
        </p:txBody>
      </p:sp>
      <p:sp>
        <p:nvSpPr>
          <p:cNvPr id="6" name="Rectangle: Rounded Corners 5">
            <a:extLst>
              <a:ext uri="{FF2B5EF4-FFF2-40B4-BE49-F238E27FC236}">
                <a16:creationId xmlns:a16="http://schemas.microsoft.com/office/drawing/2014/main" id="{6329A047-7381-23C4-CD69-3D2289511860}"/>
              </a:ext>
            </a:extLst>
          </p:cNvPr>
          <p:cNvSpPr/>
          <p:nvPr/>
        </p:nvSpPr>
        <p:spPr>
          <a:xfrm>
            <a:off x="467612" y="665879"/>
            <a:ext cx="10390094" cy="8157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r-IN" sz="4400" b="1" dirty="0">
                <a:ln w="22225">
                  <a:solidFill>
                    <a:schemeClr val="accent2"/>
                  </a:solidFill>
                  <a:prstDash val="solid"/>
                </a:ln>
                <a:solidFill>
                  <a:schemeClr val="accent2">
                    <a:lumMod val="40000"/>
                    <a:lumOff val="60000"/>
                  </a:schemeClr>
                </a:solidFill>
              </a:rPr>
              <a:t>कै </a:t>
            </a:r>
            <a:r>
              <a:rPr lang="mr-IN" sz="4400" b="1" dirty="0" err="1">
                <a:ln w="22225">
                  <a:solidFill>
                    <a:schemeClr val="accent2"/>
                  </a:solidFill>
                  <a:prstDash val="solid"/>
                </a:ln>
                <a:solidFill>
                  <a:schemeClr val="accent2">
                    <a:lumMod val="40000"/>
                    <a:lumOff val="60000"/>
                  </a:schemeClr>
                </a:solidFill>
              </a:rPr>
              <a:t>बापूसाहेब</a:t>
            </a:r>
            <a:r>
              <a:rPr lang="mr-IN" sz="4400" b="1" dirty="0">
                <a:ln w="22225">
                  <a:solidFill>
                    <a:schemeClr val="accent2"/>
                  </a:solidFill>
                  <a:prstDash val="solid"/>
                </a:ln>
                <a:solidFill>
                  <a:schemeClr val="accent2">
                    <a:lumMod val="40000"/>
                    <a:lumOff val="60000"/>
                  </a:schemeClr>
                </a:solidFill>
              </a:rPr>
              <a:t> पाटील </a:t>
            </a:r>
            <a:r>
              <a:rPr lang="mr-IN" sz="4400" b="1" dirty="0" err="1">
                <a:ln w="22225">
                  <a:solidFill>
                    <a:schemeClr val="accent2"/>
                  </a:solidFill>
                  <a:prstDash val="solid"/>
                </a:ln>
                <a:solidFill>
                  <a:schemeClr val="accent2">
                    <a:lumMod val="40000"/>
                    <a:lumOff val="60000"/>
                  </a:schemeClr>
                </a:solidFill>
              </a:rPr>
              <a:t>एकंबेकर</a:t>
            </a:r>
            <a:r>
              <a:rPr lang="mr-IN" sz="4400" b="1" dirty="0">
                <a:ln w="22225">
                  <a:solidFill>
                    <a:schemeClr val="accent2"/>
                  </a:solidFill>
                  <a:prstDash val="solid"/>
                </a:ln>
                <a:solidFill>
                  <a:schemeClr val="accent2">
                    <a:lumMod val="40000"/>
                    <a:lumOff val="60000"/>
                  </a:schemeClr>
                </a:solidFill>
              </a:rPr>
              <a:t> महाविद्यालय</a:t>
            </a:r>
            <a:endParaRPr lang="en-IN" sz="4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667766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8607AA-4019-B8FB-6D67-49280BE26760}"/>
              </a:ext>
            </a:extLst>
          </p:cNvPr>
          <p:cNvSpPr>
            <a:spLocks noGrp="1"/>
          </p:cNvSpPr>
          <p:nvPr>
            <p:ph type="ctrTitle"/>
          </p:nvPr>
        </p:nvSpPr>
        <p:spPr>
          <a:xfrm>
            <a:off x="0" y="313765"/>
            <a:ext cx="11734800" cy="1692087"/>
          </a:xfrm>
        </p:spPr>
        <p:txBody>
          <a:bodyPr>
            <a:normAutofit fontScale="90000"/>
          </a:bodyPr>
          <a:lstStyle/>
          <a:p>
            <a:r>
              <a:rPr lang="mr-IN" sz="3600" dirty="0">
                <a:solidFill>
                  <a:srgbClr val="C00000"/>
                </a:solidFill>
                <a:highlight>
                  <a:srgbClr val="C0C0C0"/>
                </a:highlight>
              </a:rPr>
              <a:t>मध्ययुगीन मराठी </a:t>
            </a:r>
            <a:r>
              <a:rPr lang="mr-IN" sz="3600" dirty="0" err="1">
                <a:solidFill>
                  <a:srgbClr val="C00000"/>
                </a:solidFill>
                <a:highlight>
                  <a:srgbClr val="C0C0C0"/>
                </a:highlight>
              </a:rPr>
              <a:t>वाङमयचा</a:t>
            </a:r>
            <a:r>
              <a:rPr lang="mr-IN" sz="3600" dirty="0">
                <a:solidFill>
                  <a:srgbClr val="C00000"/>
                </a:solidFill>
                <a:highlight>
                  <a:srgbClr val="C0C0C0"/>
                </a:highlight>
              </a:rPr>
              <a:t>  </a:t>
            </a:r>
            <a:r>
              <a:rPr lang="mr-IN" sz="3600" dirty="0" err="1">
                <a:solidFill>
                  <a:srgbClr val="C00000"/>
                </a:solidFill>
                <a:highlight>
                  <a:srgbClr val="C0C0C0"/>
                </a:highlight>
              </a:rPr>
              <a:t>ईतिहास</a:t>
            </a:r>
            <a:r>
              <a:rPr lang="mr-IN" sz="3600" dirty="0">
                <a:solidFill>
                  <a:srgbClr val="C00000"/>
                </a:solidFill>
                <a:highlight>
                  <a:srgbClr val="C0C0C0"/>
                </a:highlight>
              </a:rPr>
              <a:t> </a:t>
            </a:r>
            <a:br>
              <a:rPr lang="mr-IN" sz="3600" dirty="0">
                <a:solidFill>
                  <a:srgbClr val="C00000"/>
                </a:solidFill>
                <a:highlight>
                  <a:srgbClr val="C0C0C0"/>
                </a:highlight>
              </a:rPr>
            </a:br>
            <a:r>
              <a:rPr lang="mr-IN" sz="3600" dirty="0">
                <a:solidFill>
                  <a:srgbClr val="C00000"/>
                </a:solidFill>
                <a:highlight>
                  <a:srgbClr val="C0C0C0"/>
                </a:highlight>
              </a:rPr>
              <a:t>पंडिती कवी </a:t>
            </a:r>
            <a:r>
              <a:rPr lang="mr-IN" sz="3600" dirty="0" err="1">
                <a:solidFill>
                  <a:srgbClr val="C00000"/>
                </a:solidFill>
                <a:highlight>
                  <a:srgbClr val="C0C0C0"/>
                </a:highlight>
              </a:rPr>
              <a:t>श्रीधरपंडीत</a:t>
            </a:r>
            <a:r>
              <a:rPr lang="mr-IN" sz="3600" dirty="0">
                <a:solidFill>
                  <a:srgbClr val="C00000"/>
                </a:solidFill>
                <a:highlight>
                  <a:srgbClr val="C0C0C0"/>
                </a:highlight>
              </a:rPr>
              <a:t> - सत्र सहावे </a:t>
            </a:r>
            <a:br>
              <a:rPr lang="mr-IN" sz="3200" dirty="0"/>
            </a:br>
            <a:endParaRPr lang="en-IN" sz="4000" dirty="0"/>
          </a:p>
        </p:txBody>
      </p:sp>
      <p:sp>
        <p:nvSpPr>
          <p:cNvPr id="9" name="Subtitle 8">
            <a:extLst>
              <a:ext uri="{FF2B5EF4-FFF2-40B4-BE49-F238E27FC236}">
                <a16:creationId xmlns:a16="http://schemas.microsoft.com/office/drawing/2014/main" id="{0930862A-CDC2-6831-154C-2177F479931D}"/>
              </a:ext>
            </a:extLst>
          </p:cNvPr>
          <p:cNvSpPr>
            <a:spLocks noGrp="1"/>
          </p:cNvSpPr>
          <p:nvPr>
            <p:ph type="subTitle" idx="1"/>
          </p:nvPr>
        </p:nvSpPr>
        <p:spPr>
          <a:xfrm>
            <a:off x="0" y="2070847"/>
            <a:ext cx="12192000" cy="5100918"/>
          </a:xfrm>
        </p:spPr>
        <p:txBody>
          <a:bodyPr/>
          <a:lstStyle/>
          <a:p>
            <a:r>
              <a:rPr lang="mr-IN" sz="2400" dirty="0" err="1">
                <a:solidFill>
                  <a:schemeClr val="tx1"/>
                </a:solidFill>
              </a:rPr>
              <a:t>श्रीधर</a:t>
            </a:r>
            <a:r>
              <a:rPr lang="mr-IN" sz="2400" dirty="0">
                <a:solidFill>
                  <a:schemeClr val="tx1"/>
                </a:solidFill>
              </a:rPr>
              <a:t> पंडित कवींचा परिचय</a:t>
            </a:r>
          </a:p>
          <a:p>
            <a:r>
              <a:rPr lang="mr-IN" dirty="0">
                <a:solidFill>
                  <a:schemeClr val="tx1"/>
                </a:solidFill>
              </a:rPr>
              <a:t>आपली </a:t>
            </a:r>
            <a:r>
              <a:rPr lang="mr-IN" dirty="0" err="1">
                <a:solidFill>
                  <a:schemeClr val="tx1"/>
                </a:solidFill>
              </a:rPr>
              <a:t>आख्यानक</a:t>
            </a:r>
            <a:r>
              <a:rPr lang="mr-IN" dirty="0">
                <a:solidFill>
                  <a:schemeClr val="tx1"/>
                </a:solidFill>
              </a:rPr>
              <a:t> कविता </a:t>
            </a:r>
            <a:r>
              <a:rPr lang="mr-IN" dirty="0" err="1">
                <a:solidFill>
                  <a:schemeClr val="tx1"/>
                </a:solidFill>
              </a:rPr>
              <a:t>जानसामान्यापर्यंत</a:t>
            </a:r>
            <a:r>
              <a:rPr lang="mr-IN" dirty="0">
                <a:solidFill>
                  <a:schemeClr val="tx1"/>
                </a:solidFill>
              </a:rPr>
              <a:t> सुबोध आणि  रसाळ </a:t>
            </a:r>
            <a:r>
              <a:rPr lang="mr-IN" dirty="0" err="1">
                <a:solidFill>
                  <a:schemeClr val="tx1"/>
                </a:solidFill>
              </a:rPr>
              <a:t>पोंचवून</a:t>
            </a:r>
            <a:r>
              <a:rPr lang="mr-IN" dirty="0">
                <a:solidFill>
                  <a:schemeClr val="tx1"/>
                </a:solidFill>
              </a:rPr>
              <a:t> </a:t>
            </a:r>
            <a:r>
              <a:rPr lang="mr-IN" dirty="0" err="1">
                <a:solidFill>
                  <a:schemeClr val="tx1"/>
                </a:solidFill>
              </a:rPr>
              <a:t>उद्ध्ओधनाचा</a:t>
            </a:r>
            <a:r>
              <a:rPr lang="mr-IN" dirty="0">
                <a:solidFill>
                  <a:schemeClr val="tx1"/>
                </a:solidFill>
              </a:rPr>
              <a:t> हेतु सिद्धीस </a:t>
            </a:r>
            <a:r>
              <a:rPr lang="mr-IN" dirty="0" err="1">
                <a:solidFill>
                  <a:schemeClr val="tx1"/>
                </a:solidFill>
              </a:rPr>
              <a:t>नेणारा</a:t>
            </a:r>
            <a:r>
              <a:rPr lang="mr-IN" dirty="0">
                <a:solidFill>
                  <a:schemeClr val="tx1"/>
                </a:solidFill>
              </a:rPr>
              <a:t> </a:t>
            </a:r>
            <a:r>
              <a:rPr lang="mr-IN" dirty="0" err="1">
                <a:solidFill>
                  <a:schemeClr val="tx1"/>
                </a:solidFill>
              </a:rPr>
              <a:t>श्रीघर</a:t>
            </a:r>
            <a:r>
              <a:rPr lang="mr-IN" dirty="0">
                <a:solidFill>
                  <a:schemeClr val="tx1"/>
                </a:solidFill>
              </a:rPr>
              <a:t> हा पंडिती  संप्रदायातील एकमेव कवी होय. त्यामुळे पंडितात सर्वाधिक </a:t>
            </a:r>
            <a:r>
              <a:rPr lang="mr-IN" dirty="0" err="1">
                <a:solidFill>
                  <a:schemeClr val="tx1"/>
                </a:solidFill>
              </a:rPr>
              <a:t>लोकप्रीयता</a:t>
            </a:r>
            <a:r>
              <a:rPr lang="mr-IN" dirty="0">
                <a:solidFill>
                  <a:schemeClr val="tx1"/>
                </a:solidFill>
              </a:rPr>
              <a:t> त्यांना मिळाली. </a:t>
            </a:r>
            <a:r>
              <a:rPr lang="mr-IN" dirty="0" err="1">
                <a:solidFill>
                  <a:schemeClr val="tx1"/>
                </a:solidFill>
              </a:rPr>
              <a:t>श्रीधरस्वामी</a:t>
            </a:r>
            <a:r>
              <a:rPr lang="mr-IN" dirty="0">
                <a:solidFill>
                  <a:schemeClr val="tx1"/>
                </a:solidFill>
              </a:rPr>
              <a:t>  </a:t>
            </a:r>
            <a:r>
              <a:rPr lang="mr-IN" dirty="0" err="1">
                <a:solidFill>
                  <a:schemeClr val="tx1"/>
                </a:solidFill>
              </a:rPr>
              <a:t>नाझरेकर</a:t>
            </a:r>
            <a:r>
              <a:rPr lang="mr-IN" dirty="0">
                <a:solidFill>
                  <a:schemeClr val="tx1"/>
                </a:solidFill>
              </a:rPr>
              <a:t> हे इ.स. १६५८ शके १५८० मध्ये </a:t>
            </a:r>
            <a:r>
              <a:rPr lang="mr-IN" dirty="0" err="1">
                <a:solidFill>
                  <a:schemeClr val="tx1"/>
                </a:solidFill>
              </a:rPr>
              <a:t>पंढरीस</a:t>
            </a:r>
            <a:r>
              <a:rPr lang="mr-IN" dirty="0">
                <a:solidFill>
                  <a:schemeClr val="tx1"/>
                </a:solidFill>
              </a:rPr>
              <a:t> जन्मले. </a:t>
            </a:r>
            <a:r>
              <a:rPr lang="mr-IN" dirty="0" err="1">
                <a:solidFill>
                  <a:schemeClr val="tx1"/>
                </a:solidFill>
              </a:rPr>
              <a:t>श्रीधरांचे</a:t>
            </a:r>
            <a:r>
              <a:rPr lang="mr-IN" dirty="0">
                <a:solidFill>
                  <a:schemeClr val="tx1"/>
                </a:solidFill>
              </a:rPr>
              <a:t> वडील </a:t>
            </a:r>
            <a:r>
              <a:rPr lang="mr-IN" dirty="0" err="1">
                <a:solidFill>
                  <a:schemeClr val="tx1"/>
                </a:solidFill>
              </a:rPr>
              <a:t>भ्रमहानंद</a:t>
            </a:r>
            <a:r>
              <a:rPr lang="mr-IN" dirty="0">
                <a:solidFill>
                  <a:schemeClr val="tx1"/>
                </a:solidFill>
              </a:rPr>
              <a:t> यांनी "</a:t>
            </a:r>
            <a:r>
              <a:rPr lang="mr-IN" dirty="0" err="1">
                <a:solidFill>
                  <a:schemeClr val="tx1"/>
                </a:solidFill>
              </a:rPr>
              <a:t>आत्मप्रकाश</a:t>
            </a:r>
            <a:r>
              <a:rPr lang="mr-IN" dirty="0">
                <a:solidFill>
                  <a:schemeClr val="tx1"/>
                </a:solidFill>
              </a:rPr>
              <a:t>" हा ग्रंथ लिहिला असून </a:t>
            </a:r>
            <a:r>
              <a:rPr lang="mr-IN" dirty="0" err="1">
                <a:solidFill>
                  <a:schemeClr val="tx1"/>
                </a:solidFill>
              </a:rPr>
              <a:t>श्रीधराचे</a:t>
            </a:r>
            <a:r>
              <a:rPr lang="mr-IN" dirty="0">
                <a:solidFill>
                  <a:schemeClr val="tx1"/>
                </a:solidFill>
              </a:rPr>
              <a:t> पुत्र </a:t>
            </a:r>
            <a:r>
              <a:rPr lang="mr-IN" dirty="0" err="1">
                <a:solidFill>
                  <a:schemeClr val="tx1"/>
                </a:solidFill>
              </a:rPr>
              <a:t>दत्तात्रय</a:t>
            </a:r>
            <a:r>
              <a:rPr lang="mr-IN" dirty="0">
                <a:solidFill>
                  <a:schemeClr val="tx1"/>
                </a:solidFill>
              </a:rPr>
              <a:t> यांनीही </a:t>
            </a:r>
            <a:r>
              <a:rPr lang="mr-IN" dirty="0" err="1">
                <a:solidFill>
                  <a:schemeClr val="tx1"/>
                </a:solidFill>
              </a:rPr>
              <a:t>कांही</a:t>
            </a:r>
            <a:r>
              <a:rPr lang="mr-IN" dirty="0">
                <a:solidFill>
                  <a:schemeClr val="tx1"/>
                </a:solidFill>
              </a:rPr>
              <a:t> </a:t>
            </a:r>
            <a:r>
              <a:rPr lang="mr-IN" dirty="0" err="1">
                <a:solidFill>
                  <a:schemeClr val="tx1"/>
                </a:solidFill>
              </a:rPr>
              <a:t>स्फूट</a:t>
            </a:r>
            <a:r>
              <a:rPr lang="mr-IN" dirty="0">
                <a:solidFill>
                  <a:schemeClr val="tx1"/>
                </a:solidFill>
              </a:rPr>
              <a:t> रचना केली. </a:t>
            </a:r>
            <a:r>
              <a:rPr lang="mr-IN" dirty="0" err="1">
                <a:solidFill>
                  <a:schemeClr val="tx1"/>
                </a:solidFill>
              </a:rPr>
              <a:t>श्रीधरांनी</a:t>
            </a:r>
            <a:r>
              <a:rPr lang="mr-IN" dirty="0">
                <a:solidFill>
                  <a:schemeClr val="tx1"/>
                </a:solidFill>
              </a:rPr>
              <a:t> </a:t>
            </a:r>
            <a:r>
              <a:rPr lang="mr-IN" dirty="0" err="1">
                <a:solidFill>
                  <a:schemeClr val="tx1"/>
                </a:solidFill>
              </a:rPr>
              <a:t>वेदान्त</a:t>
            </a:r>
            <a:r>
              <a:rPr lang="mr-IN" dirty="0">
                <a:solidFill>
                  <a:schemeClr val="tx1"/>
                </a:solidFill>
              </a:rPr>
              <a:t> सूर्य </a:t>
            </a:r>
            <a:r>
              <a:rPr lang="mr-IN" dirty="0" err="1">
                <a:solidFill>
                  <a:schemeClr val="tx1"/>
                </a:solidFill>
              </a:rPr>
              <a:t>श्रीपंढरीमहातम्य</a:t>
            </a:r>
            <a:r>
              <a:rPr lang="mr-IN" dirty="0">
                <a:solidFill>
                  <a:schemeClr val="tx1"/>
                </a:solidFill>
              </a:rPr>
              <a:t> श्री </a:t>
            </a:r>
            <a:r>
              <a:rPr lang="mr-IN" dirty="0" err="1">
                <a:solidFill>
                  <a:schemeClr val="tx1"/>
                </a:solidFill>
              </a:rPr>
              <a:t>ज्ञानेश्वरचरित्र</a:t>
            </a:r>
            <a:r>
              <a:rPr lang="mr-IN" dirty="0">
                <a:solidFill>
                  <a:schemeClr val="tx1"/>
                </a:solidFill>
              </a:rPr>
              <a:t>. मल्हारी विजय ही छोटी प्रकरणे लिहिली तसेच </a:t>
            </a:r>
            <a:r>
              <a:rPr lang="mr-IN" dirty="0" err="1">
                <a:solidFill>
                  <a:schemeClr val="tx1"/>
                </a:solidFill>
              </a:rPr>
              <a:t>हारीविजय</a:t>
            </a:r>
            <a:r>
              <a:rPr lang="mr-IN" dirty="0">
                <a:solidFill>
                  <a:schemeClr val="tx1"/>
                </a:solidFill>
              </a:rPr>
              <a:t>, </a:t>
            </a:r>
            <a:r>
              <a:rPr lang="mr-IN" dirty="0" err="1">
                <a:solidFill>
                  <a:schemeClr val="tx1"/>
                </a:solidFill>
              </a:rPr>
              <a:t>श्रीरामविजय</a:t>
            </a:r>
            <a:r>
              <a:rPr lang="mr-IN" dirty="0">
                <a:solidFill>
                  <a:schemeClr val="tx1"/>
                </a:solidFill>
              </a:rPr>
              <a:t>, </a:t>
            </a:r>
            <a:r>
              <a:rPr lang="mr-IN" dirty="0" err="1">
                <a:solidFill>
                  <a:schemeClr val="tx1"/>
                </a:solidFill>
              </a:rPr>
              <a:t>पांडावप्रताप</a:t>
            </a:r>
            <a:r>
              <a:rPr lang="mr-IN" dirty="0">
                <a:solidFill>
                  <a:schemeClr val="tx1"/>
                </a:solidFill>
              </a:rPr>
              <a:t>, </a:t>
            </a:r>
            <a:r>
              <a:rPr lang="mr-IN" dirty="0" err="1">
                <a:solidFill>
                  <a:schemeClr val="tx1"/>
                </a:solidFill>
              </a:rPr>
              <a:t>शिवलीलामृत</a:t>
            </a:r>
            <a:r>
              <a:rPr lang="mr-IN" dirty="0">
                <a:solidFill>
                  <a:schemeClr val="tx1"/>
                </a:solidFill>
              </a:rPr>
              <a:t>, </a:t>
            </a:r>
            <a:r>
              <a:rPr lang="mr-IN" dirty="0" err="1">
                <a:solidFill>
                  <a:schemeClr val="tx1"/>
                </a:solidFill>
              </a:rPr>
              <a:t>व्यकटेशस्तोत्र</a:t>
            </a:r>
            <a:r>
              <a:rPr lang="mr-IN" dirty="0">
                <a:solidFill>
                  <a:schemeClr val="tx1"/>
                </a:solidFill>
              </a:rPr>
              <a:t>, </a:t>
            </a:r>
            <a:r>
              <a:rPr lang="mr-IN" dirty="0" err="1">
                <a:solidFill>
                  <a:schemeClr val="tx1"/>
                </a:solidFill>
              </a:rPr>
              <a:t>शनीमहात्म्य</a:t>
            </a:r>
            <a:r>
              <a:rPr lang="mr-IN" dirty="0">
                <a:solidFill>
                  <a:schemeClr val="tx1"/>
                </a:solidFill>
              </a:rPr>
              <a:t>, इ. लेखन </a:t>
            </a:r>
            <a:r>
              <a:rPr lang="mr-IN" dirty="0" err="1">
                <a:solidFill>
                  <a:schemeClr val="tx1"/>
                </a:solidFill>
              </a:rPr>
              <a:t>श्रीधरस्वामिनी</a:t>
            </a:r>
            <a:r>
              <a:rPr lang="mr-IN" dirty="0">
                <a:solidFill>
                  <a:schemeClr val="tx1"/>
                </a:solidFill>
              </a:rPr>
              <a:t> केले. त्यांचा </a:t>
            </a:r>
            <a:r>
              <a:rPr lang="mr-IN" dirty="0" err="1">
                <a:solidFill>
                  <a:schemeClr val="tx1"/>
                </a:solidFill>
              </a:rPr>
              <a:t>आढहावा</a:t>
            </a:r>
            <a:r>
              <a:rPr lang="mr-IN" dirty="0">
                <a:solidFill>
                  <a:schemeClr val="tx1"/>
                </a:solidFill>
              </a:rPr>
              <a:t>   खालील प्रमाणे</a:t>
            </a:r>
            <a:endParaRPr lang="en-IN" dirty="0">
              <a:solidFill>
                <a:schemeClr val="tx1"/>
              </a:solidFill>
            </a:endParaRPr>
          </a:p>
        </p:txBody>
      </p:sp>
    </p:spTree>
    <p:extLst>
      <p:ext uri="{BB962C8B-B14F-4D97-AF65-F5344CB8AC3E}">
        <p14:creationId xmlns:p14="http://schemas.microsoft.com/office/powerpoint/2010/main" val="2847223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AC1E2D2-E63B-A109-7A05-2C2A4ABD7B26}"/>
              </a:ext>
            </a:extLst>
          </p:cNvPr>
          <p:cNvSpPr>
            <a:spLocks noGrp="1"/>
          </p:cNvSpPr>
          <p:nvPr>
            <p:ph type="title"/>
          </p:nvPr>
        </p:nvSpPr>
        <p:spPr>
          <a:xfrm>
            <a:off x="0" y="1801907"/>
            <a:ext cx="11869271" cy="4500282"/>
          </a:xfrm>
        </p:spPr>
        <p:txBody>
          <a:bodyPr>
            <a:normAutofit/>
          </a:bodyPr>
          <a:lstStyle/>
          <a:p>
            <a:r>
              <a:rPr lang="mr-IN" sz="2000" dirty="0" err="1"/>
              <a:t>श्रीकृष्णभक्तीने</a:t>
            </a:r>
            <a:r>
              <a:rPr lang="mr-IN" sz="2000" dirty="0"/>
              <a:t> </a:t>
            </a:r>
            <a:r>
              <a:rPr lang="mr-IN" sz="2000" dirty="0" err="1"/>
              <a:t>प्रेरीत</a:t>
            </a:r>
            <a:r>
              <a:rPr lang="mr-IN" sz="2000" dirty="0"/>
              <a:t>  होऊन लिहिलेला हा पहिला ग्रंथ - ८१३९ </a:t>
            </a:r>
            <a:r>
              <a:rPr lang="mr-IN" sz="2000" dirty="0" err="1"/>
              <a:t>ओव्यांचा</a:t>
            </a:r>
            <a:r>
              <a:rPr lang="mr-IN" sz="2000" dirty="0"/>
              <a:t> आहे. ३६ </a:t>
            </a:r>
            <a:r>
              <a:rPr lang="mr-IN" sz="2000" dirty="0" err="1"/>
              <a:t>व्या</a:t>
            </a:r>
            <a:r>
              <a:rPr lang="mr-IN" sz="2000" dirty="0"/>
              <a:t> अध्यायात आपण आनंद सांप्रदायिक असून </a:t>
            </a:r>
            <a:r>
              <a:rPr lang="mr-IN" sz="2000" dirty="0" err="1"/>
              <a:t>पंढरिक्षेत्री</a:t>
            </a:r>
            <a:r>
              <a:rPr lang="mr-IN" sz="2000" dirty="0"/>
              <a:t> इ.स. १७०२ शके १६३४ मध्ये या ग्रंथाचे लेखन पूर्ण केल्याची माहिती कवीने दिली आहे. </a:t>
            </a:r>
            <a:r>
              <a:rPr lang="mr-IN" sz="2000" dirty="0" err="1"/>
              <a:t>यशोदा</a:t>
            </a:r>
            <a:r>
              <a:rPr lang="mr-IN" sz="2000" dirty="0"/>
              <a:t> व नंद बालकृष्णाचे नृत्य पाहतात. त्याचे वर्णन करताना वात्सल्य रसाची सुंदर निर्मिती कवीने केली आहे. </a:t>
            </a:r>
            <a:r>
              <a:rPr lang="mr-IN" sz="2000" dirty="0" err="1"/>
              <a:t>त्याचप्रमाने</a:t>
            </a:r>
            <a:r>
              <a:rPr lang="mr-IN" sz="2000" dirty="0"/>
              <a:t> </a:t>
            </a:r>
            <a:r>
              <a:rPr lang="mr-IN" sz="2000" dirty="0" err="1"/>
              <a:t>मथुरेवर</a:t>
            </a:r>
            <a:r>
              <a:rPr lang="mr-IN" sz="2000" dirty="0"/>
              <a:t> स्वारी </a:t>
            </a:r>
            <a:r>
              <a:rPr lang="mr-IN" sz="2000" dirty="0" err="1"/>
              <a:t>करणाऱ्या</a:t>
            </a:r>
            <a:r>
              <a:rPr lang="mr-IN" sz="2000" dirty="0"/>
              <a:t> </a:t>
            </a:r>
            <a:r>
              <a:rPr lang="mr-IN" sz="2000" dirty="0" err="1"/>
              <a:t>जरासंधाच्या</a:t>
            </a:r>
            <a:r>
              <a:rPr lang="mr-IN" sz="2000" dirty="0"/>
              <a:t> प्रचंड सेनेचे वर्णन ही बरेच परिणामकारक आहे. सुलभ भाषेद्वारा  उत्कट प्रसंगाची निर्मिती, </a:t>
            </a:r>
            <a:r>
              <a:rPr lang="mr-IN" sz="2000" dirty="0" err="1"/>
              <a:t>निवेदणात</a:t>
            </a:r>
            <a:r>
              <a:rPr lang="mr-IN" sz="2000" dirty="0"/>
              <a:t> </a:t>
            </a:r>
            <a:r>
              <a:rPr lang="mr-IN" sz="2000" dirty="0" err="1"/>
              <a:t>आढळणारे</a:t>
            </a:r>
            <a:r>
              <a:rPr lang="mr-IN" sz="2000" dirty="0"/>
              <a:t> सर्व परिचित दृष्टांत-भक्तीची बैठक आणि या </a:t>
            </a:r>
            <a:r>
              <a:rPr lang="mr-IN" sz="2000" dirty="0" err="1"/>
              <a:t>सर्वांच्यापटी</a:t>
            </a:r>
            <a:r>
              <a:rPr lang="mr-IN" sz="2000" dirty="0"/>
              <a:t> उभे असणारे </a:t>
            </a:r>
            <a:r>
              <a:rPr lang="mr-IN" sz="2000" dirty="0" err="1"/>
              <a:t>श्रीधरांचे</a:t>
            </a:r>
            <a:r>
              <a:rPr lang="mr-IN" sz="2000" dirty="0"/>
              <a:t> सात्विक व प्रेमळ व्यक्तिमत्व </a:t>
            </a:r>
            <a:r>
              <a:rPr lang="mr-IN" sz="2000" dirty="0" err="1"/>
              <a:t>यामूळे</a:t>
            </a:r>
            <a:r>
              <a:rPr lang="mr-IN" sz="2000" dirty="0"/>
              <a:t> ग्रंथ मनात सहजपणे ठसतो.</a:t>
            </a:r>
            <a:br>
              <a:rPr lang="mr-IN" sz="2000" dirty="0"/>
            </a:br>
            <a:r>
              <a:rPr lang="mr-IN" sz="2000" dirty="0"/>
              <a:t> “ तीन आवर्तने </a:t>
            </a:r>
            <a:r>
              <a:rPr lang="mr-IN" sz="2000" dirty="0" err="1"/>
              <a:t>वाचिता</a:t>
            </a:r>
            <a:r>
              <a:rPr lang="mr-IN" sz="2000" dirty="0"/>
              <a:t> पवित्र कुळी </a:t>
            </a:r>
            <a:r>
              <a:rPr lang="mr-IN" sz="2000" dirty="0" err="1"/>
              <a:t>दिव्यपुत्र</a:t>
            </a:r>
            <a:r>
              <a:rPr lang="mr-IN" sz="2000" dirty="0"/>
              <a:t> </a:t>
            </a:r>
            <a:br>
              <a:rPr lang="mr-IN" sz="2000" dirty="0"/>
            </a:br>
            <a:r>
              <a:rPr lang="mr-IN" sz="2000" dirty="0"/>
              <a:t>   तो </a:t>
            </a:r>
            <a:r>
              <a:rPr lang="mr-IN" sz="2000" dirty="0" err="1"/>
              <a:t>भक्तराज</a:t>
            </a:r>
            <a:r>
              <a:rPr lang="mr-IN" sz="2000" dirty="0"/>
              <a:t> </a:t>
            </a:r>
            <a:r>
              <a:rPr lang="mr-IN" sz="2000" dirty="0" err="1"/>
              <a:t>महाचतुर</a:t>
            </a:r>
            <a:r>
              <a:rPr lang="mr-IN" sz="2000" dirty="0"/>
              <a:t> होईल असा </a:t>
            </a:r>
            <a:r>
              <a:rPr lang="mr-IN" sz="2000" dirty="0" err="1"/>
              <a:t>जाणिले</a:t>
            </a:r>
            <a:r>
              <a:rPr lang="mr-IN" sz="2000" dirty="0"/>
              <a:t> </a:t>
            </a:r>
            <a:r>
              <a:rPr lang="en-IN" sz="2000" dirty="0"/>
              <a:t>” </a:t>
            </a:r>
            <a:br>
              <a:rPr lang="mr-IN" sz="2000" dirty="0"/>
            </a:br>
            <a:r>
              <a:rPr lang="mr-IN" sz="2000" dirty="0"/>
              <a:t>अशी </a:t>
            </a:r>
            <a:r>
              <a:rPr lang="mr-IN" sz="2000" dirty="0" err="1"/>
              <a:t>सर्वसामान्यांना</a:t>
            </a:r>
            <a:r>
              <a:rPr lang="mr-IN" sz="2000" dirty="0"/>
              <a:t> </a:t>
            </a:r>
            <a:r>
              <a:rPr lang="mr-IN" sz="2000" dirty="0" err="1"/>
              <a:t>लोभवील</a:t>
            </a:r>
            <a:r>
              <a:rPr lang="mr-IN" sz="2000" dirty="0"/>
              <a:t> अशी </a:t>
            </a:r>
            <a:r>
              <a:rPr lang="mr-IN" sz="2000" dirty="0" err="1"/>
              <a:t>फलभूती</a:t>
            </a:r>
            <a:r>
              <a:rPr lang="mr-IN" sz="2000" dirty="0"/>
              <a:t> </a:t>
            </a:r>
            <a:r>
              <a:rPr lang="mr-IN" sz="2000" dirty="0" err="1"/>
              <a:t>श्रीधरांनी</a:t>
            </a:r>
            <a:r>
              <a:rPr lang="mr-IN" sz="2000" dirty="0"/>
              <a:t> दिली आहे.</a:t>
            </a:r>
            <a:endParaRPr lang="en-IN" sz="2000" dirty="0"/>
          </a:p>
        </p:txBody>
      </p:sp>
      <p:sp>
        <p:nvSpPr>
          <p:cNvPr id="7" name="Content Placeholder 6">
            <a:extLst>
              <a:ext uri="{FF2B5EF4-FFF2-40B4-BE49-F238E27FC236}">
                <a16:creationId xmlns:a16="http://schemas.microsoft.com/office/drawing/2014/main" id="{29F8769B-8729-9710-A61A-409F0D02DFCB}"/>
              </a:ext>
            </a:extLst>
          </p:cNvPr>
          <p:cNvSpPr>
            <a:spLocks noGrp="1"/>
          </p:cNvSpPr>
          <p:nvPr>
            <p:ph idx="1"/>
          </p:nvPr>
        </p:nvSpPr>
        <p:spPr>
          <a:xfrm>
            <a:off x="684212" y="685801"/>
            <a:ext cx="8534400" cy="1116106"/>
          </a:xfrm>
        </p:spPr>
        <p:txBody>
          <a:bodyPr>
            <a:normAutofit/>
          </a:bodyPr>
          <a:lstStyle/>
          <a:p>
            <a:pPr lvl="1"/>
            <a:r>
              <a:rPr lang="mr-IN" sz="3200" dirty="0">
                <a:solidFill>
                  <a:srgbClr val="C00000"/>
                </a:solidFill>
                <a:highlight>
                  <a:srgbClr val="C0C0C0"/>
                </a:highlight>
              </a:rPr>
              <a:t>१) </a:t>
            </a:r>
            <a:r>
              <a:rPr lang="mr-IN" sz="3200" dirty="0" err="1">
                <a:solidFill>
                  <a:srgbClr val="C00000"/>
                </a:solidFill>
                <a:highlight>
                  <a:srgbClr val="C0C0C0"/>
                </a:highlight>
              </a:rPr>
              <a:t>हरवीजय</a:t>
            </a:r>
            <a:r>
              <a:rPr lang="mr-IN" sz="3200" dirty="0">
                <a:solidFill>
                  <a:srgbClr val="C00000"/>
                </a:solidFill>
                <a:highlight>
                  <a:srgbClr val="C0C0C0"/>
                </a:highlight>
              </a:rPr>
              <a:t> -</a:t>
            </a:r>
            <a:endParaRPr lang="en-IN" sz="3200" dirty="0">
              <a:solidFill>
                <a:srgbClr val="C00000"/>
              </a:solidFill>
              <a:highlight>
                <a:srgbClr val="C0C0C0"/>
              </a:highlight>
            </a:endParaRPr>
          </a:p>
        </p:txBody>
      </p:sp>
    </p:spTree>
    <p:extLst>
      <p:ext uri="{BB962C8B-B14F-4D97-AF65-F5344CB8AC3E}">
        <p14:creationId xmlns:p14="http://schemas.microsoft.com/office/powerpoint/2010/main" val="3064960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CB0DF-FB51-528E-226D-906811E5C967}"/>
              </a:ext>
            </a:extLst>
          </p:cNvPr>
          <p:cNvSpPr>
            <a:spLocks noGrp="1"/>
          </p:cNvSpPr>
          <p:nvPr>
            <p:ph type="title"/>
          </p:nvPr>
        </p:nvSpPr>
        <p:spPr>
          <a:xfrm>
            <a:off x="0" y="1801906"/>
            <a:ext cx="12129246" cy="4500281"/>
          </a:xfrm>
        </p:spPr>
        <p:txBody>
          <a:bodyPr>
            <a:normAutofit/>
          </a:bodyPr>
          <a:lstStyle/>
          <a:p>
            <a:r>
              <a:rPr lang="mr-IN" sz="2000" dirty="0"/>
              <a:t>रावणाच्या </a:t>
            </a:r>
            <a:r>
              <a:rPr lang="mr-IN" sz="2000" dirty="0" err="1"/>
              <a:t>आसुरी</a:t>
            </a:r>
            <a:r>
              <a:rPr lang="mr-IN" sz="2000" dirty="0"/>
              <a:t> राज्याचा नाश करून </a:t>
            </a:r>
            <a:r>
              <a:rPr lang="mr-IN" sz="2000" dirty="0" err="1"/>
              <a:t>श्रीरामाने</a:t>
            </a:r>
            <a:r>
              <a:rPr lang="mr-IN" sz="2000" dirty="0"/>
              <a:t> </a:t>
            </a:r>
            <a:r>
              <a:rPr lang="mr-IN" sz="2000" dirty="0" err="1"/>
              <a:t>मिळवलेल्या</a:t>
            </a:r>
            <a:r>
              <a:rPr lang="mr-IN" sz="2000" dirty="0"/>
              <a:t> विजयाचे वर्णन हा या ग्रंथाचा प्रमुख विषय २१४० </a:t>
            </a:r>
            <a:r>
              <a:rPr lang="mr-IN" sz="2000" dirty="0" err="1"/>
              <a:t>ओव्यांचा</a:t>
            </a:r>
            <a:r>
              <a:rPr lang="mr-IN" sz="2000" dirty="0"/>
              <a:t> हा ग्रंथ </a:t>
            </a:r>
            <a:r>
              <a:rPr lang="mr-IN" sz="2000" dirty="0" err="1"/>
              <a:t>श्रीधरांनी</a:t>
            </a:r>
            <a:r>
              <a:rPr lang="mr-IN" sz="2000" dirty="0"/>
              <a:t> इ.स. १३०३ मध्ये </a:t>
            </a:r>
            <a:r>
              <a:rPr lang="mr-IN" sz="2000" dirty="0" err="1"/>
              <a:t>लिहीला</a:t>
            </a:r>
            <a:r>
              <a:rPr lang="mr-IN" sz="2000" dirty="0"/>
              <a:t>. </a:t>
            </a:r>
            <a:r>
              <a:rPr lang="mr-IN" sz="2000" dirty="0" err="1"/>
              <a:t>ग्रंथारंभी</a:t>
            </a:r>
            <a:r>
              <a:rPr lang="mr-IN" sz="2000" dirty="0"/>
              <a:t> कवीने </a:t>
            </a:r>
            <a:r>
              <a:rPr lang="mr-IN" sz="2000" dirty="0" err="1"/>
              <a:t>श्रीगजाणनास</a:t>
            </a:r>
            <a:r>
              <a:rPr lang="mr-IN" sz="2000" dirty="0"/>
              <a:t> वंदन केले आहे. श्री </a:t>
            </a:r>
            <a:r>
              <a:rPr lang="mr-IN" sz="2000" dirty="0" err="1"/>
              <a:t>रांमहातम्याचे</a:t>
            </a:r>
            <a:r>
              <a:rPr lang="mr-IN" sz="2000" dirty="0"/>
              <a:t> आपले लेखन </a:t>
            </a:r>
            <a:r>
              <a:rPr lang="mr-IN" sz="2000" dirty="0" err="1"/>
              <a:t>महणजे</a:t>
            </a:r>
            <a:r>
              <a:rPr lang="mr-IN" sz="2000" dirty="0"/>
              <a:t> मेघापुढे </a:t>
            </a:r>
            <a:r>
              <a:rPr lang="mr-IN" sz="2000" dirty="0" err="1"/>
              <a:t>आजळीने</a:t>
            </a:r>
            <a:r>
              <a:rPr lang="mr-IN" sz="2000" dirty="0"/>
              <a:t> पाणी ओतल्यासारखे किंवा क्षीरसागरांना शेळीचे दूध देण्यासारखे आहे असे </a:t>
            </a:r>
            <a:r>
              <a:rPr lang="mr-IN" sz="2000" dirty="0" err="1"/>
              <a:t>श्रीधर</a:t>
            </a:r>
            <a:r>
              <a:rPr lang="mr-IN" sz="2000" dirty="0"/>
              <a:t> म्हणतात. </a:t>
            </a:r>
            <a:br>
              <a:rPr lang="mr-IN" sz="2000" dirty="0"/>
            </a:br>
            <a:br>
              <a:rPr lang="mr-IN" sz="2000" dirty="0"/>
            </a:br>
            <a:r>
              <a:rPr lang="mr-IN" sz="2000" dirty="0" err="1"/>
              <a:t>श्रीधर</a:t>
            </a:r>
            <a:r>
              <a:rPr lang="mr-IN" sz="2000" dirty="0"/>
              <a:t> कवीने आपले गुरू श्री </a:t>
            </a:r>
            <a:r>
              <a:rPr lang="mr-IN" sz="2000" dirty="0" err="1"/>
              <a:t>ब्रह्मानंद</a:t>
            </a:r>
            <a:r>
              <a:rPr lang="mr-IN" sz="2000" dirty="0"/>
              <a:t> स्वामी यांना वंदन करून </a:t>
            </a:r>
            <a:r>
              <a:rPr lang="mr-IN" sz="2000" dirty="0" err="1"/>
              <a:t>वाल्मिकीनच्या</a:t>
            </a:r>
            <a:r>
              <a:rPr lang="mr-IN" sz="2000" dirty="0"/>
              <a:t> </a:t>
            </a:r>
            <a:r>
              <a:rPr lang="mr-IN" sz="2000" dirty="0" err="1"/>
              <a:t>काव्याधारे</a:t>
            </a:r>
            <a:r>
              <a:rPr lang="mr-IN" sz="2000" dirty="0"/>
              <a:t>  आपण ही </a:t>
            </a:r>
            <a:r>
              <a:rPr lang="mr-IN" sz="2000" dirty="0" err="1"/>
              <a:t>रामविजय</a:t>
            </a:r>
            <a:r>
              <a:rPr lang="mr-IN" sz="2000" dirty="0"/>
              <a:t> कथा सांगत आहोत असे </a:t>
            </a:r>
            <a:r>
              <a:rPr lang="mr-IN" sz="2000" dirty="0" err="1"/>
              <a:t>म्हणने</a:t>
            </a:r>
            <a:r>
              <a:rPr lang="mr-IN" sz="2000" dirty="0"/>
              <a:t> आहे. </a:t>
            </a:r>
            <a:r>
              <a:rPr lang="mr-IN" sz="2000" dirty="0" err="1"/>
              <a:t>अग्नीत</a:t>
            </a:r>
            <a:r>
              <a:rPr lang="mr-IN" sz="2000" dirty="0"/>
              <a:t> उडी घेतलेली सीता तेजस्वी  होऊन बाहेर येते आणी युद्धात कामी आलेली वानर पुन्हा </a:t>
            </a:r>
            <a:r>
              <a:rPr lang="mr-IN" sz="2000" dirty="0" err="1"/>
              <a:t>जीवंत</a:t>
            </a:r>
            <a:r>
              <a:rPr lang="mr-IN" sz="2000" dirty="0"/>
              <a:t> होतात असे </a:t>
            </a:r>
            <a:r>
              <a:rPr lang="mr-IN" sz="2000" dirty="0" err="1"/>
              <a:t>श्रीधर</a:t>
            </a:r>
            <a:r>
              <a:rPr lang="mr-IN" sz="2000" dirty="0"/>
              <a:t> वर्णन करतो. </a:t>
            </a:r>
            <a:r>
              <a:rPr lang="mr-IN" sz="2000" dirty="0" err="1"/>
              <a:t>श्रीरामचंद्र</a:t>
            </a:r>
            <a:r>
              <a:rPr lang="mr-IN" sz="2000" dirty="0"/>
              <a:t> </a:t>
            </a:r>
            <a:r>
              <a:rPr lang="mr-IN" sz="2000" dirty="0" err="1"/>
              <a:t>सीवहासणदिष्टत</a:t>
            </a:r>
            <a:r>
              <a:rPr lang="mr-IN" sz="2000" dirty="0"/>
              <a:t>  झाल्यावर ग्रंथ संपतो, उपमा दृष्टांताचा वापर कवीने या काव्यात केला आहे. </a:t>
            </a:r>
            <a:r>
              <a:rPr lang="mr-IN" sz="2000" dirty="0" err="1"/>
              <a:t>संथाच्या</a:t>
            </a:r>
            <a:r>
              <a:rPr lang="mr-IN" sz="2000" dirty="0"/>
              <a:t> शेवटी </a:t>
            </a:r>
            <a:br>
              <a:rPr lang="mr-IN" sz="2000" dirty="0"/>
            </a:br>
            <a:r>
              <a:rPr lang="mr-IN" sz="2000" dirty="0"/>
              <a:t>      "</a:t>
            </a:r>
            <a:r>
              <a:rPr lang="mr-IN" sz="2000" dirty="0" err="1"/>
              <a:t>श्रीरामविजयाचे</a:t>
            </a:r>
            <a:r>
              <a:rPr lang="mr-IN" sz="2000" dirty="0"/>
              <a:t> एक आवर्तन । करी संपूर्ण  पापाचे दहन । </a:t>
            </a:r>
            <a:br>
              <a:rPr lang="mr-IN" sz="2000" dirty="0"/>
            </a:br>
            <a:r>
              <a:rPr lang="mr-IN" sz="2000" dirty="0"/>
              <a:t>       आणि </a:t>
            </a:r>
            <a:r>
              <a:rPr lang="mr-IN" sz="2000" dirty="0" err="1"/>
              <a:t>शत्रूपराजय</a:t>
            </a:r>
            <a:r>
              <a:rPr lang="mr-IN" sz="2000" dirty="0"/>
              <a:t> पूर्ण । श्रवण करीत </a:t>
            </a:r>
            <a:r>
              <a:rPr lang="mr-IN" sz="2000" dirty="0" err="1"/>
              <a:t>होतसे</a:t>
            </a:r>
            <a:r>
              <a:rPr lang="mr-IN" sz="2000" dirty="0"/>
              <a:t> ॥" </a:t>
            </a:r>
            <a:br>
              <a:rPr lang="mr-IN" sz="2000" dirty="0"/>
            </a:br>
            <a:r>
              <a:rPr lang="mr-IN" sz="2000" dirty="0"/>
              <a:t>अशी </a:t>
            </a:r>
            <a:r>
              <a:rPr lang="mr-IN" sz="2000" dirty="0" err="1"/>
              <a:t>श्रीधरस्वामींनी</a:t>
            </a:r>
            <a:r>
              <a:rPr lang="mr-IN" sz="2000" dirty="0"/>
              <a:t> या ग्रंथाची </a:t>
            </a:r>
            <a:r>
              <a:rPr lang="mr-IN" sz="2000" dirty="0" err="1"/>
              <a:t>फलश्रुती</a:t>
            </a:r>
            <a:r>
              <a:rPr lang="mr-IN" sz="2000" dirty="0"/>
              <a:t> केली आहे.</a:t>
            </a:r>
            <a:endParaRPr lang="en-IN" sz="2000" dirty="0"/>
          </a:p>
        </p:txBody>
      </p:sp>
      <p:sp>
        <p:nvSpPr>
          <p:cNvPr id="3" name="Content Placeholder 2">
            <a:extLst>
              <a:ext uri="{FF2B5EF4-FFF2-40B4-BE49-F238E27FC236}">
                <a16:creationId xmlns:a16="http://schemas.microsoft.com/office/drawing/2014/main" id="{B5DF761F-954A-28B1-0223-6D38BAFA1AEA}"/>
              </a:ext>
            </a:extLst>
          </p:cNvPr>
          <p:cNvSpPr>
            <a:spLocks noGrp="1"/>
          </p:cNvSpPr>
          <p:nvPr>
            <p:ph idx="1"/>
          </p:nvPr>
        </p:nvSpPr>
        <p:spPr>
          <a:xfrm>
            <a:off x="466165" y="685800"/>
            <a:ext cx="8752447" cy="856129"/>
          </a:xfrm>
        </p:spPr>
        <p:txBody>
          <a:bodyPr>
            <a:normAutofit/>
          </a:bodyPr>
          <a:lstStyle/>
          <a:p>
            <a:r>
              <a:rPr lang="mr-IN" sz="3200" dirty="0">
                <a:solidFill>
                  <a:srgbClr val="C00000"/>
                </a:solidFill>
                <a:highlight>
                  <a:srgbClr val="C0C0C0"/>
                </a:highlight>
              </a:rPr>
              <a:t>२ ) </a:t>
            </a:r>
            <a:r>
              <a:rPr lang="mr-IN" sz="3200" dirty="0" err="1">
                <a:solidFill>
                  <a:srgbClr val="C00000"/>
                </a:solidFill>
                <a:highlight>
                  <a:srgbClr val="C0C0C0"/>
                </a:highlight>
              </a:rPr>
              <a:t>श्रीराम</a:t>
            </a:r>
            <a:r>
              <a:rPr lang="mr-IN" sz="3200" dirty="0">
                <a:solidFill>
                  <a:srgbClr val="C00000"/>
                </a:solidFill>
                <a:highlight>
                  <a:srgbClr val="C0C0C0"/>
                </a:highlight>
              </a:rPr>
              <a:t> विजय -</a:t>
            </a:r>
          </a:p>
        </p:txBody>
      </p:sp>
    </p:spTree>
    <p:extLst>
      <p:ext uri="{BB962C8B-B14F-4D97-AF65-F5344CB8AC3E}">
        <p14:creationId xmlns:p14="http://schemas.microsoft.com/office/powerpoint/2010/main" val="2041514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AE93A-1C61-5CA2-47ED-AB1F82726B81}"/>
              </a:ext>
            </a:extLst>
          </p:cNvPr>
          <p:cNvSpPr>
            <a:spLocks noGrp="1"/>
          </p:cNvSpPr>
          <p:nvPr>
            <p:ph type="title"/>
          </p:nvPr>
        </p:nvSpPr>
        <p:spPr>
          <a:xfrm>
            <a:off x="89647" y="2088776"/>
            <a:ext cx="11967882" cy="4383742"/>
          </a:xfrm>
        </p:spPr>
        <p:txBody>
          <a:bodyPr>
            <a:normAutofit/>
          </a:bodyPr>
          <a:lstStyle/>
          <a:p>
            <a:r>
              <a:rPr lang="mr-IN" sz="2000" dirty="0"/>
              <a:t>केवळ पांडवाच्या प्रतापांचीच कथा आकर्षकपणे </a:t>
            </a:r>
            <a:r>
              <a:rPr lang="mr-IN" sz="2000" dirty="0" err="1"/>
              <a:t>सांगावायची</a:t>
            </a:r>
            <a:r>
              <a:rPr lang="mr-IN" sz="2000" dirty="0"/>
              <a:t> या </a:t>
            </a:r>
            <a:r>
              <a:rPr lang="mr-IN" sz="2000" dirty="0" err="1"/>
              <a:t>भूमीकेने</a:t>
            </a:r>
            <a:r>
              <a:rPr lang="mr-IN" sz="2000" dirty="0"/>
              <a:t> महाभारत कथेतील इतर विषय </a:t>
            </a:r>
            <a:r>
              <a:rPr lang="mr-IN" sz="2000" dirty="0" err="1"/>
              <a:t>श्रीधराने</a:t>
            </a:r>
            <a:r>
              <a:rPr lang="mr-IN" sz="2000" dirty="0"/>
              <a:t> </a:t>
            </a:r>
            <a:r>
              <a:rPr lang="mr-IN" sz="2000" dirty="0" err="1"/>
              <a:t>गाळले</a:t>
            </a:r>
            <a:r>
              <a:rPr lang="mr-IN" sz="2000" dirty="0"/>
              <a:t> आहेत. </a:t>
            </a:r>
            <a:br>
              <a:rPr lang="mr-IN" sz="2000" dirty="0"/>
            </a:br>
            <a:r>
              <a:rPr lang="mr-IN" sz="2000" dirty="0"/>
              <a:t>"पांडव प्रताप ग्रंथ सुंदर । सकळ साहित्याचे भांडार” </a:t>
            </a:r>
            <a:br>
              <a:rPr lang="mr-IN" sz="2000" dirty="0"/>
            </a:br>
            <a:r>
              <a:rPr lang="mr-IN" sz="2000" dirty="0"/>
              <a:t>अशी त्याने आपल्या ग्रंथाची ओळख करून दिली आहे. १३.३९७ </a:t>
            </a:r>
            <a:r>
              <a:rPr lang="mr-IN" sz="2000" dirty="0" err="1"/>
              <a:t>ओव्या</a:t>
            </a:r>
            <a:r>
              <a:rPr lang="mr-IN" sz="2000" dirty="0"/>
              <a:t> </a:t>
            </a:r>
            <a:br>
              <a:rPr lang="mr-IN" sz="2000" dirty="0"/>
            </a:br>
            <a:br>
              <a:rPr lang="mr-IN" sz="2000" dirty="0"/>
            </a:br>
            <a:r>
              <a:rPr lang="mr-IN" sz="2000" dirty="0"/>
              <a:t>असलेल्या या ग्रंथाचे लेखन शके १६३४ मध्ये पूर्ण झाले. (इ.स. १७१२) हा </a:t>
            </a:r>
            <a:r>
              <a:rPr lang="mr-IN" sz="2000" dirty="0" err="1"/>
              <a:t>श्रीधराचा</a:t>
            </a:r>
            <a:r>
              <a:rPr lang="mr-IN" sz="2000" dirty="0"/>
              <a:t> हा सर्वात मोठा ग्रंथ आहे. यातील पहिले ३५ अध्याय </a:t>
            </a:r>
            <a:r>
              <a:rPr lang="mr-IN" sz="2000" dirty="0" err="1"/>
              <a:t>मुक्तेश्वराच्या</a:t>
            </a:r>
            <a:r>
              <a:rPr lang="mr-IN" sz="2000" dirty="0"/>
              <a:t> महाभारतावरूनच </a:t>
            </a:r>
            <a:r>
              <a:rPr lang="mr-IN" sz="2000" dirty="0" err="1"/>
              <a:t>श्रीधराने</a:t>
            </a:r>
            <a:r>
              <a:rPr lang="mr-IN" sz="2000" dirty="0"/>
              <a:t> </a:t>
            </a:r>
            <a:r>
              <a:rPr lang="mr-IN" sz="2000" dirty="0" err="1"/>
              <a:t>सजविले</a:t>
            </a:r>
            <a:r>
              <a:rPr lang="mr-IN" sz="2000" dirty="0"/>
              <a:t> असून </a:t>
            </a:r>
            <a:r>
              <a:rPr lang="mr-IN" sz="2000" dirty="0" err="1"/>
              <a:t>कांही</a:t>
            </a:r>
            <a:r>
              <a:rPr lang="mr-IN" sz="2000" dirty="0"/>
              <a:t> कल्पना </a:t>
            </a:r>
            <a:r>
              <a:rPr lang="mr-IN" sz="2000" dirty="0" err="1"/>
              <a:t>जशासतशा</a:t>
            </a:r>
            <a:r>
              <a:rPr lang="mr-IN" sz="2000" dirty="0"/>
              <a:t> आहेत. </a:t>
            </a:r>
            <a:r>
              <a:rPr lang="mr-IN" sz="2000" dirty="0" err="1"/>
              <a:t>दुष्यंत</a:t>
            </a:r>
            <a:r>
              <a:rPr lang="mr-IN" sz="2000" dirty="0"/>
              <a:t> व </a:t>
            </a:r>
            <a:r>
              <a:rPr lang="mr-IN" sz="2000" dirty="0" err="1"/>
              <a:t>शंकुतलेखी</a:t>
            </a:r>
            <a:r>
              <a:rPr lang="mr-IN" sz="2000" dirty="0"/>
              <a:t> भेट, </a:t>
            </a:r>
            <a:r>
              <a:rPr lang="mr-IN" sz="2000" dirty="0" err="1"/>
              <a:t>युयोधनाची</a:t>
            </a:r>
            <a:r>
              <a:rPr lang="mr-IN" sz="2000" dirty="0"/>
              <a:t> </a:t>
            </a:r>
            <a:r>
              <a:rPr lang="mr-IN" sz="2000" dirty="0" err="1"/>
              <a:t>दुष्कृत्सये</a:t>
            </a:r>
            <a:r>
              <a:rPr lang="mr-IN" sz="2000" dirty="0"/>
              <a:t> पाहून संतप्त झालेली </a:t>
            </a:r>
            <a:r>
              <a:rPr lang="mr-IN" sz="2000" dirty="0" err="1"/>
              <a:t>द्रौपदी</a:t>
            </a:r>
            <a:r>
              <a:rPr lang="mr-IN" sz="2000" dirty="0"/>
              <a:t> ही वर्णन परिणामकारक आहेत. </a:t>
            </a:r>
            <a:br>
              <a:rPr lang="mr-IN" sz="2000" dirty="0"/>
            </a:br>
            <a:br>
              <a:rPr lang="mr-IN" sz="2000" dirty="0"/>
            </a:br>
            <a:r>
              <a:rPr lang="mr-IN" sz="2000" dirty="0"/>
              <a:t>"क्षत्रिय धर्म हा </a:t>
            </a:r>
            <a:r>
              <a:rPr lang="mr-IN" sz="2000" dirty="0" err="1"/>
              <a:t>साचार</a:t>
            </a:r>
            <a:r>
              <a:rPr lang="mr-IN" sz="2000" dirty="0"/>
              <a:t> । की दुर्जन  </a:t>
            </a:r>
            <a:r>
              <a:rPr lang="mr-IN" sz="2000" dirty="0" err="1"/>
              <a:t>संहारावे</a:t>
            </a:r>
            <a:r>
              <a:rPr lang="mr-IN" sz="2000" dirty="0"/>
              <a:t> समग्र । </a:t>
            </a:r>
            <a:br>
              <a:rPr lang="mr-IN" sz="2000" dirty="0"/>
            </a:br>
            <a:r>
              <a:rPr lang="mr-IN" sz="2000" dirty="0"/>
              <a:t>दृष्टी देखता मारक । विखार तोंड आधी ठेचावे । </a:t>
            </a:r>
            <a:br>
              <a:rPr lang="mr-IN" sz="2000" dirty="0"/>
            </a:br>
            <a:r>
              <a:rPr lang="mr-IN" sz="2000" dirty="0"/>
              <a:t>अशी क्षत्रिय धर्माची करून दिली आहे.”</a:t>
            </a:r>
            <a:endParaRPr lang="en-IN" sz="2000" dirty="0"/>
          </a:p>
        </p:txBody>
      </p:sp>
      <p:sp>
        <p:nvSpPr>
          <p:cNvPr id="3" name="Content Placeholder 2">
            <a:extLst>
              <a:ext uri="{FF2B5EF4-FFF2-40B4-BE49-F238E27FC236}">
                <a16:creationId xmlns:a16="http://schemas.microsoft.com/office/drawing/2014/main" id="{2024E152-4465-F9FD-6EFC-82B319505987}"/>
              </a:ext>
            </a:extLst>
          </p:cNvPr>
          <p:cNvSpPr>
            <a:spLocks noGrp="1"/>
          </p:cNvSpPr>
          <p:nvPr>
            <p:ph idx="1"/>
          </p:nvPr>
        </p:nvSpPr>
        <p:spPr>
          <a:xfrm>
            <a:off x="684212" y="685800"/>
            <a:ext cx="8534400" cy="1232647"/>
          </a:xfrm>
        </p:spPr>
        <p:txBody>
          <a:bodyPr>
            <a:normAutofit/>
          </a:bodyPr>
          <a:lstStyle/>
          <a:p>
            <a:r>
              <a:rPr lang="mr-IN" sz="3200" dirty="0">
                <a:solidFill>
                  <a:srgbClr val="C00000"/>
                </a:solidFill>
                <a:highlight>
                  <a:srgbClr val="C0C0C0"/>
                </a:highlight>
              </a:rPr>
              <a:t>३) पांडव प्रताप -</a:t>
            </a:r>
            <a:endParaRPr lang="en-IN" sz="3200" dirty="0">
              <a:solidFill>
                <a:srgbClr val="C00000"/>
              </a:solidFill>
              <a:highlight>
                <a:srgbClr val="C0C0C0"/>
              </a:highlight>
            </a:endParaRPr>
          </a:p>
        </p:txBody>
      </p:sp>
    </p:spTree>
    <p:extLst>
      <p:ext uri="{BB962C8B-B14F-4D97-AF65-F5344CB8AC3E}">
        <p14:creationId xmlns:p14="http://schemas.microsoft.com/office/powerpoint/2010/main" val="191119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56FB8-BDA1-1317-9544-DBE413A66E1D}"/>
              </a:ext>
            </a:extLst>
          </p:cNvPr>
          <p:cNvSpPr>
            <a:spLocks noGrp="1"/>
          </p:cNvSpPr>
          <p:nvPr>
            <p:ph type="title"/>
          </p:nvPr>
        </p:nvSpPr>
        <p:spPr>
          <a:xfrm>
            <a:off x="116540" y="1358153"/>
            <a:ext cx="11967884" cy="5308599"/>
          </a:xfrm>
        </p:spPr>
        <p:txBody>
          <a:bodyPr>
            <a:normAutofit/>
          </a:bodyPr>
          <a:lstStyle/>
          <a:p>
            <a:r>
              <a:rPr lang="mr-IN" sz="2000" dirty="0"/>
              <a:t>हा ग्रंथ इ.स. १७१२ (शके १६४०) मध्ये </a:t>
            </a:r>
            <a:r>
              <a:rPr lang="mr-IN" sz="2000" dirty="0" err="1"/>
              <a:t>लिहीला</a:t>
            </a:r>
            <a:r>
              <a:rPr lang="mr-IN" sz="2000" dirty="0"/>
              <a:t> गेला आहे. </a:t>
            </a:r>
            <a:br>
              <a:rPr lang="mr-IN" sz="2000" dirty="0"/>
            </a:br>
            <a:r>
              <a:rPr lang="mr-IN" sz="2000" dirty="0"/>
              <a:t>उदा “शके सोळाशे चाळीस </a:t>
            </a:r>
            <a:r>
              <a:rPr lang="mr-IN" sz="2000" dirty="0" err="1"/>
              <a:t>लंबीनाम</a:t>
            </a:r>
            <a:r>
              <a:rPr lang="mr-IN" sz="2000" dirty="0"/>
              <a:t> संवत्सरास । </a:t>
            </a:r>
            <a:br>
              <a:rPr lang="mr-IN" sz="2000" dirty="0"/>
            </a:br>
            <a:br>
              <a:rPr lang="mr-IN" sz="2000" dirty="0"/>
            </a:br>
            <a:r>
              <a:rPr lang="mr-IN" sz="2000" dirty="0"/>
              <a:t>शुद्ध </a:t>
            </a:r>
            <a:r>
              <a:rPr lang="mr-IN" sz="2000" dirty="0" err="1"/>
              <a:t>पोरणिमा</a:t>
            </a:r>
            <a:r>
              <a:rPr lang="mr-IN" sz="2000" dirty="0"/>
              <a:t> फाल्गुन मास रविवारी ग्रंथ संपला । या ग्रंथाच्या श्रवणाने पातकाचे पर्वत जाळतील. अपार आयुष्य आरोग्य संतती संपत्ती </a:t>
            </a:r>
            <a:r>
              <a:rPr lang="mr-IN" sz="2000" dirty="0" err="1"/>
              <a:t>मीळेल</a:t>
            </a:r>
            <a:r>
              <a:rPr lang="mr-IN" sz="2000" dirty="0"/>
              <a:t> असे </a:t>
            </a:r>
            <a:r>
              <a:rPr lang="mr-IN" sz="2000" dirty="0" err="1"/>
              <a:t>कवि</a:t>
            </a:r>
            <a:r>
              <a:rPr lang="mr-IN" sz="2000" dirty="0"/>
              <a:t>  म्हणतो . '</a:t>
            </a:r>
            <a:r>
              <a:rPr lang="mr-IN" sz="2000" dirty="0" err="1"/>
              <a:t>ओम</a:t>
            </a:r>
            <a:r>
              <a:rPr lang="mr-IN" sz="2000" dirty="0"/>
              <a:t> </a:t>
            </a:r>
            <a:r>
              <a:rPr lang="mr-IN" sz="2000" dirty="0" err="1"/>
              <a:t>नमाः</a:t>
            </a:r>
            <a:r>
              <a:rPr lang="mr-IN" sz="2000" dirty="0"/>
              <a:t> शिवाय ' हा मंत्र दारिद्र्य , दुख , शोक, </a:t>
            </a:r>
            <a:r>
              <a:rPr lang="mr-IN" sz="2000" dirty="0" err="1"/>
              <a:t>कामक्रोधींचा</a:t>
            </a:r>
            <a:r>
              <a:rPr lang="mr-IN" sz="2000" dirty="0"/>
              <a:t> संहारक असून अखिल मानव जातीस तारक असल्याची </a:t>
            </a:r>
            <a:r>
              <a:rPr lang="mr-IN" sz="2000" dirty="0" err="1"/>
              <a:t>ग्वाही</a:t>
            </a:r>
            <a:r>
              <a:rPr lang="mr-IN" sz="2000" dirty="0"/>
              <a:t> </a:t>
            </a:r>
            <a:r>
              <a:rPr lang="mr-IN" sz="2000" dirty="0" err="1"/>
              <a:t>श्रीधराने</a:t>
            </a:r>
            <a:r>
              <a:rPr lang="mr-IN" sz="2000" dirty="0"/>
              <a:t> दिली आहे या ग्रंथात १४ अध्याय </a:t>
            </a:r>
            <a:r>
              <a:rPr lang="mr-IN" sz="2000" dirty="0" err="1"/>
              <a:t>श्रीधराचे</a:t>
            </a:r>
            <a:r>
              <a:rPr lang="mr-IN" sz="2000" dirty="0"/>
              <a:t> असून १५ वा अध्याय </a:t>
            </a:r>
            <a:r>
              <a:rPr lang="mr-IN" sz="2000" dirty="0" err="1"/>
              <a:t>कोणीतरी</a:t>
            </a:r>
            <a:r>
              <a:rPr lang="mr-IN" sz="2000" dirty="0"/>
              <a:t> </a:t>
            </a:r>
            <a:r>
              <a:rPr lang="mr-IN" sz="2000" dirty="0" err="1"/>
              <a:t>श्रीधरभक्ताने</a:t>
            </a:r>
            <a:r>
              <a:rPr lang="mr-IN" sz="2000" dirty="0"/>
              <a:t> जोडली आहे. त्या शिवाय </a:t>
            </a:r>
            <a:r>
              <a:rPr lang="mr-IN" sz="2000" dirty="0" err="1"/>
              <a:t>श्रीधरांनी</a:t>
            </a:r>
            <a:r>
              <a:rPr lang="mr-IN" sz="2000" dirty="0"/>
              <a:t> '</a:t>
            </a:r>
            <a:r>
              <a:rPr lang="mr-IN" sz="2000" dirty="0" err="1"/>
              <a:t>श्रीपंढरी</a:t>
            </a:r>
            <a:r>
              <a:rPr lang="mr-IN" sz="2000" dirty="0"/>
              <a:t> माहात्म्य ' श्री ज्ञानेश्वर चरित्र मल्हारी विजय असे छोटे ग्रंथ लिहिले, </a:t>
            </a:r>
            <a:r>
              <a:rPr lang="mr-IN" sz="2000" dirty="0" err="1"/>
              <a:t>वेदांतसूर्य</a:t>
            </a:r>
            <a:r>
              <a:rPr lang="mr-IN" sz="2000" dirty="0"/>
              <a:t> ' हा आणखी एक </a:t>
            </a:r>
            <a:r>
              <a:rPr lang="mr-IN" sz="2000" dirty="0" err="1"/>
              <a:t>महत्वाचा</a:t>
            </a:r>
            <a:r>
              <a:rPr lang="mr-IN" sz="2000" dirty="0"/>
              <a:t> ग्रंथ होय.</a:t>
            </a:r>
            <a:endParaRPr lang="en-IN" sz="2000" dirty="0"/>
          </a:p>
        </p:txBody>
      </p:sp>
      <p:sp>
        <p:nvSpPr>
          <p:cNvPr id="3" name="Content Placeholder 2">
            <a:extLst>
              <a:ext uri="{FF2B5EF4-FFF2-40B4-BE49-F238E27FC236}">
                <a16:creationId xmlns:a16="http://schemas.microsoft.com/office/drawing/2014/main" id="{E26BB78E-DC47-103B-1C56-D87B999BE954}"/>
              </a:ext>
            </a:extLst>
          </p:cNvPr>
          <p:cNvSpPr>
            <a:spLocks noGrp="1"/>
          </p:cNvSpPr>
          <p:nvPr>
            <p:ph idx="1"/>
          </p:nvPr>
        </p:nvSpPr>
        <p:spPr>
          <a:xfrm>
            <a:off x="932328" y="685800"/>
            <a:ext cx="8286283" cy="542365"/>
          </a:xfrm>
        </p:spPr>
        <p:txBody>
          <a:bodyPr>
            <a:noAutofit/>
          </a:bodyPr>
          <a:lstStyle/>
          <a:p>
            <a:r>
              <a:rPr lang="mr-IN" sz="3200" dirty="0">
                <a:solidFill>
                  <a:srgbClr val="C00000"/>
                </a:solidFill>
                <a:highlight>
                  <a:srgbClr val="C0C0C0"/>
                </a:highlight>
              </a:rPr>
              <a:t>४) </a:t>
            </a:r>
            <a:r>
              <a:rPr lang="mr-IN" sz="3200" dirty="0" err="1">
                <a:solidFill>
                  <a:srgbClr val="C00000"/>
                </a:solidFill>
                <a:highlight>
                  <a:srgbClr val="C0C0C0"/>
                </a:highlight>
              </a:rPr>
              <a:t>शिवलीलामृत</a:t>
            </a:r>
            <a:r>
              <a:rPr lang="mr-IN" sz="3200" dirty="0">
                <a:solidFill>
                  <a:srgbClr val="C00000"/>
                </a:solidFill>
                <a:highlight>
                  <a:srgbClr val="C0C0C0"/>
                </a:highlight>
              </a:rPr>
              <a:t> -</a:t>
            </a:r>
            <a:endParaRPr lang="en-IN" sz="3200" dirty="0">
              <a:solidFill>
                <a:srgbClr val="C00000"/>
              </a:solidFill>
              <a:highlight>
                <a:srgbClr val="C0C0C0"/>
              </a:highlight>
            </a:endParaRPr>
          </a:p>
        </p:txBody>
      </p:sp>
    </p:spTree>
    <p:extLst>
      <p:ext uri="{BB962C8B-B14F-4D97-AF65-F5344CB8AC3E}">
        <p14:creationId xmlns:p14="http://schemas.microsoft.com/office/powerpoint/2010/main" val="288952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B24D9-CDA9-CC67-0789-5779D4879336}"/>
              </a:ext>
            </a:extLst>
          </p:cNvPr>
          <p:cNvSpPr>
            <a:spLocks noGrp="1"/>
          </p:cNvSpPr>
          <p:nvPr>
            <p:ph type="title"/>
          </p:nvPr>
        </p:nvSpPr>
        <p:spPr>
          <a:xfrm>
            <a:off x="129988" y="1447799"/>
            <a:ext cx="11932023" cy="5293659"/>
          </a:xfrm>
        </p:spPr>
        <p:txBody>
          <a:bodyPr>
            <a:normAutofit/>
          </a:bodyPr>
          <a:lstStyle/>
          <a:p>
            <a:r>
              <a:rPr lang="mr-IN" sz="2000" dirty="0"/>
              <a:t>१) सुलभ </a:t>
            </a:r>
            <a:r>
              <a:rPr lang="mr-IN" sz="2000" dirty="0" err="1"/>
              <a:t>भाषेद्वारे</a:t>
            </a:r>
            <a:r>
              <a:rPr lang="mr-IN" sz="2000" dirty="0"/>
              <a:t> </a:t>
            </a:r>
            <a:r>
              <a:rPr lang="mr-IN" sz="2000" dirty="0" err="1"/>
              <a:t>उत्तकट</a:t>
            </a:r>
            <a:r>
              <a:rPr lang="mr-IN" sz="2000" dirty="0"/>
              <a:t> प्रसंगाची निर्मिती </a:t>
            </a:r>
            <a:r>
              <a:rPr lang="mr-IN" sz="2000" dirty="0" err="1"/>
              <a:t>निवेदणात</a:t>
            </a:r>
            <a:r>
              <a:rPr lang="mr-IN" sz="2000" dirty="0"/>
              <a:t> </a:t>
            </a:r>
            <a:r>
              <a:rPr lang="mr-IN" sz="2000" dirty="0" err="1"/>
              <a:t>आढळणारे</a:t>
            </a:r>
            <a:r>
              <a:rPr lang="mr-IN" sz="2000" dirty="0"/>
              <a:t> उपमा सर्व परिचित दृष्टांत, भक्तीची बैठक </a:t>
            </a:r>
            <a:r>
              <a:rPr lang="mr-IN" sz="2000" dirty="0" err="1"/>
              <a:t>यामूळे</a:t>
            </a:r>
            <a:r>
              <a:rPr lang="mr-IN" sz="2000" dirty="0"/>
              <a:t> या ग्रंथाने </a:t>
            </a:r>
            <a:r>
              <a:rPr lang="mr-IN" sz="2000" dirty="0" err="1"/>
              <a:t>जनसामान्यांच्या</a:t>
            </a:r>
            <a:r>
              <a:rPr lang="mr-IN" sz="2000" dirty="0"/>
              <a:t> मनात स्थान मिळविले. </a:t>
            </a:r>
            <a:br>
              <a:rPr lang="mr-IN" sz="2000" dirty="0"/>
            </a:br>
            <a:r>
              <a:rPr lang="mr-IN" sz="2000" dirty="0"/>
              <a:t>२)</a:t>
            </a:r>
            <a:r>
              <a:rPr lang="mr-IN" sz="2000" dirty="0" err="1"/>
              <a:t>श्रीधरांची</a:t>
            </a:r>
            <a:r>
              <a:rPr lang="mr-IN" sz="2000" dirty="0"/>
              <a:t> कविता साधी, सोपी, सरळ, </a:t>
            </a:r>
            <a:r>
              <a:rPr lang="mr-IN" sz="2000" dirty="0" err="1"/>
              <a:t>नीतीबोध</a:t>
            </a:r>
            <a:r>
              <a:rPr lang="mr-IN" sz="2000" dirty="0"/>
              <a:t> शिकवणारी आणी सांसारिक आपली </a:t>
            </a:r>
            <a:r>
              <a:rPr lang="mr-IN" sz="2000" dirty="0" err="1"/>
              <a:t>दूखे</a:t>
            </a:r>
            <a:r>
              <a:rPr lang="mr-IN" sz="2000" dirty="0"/>
              <a:t> विसरायला </a:t>
            </a:r>
            <a:r>
              <a:rPr lang="mr-IN" sz="2000" dirty="0" err="1"/>
              <a:t>लावणारी</a:t>
            </a:r>
            <a:r>
              <a:rPr lang="mr-IN" sz="2000" dirty="0"/>
              <a:t> आहे. </a:t>
            </a:r>
            <a:br>
              <a:rPr lang="mr-IN" sz="2000" dirty="0"/>
            </a:br>
            <a:r>
              <a:rPr lang="mr-IN" sz="2000" dirty="0"/>
              <a:t>३) विविध </a:t>
            </a:r>
            <a:r>
              <a:rPr lang="mr-IN" sz="2000" dirty="0" err="1"/>
              <a:t>प्रसंगवर्णन</a:t>
            </a:r>
            <a:r>
              <a:rPr lang="mr-IN" sz="2000" dirty="0"/>
              <a:t> आणि </a:t>
            </a:r>
            <a:r>
              <a:rPr lang="mr-IN" sz="2000" dirty="0" err="1"/>
              <a:t>भावणाची</a:t>
            </a:r>
            <a:r>
              <a:rPr lang="mr-IN" sz="2000" dirty="0"/>
              <a:t> उठावदार वर्णन. </a:t>
            </a:r>
            <a:br>
              <a:rPr lang="mr-IN" sz="2000" dirty="0"/>
            </a:br>
            <a:r>
              <a:rPr lang="mr-IN" sz="2000" dirty="0"/>
              <a:t>४) ग्रंथाच्या </a:t>
            </a:r>
            <a:r>
              <a:rPr lang="mr-IN" sz="2000" dirty="0" err="1"/>
              <a:t>कलश्रुतीतून</a:t>
            </a:r>
            <a:r>
              <a:rPr lang="mr-IN" sz="2000" dirty="0"/>
              <a:t> त्याचे जनतेच्या भाविकतेस आव्हान केले. </a:t>
            </a:r>
            <a:br>
              <a:rPr lang="mr-IN" sz="2000" dirty="0"/>
            </a:br>
            <a:r>
              <a:rPr lang="mr-IN" sz="2000" dirty="0"/>
              <a:t>५) </a:t>
            </a:r>
            <a:r>
              <a:rPr lang="mr-IN" sz="2000" dirty="0" err="1"/>
              <a:t>श्रीधरांच्या</a:t>
            </a:r>
            <a:r>
              <a:rPr lang="mr-IN" sz="2000" dirty="0"/>
              <a:t> </a:t>
            </a:r>
            <a:r>
              <a:rPr lang="mr-IN" sz="2000" dirty="0" err="1"/>
              <a:t>ग्रंथनिर्मितीवरून</a:t>
            </a:r>
            <a:r>
              <a:rPr lang="mr-IN" sz="2000" dirty="0"/>
              <a:t> त्याने श्रीकृष्ण, </a:t>
            </a:r>
            <a:r>
              <a:rPr lang="mr-IN" sz="2000" dirty="0" err="1"/>
              <a:t>श्रीराम</a:t>
            </a:r>
            <a:r>
              <a:rPr lang="mr-IN" sz="2000" dirty="0"/>
              <a:t> शिव यावर अगाध भक्ती प्रेम दिसून येते. </a:t>
            </a:r>
            <a:br>
              <a:rPr lang="mr-IN" sz="2000" dirty="0"/>
            </a:br>
            <a:r>
              <a:rPr lang="mr-IN" sz="2000" dirty="0"/>
              <a:t>६) आपली </a:t>
            </a:r>
            <a:r>
              <a:rPr lang="mr-IN" sz="2000" dirty="0" err="1"/>
              <a:t>आख्यानक</a:t>
            </a:r>
            <a:r>
              <a:rPr lang="mr-IN" sz="2000" dirty="0"/>
              <a:t> कविता </a:t>
            </a:r>
            <a:r>
              <a:rPr lang="mr-IN" sz="2000" dirty="0" err="1"/>
              <a:t>जनसामान्यांपर्यन्त</a:t>
            </a:r>
            <a:r>
              <a:rPr lang="mr-IN" sz="2000" dirty="0"/>
              <a:t> सुबोध आणि रसाळ भाषेतून मांडली. </a:t>
            </a:r>
            <a:br>
              <a:rPr lang="mr-IN" sz="2000" dirty="0"/>
            </a:br>
            <a:r>
              <a:rPr lang="mr-IN" sz="2000" dirty="0"/>
              <a:t>७) </a:t>
            </a:r>
            <a:r>
              <a:rPr lang="mr-IN" sz="2000" dirty="0" err="1"/>
              <a:t>निवेदणाचा</a:t>
            </a:r>
            <a:r>
              <a:rPr lang="mr-IN" sz="2000" dirty="0"/>
              <a:t> </a:t>
            </a:r>
            <a:r>
              <a:rPr lang="mr-IN" sz="2000" dirty="0" err="1"/>
              <a:t>सुढाळपणा</a:t>
            </a:r>
            <a:r>
              <a:rPr lang="mr-IN" sz="2000" dirty="0"/>
              <a:t>, भाषेचा सुबोधपणा आणि घरगुती वातावरणाची भाषा होती. </a:t>
            </a:r>
            <a:br>
              <a:rPr lang="mr-IN" sz="2000" dirty="0"/>
            </a:br>
            <a:r>
              <a:rPr lang="mr-IN" sz="2000" dirty="0"/>
              <a:t>८) </a:t>
            </a:r>
            <a:r>
              <a:rPr lang="mr-IN" sz="2000" dirty="0" err="1"/>
              <a:t>श्रीधरांची</a:t>
            </a:r>
            <a:r>
              <a:rPr lang="mr-IN" sz="2000" dirty="0"/>
              <a:t> </a:t>
            </a:r>
            <a:r>
              <a:rPr lang="mr-IN" sz="2000" dirty="0" err="1"/>
              <a:t>लोकमानसाची</a:t>
            </a:r>
            <a:r>
              <a:rPr lang="mr-IN" sz="2000" dirty="0"/>
              <a:t> पकड घेणारी </a:t>
            </a:r>
            <a:r>
              <a:rPr lang="mr-IN" sz="2000" dirty="0" err="1"/>
              <a:t>निवेदनशैली</a:t>
            </a:r>
            <a:r>
              <a:rPr lang="mr-IN" sz="2000" dirty="0"/>
              <a:t> </a:t>
            </a:r>
            <a:r>
              <a:rPr lang="mr-IN" sz="2000" dirty="0" err="1"/>
              <a:t>यामूळे</a:t>
            </a:r>
            <a:r>
              <a:rPr lang="mr-IN" sz="2000" dirty="0"/>
              <a:t> ग्रंथाची लोकप्रियता आजही अबाधित आहे. </a:t>
            </a:r>
            <a:br>
              <a:rPr lang="mr-IN" sz="2000" dirty="0"/>
            </a:br>
            <a:r>
              <a:rPr lang="mr-IN" sz="2000" dirty="0"/>
              <a:t>९) संस्कृतीची </a:t>
            </a:r>
            <a:r>
              <a:rPr lang="mr-IN" sz="2000" dirty="0" err="1"/>
              <a:t>जोपासणा</a:t>
            </a:r>
            <a:r>
              <a:rPr lang="mr-IN" sz="2000" dirty="0"/>
              <a:t> यांच्या साहित्यातून आली आहे . </a:t>
            </a:r>
            <a:endParaRPr lang="en-IN" sz="2000" dirty="0"/>
          </a:p>
        </p:txBody>
      </p:sp>
      <p:sp>
        <p:nvSpPr>
          <p:cNvPr id="3" name="Content Placeholder 2">
            <a:extLst>
              <a:ext uri="{FF2B5EF4-FFF2-40B4-BE49-F238E27FC236}">
                <a16:creationId xmlns:a16="http://schemas.microsoft.com/office/drawing/2014/main" id="{56FE3B5D-BAA5-677D-B8F4-D37A64CD1FA1}"/>
              </a:ext>
            </a:extLst>
          </p:cNvPr>
          <p:cNvSpPr>
            <a:spLocks noGrp="1"/>
          </p:cNvSpPr>
          <p:nvPr>
            <p:ph idx="1"/>
          </p:nvPr>
        </p:nvSpPr>
        <p:spPr>
          <a:xfrm>
            <a:off x="358588" y="524436"/>
            <a:ext cx="9003459" cy="649941"/>
          </a:xfrm>
        </p:spPr>
        <p:txBody>
          <a:bodyPr>
            <a:normAutofit/>
          </a:bodyPr>
          <a:lstStyle/>
          <a:p>
            <a:r>
              <a:rPr lang="mr-IN" sz="3200" dirty="0"/>
              <a:t>५ ) </a:t>
            </a:r>
            <a:r>
              <a:rPr lang="mr-IN" sz="3200" dirty="0" err="1">
                <a:highlight>
                  <a:srgbClr val="C0C0C0"/>
                </a:highlight>
              </a:rPr>
              <a:t>श्रीधराच्या</a:t>
            </a:r>
            <a:r>
              <a:rPr lang="mr-IN" sz="3200" dirty="0">
                <a:highlight>
                  <a:srgbClr val="C0C0C0"/>
                </a:highlight>
              </a:rPr>
              <a:t> </a:t>
            </a:r>
            <a:r>
              <a:rPr lang="mr-IN" sz="3200" dirty="0" err="1">
                <a:highlight>
                  <a:srgbClr val="C0C0C0"/>
                </a:highlight>
              </a:rPr>
              <a:t>ग्रंथरचनेची</a:t>
            </a:r>
            <a:r>
              <a:rPr lang="mr-IN" sz="3200" dirty="0">
                <a:highlight>
                  <a:srgbClr val="C0C0C0"/>
                </a:highlight>
              </a:rPr>
              <a:t> </a:t>
            </a:r>
            <a:r>
              <a:rPr lang="mr-IN" sz="3200" dirty="0" err="1">
                <a:highlight>
                  <a:srgbClr val="C0C0C0"/>
                </a:highlight>
              </a:rPr>
              <a:t>वैशिषटय</a:t>
            </a:r>
            <a:r>
              <a:rPr lang="mr-IN" sz="3200" dirty="0">
                <a:highlight>
                  <a:srgbClr val="C0C0C0"/>
                </a:highlight>
              </a:rPr>
              <a:t> - </a:t>
            </a:r>
            <a:endParaRPr lang="en-IN" sz="3200" dirty="0">
              <a:highlight>
                <a:srgbClr val="C0C0C0"/>
              </a:highlight>
            </a:endParaRPr>
          </a:p>
        </p:txBody>
      </p:sp>
    </p:spTree>
    <p:extLst>
      <p:ext uri="{BB962C8B-B14F-4D97-AF65-F5344CB8AC3E}">
        <p14:creationId xmlns:p14="http://schemas.microsoft.com/office/powerpoint/2010/main" val="4265541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79EBF8-337A-D858-4A65-4D110428925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 y="1488141"/>
            <a:ext cx="12192001" cy="4186517"/>
          </a:xfrm>
          <a:prstGeom prst="rect">
            <a:avLst/>
          </a:prstGeom>
        </p:spPr>
      </p:pic>
    </p:spTree>
    <p:extLst>
      <p:ext uri="{BB962C8B-B14F-4D97-AF65-F5344CB8AC3E}">
        <p14:creationId xmlns:p14="http://schemas.microsoft.com/office/powerpoint/2010/main" val="271118556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751</TotalTime>
  <Words>823</Words>
  <Application>Microsoft Office PowerPoint</Application>
  <PresentationFormat>Widescreen</PresentationFormat>
  <Paragraphs>18</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3</vt:lpstr>
      <vt:lpstr>Slice</vt:lpstr>
      <vt:lpstr>                हानेगाव                      ता.देगलूर जि.नांदेड </vt:lpstr>
      <vt:lpstr>मध्ययुगीन मराठी वाङमयचा  ईतिहास  पंडिती कवी श्रीधरपंडीत - सत्र सहावे  </vt:lpstr>
      <vt:lpstr>श्रीकृष्णभक्तीने प्रेरीत  होऊन लिहिलेला हा पहिला ग्रंथ - ८१३९ ओव्यांचा आहे. ३६ व्या अध्यायात आपण आनंद सांप्रदायिक असून पंढरिक्षेत्री इ.स. १७०२ शके १६३४ मध्ये या ग्रंथाचे लेखन पूर्ण केल्याची माहिती कवीने दिली आहे. यशोदा व नंद बालकृष्णाचे नृत्य पाहतात. त्याचे वर्णन करताना वात्सल्य रसाची सुंदर निर्मिती कवीने केली आहे. त्याचप्रमाने मथुरेवर स्वारी करणाऱ्या जरासंधाच्या प्रचंड सेनेचे वर्णन ही बरेच परिणामकारक आहे. सुलभ भाषेद्वारा  उत्कट प्रसंगाची निर्मिती, निवेदणात आढळणारे सर्व परिचित दृष्टांत-भक्तीची बैठक आणि या सर्वांच्यापटी उभे असणारे श्रीधरांचे सात्विक व प्रेमळ व्यक्तिमत्व यामूळे ग्रंथ मनात सहजपणे ठसतो.  “ तीन आवर्तने वाचिता पवित्र कुळी दिव्यपुत्र     तो भक्तराज महाचतुर होईल असा जाणिले ”  अशी सर्वसामान्यांना लोभवील अशी फलभूती श्रीधरांनी दिली आहे.</vt:lpstr>
      <vt:lpstr>रावणाच्या आसुरी राज्याचा नाश करून श्रीरामाने मिळवलेल्या विजयाचे वर्णन हा या ग्रंथाचा प्रमुख विषय २१४० ओव्यांचा हा ग्रंथ श्रीधरांनी इ.स. १३०३ मध्ये लिहीला. ग्रंथारंभी कवीने श्रीगजाणनास वंदन केले आहे. श्री रांमहातम्याचे आपले लेखन महणजे मेघापुढे आजळीने पाणी ओतल्यासारखे किंवा क्षीरसागरांना शेळीचे दूध देण्यासारखे आहे असे श्रीधर म्हणतात.   श्रीधर कवीने आपले गुरू श्री ब्रह्मानंद स्वामी यांना वंदन करून वाल्मिकीनच्या काव्याधारे  आपण ही रामविजय कथा सांगत आहोत असे म्हणने आहे. अग्नीत उडी घेतलेली सीता तेजस्वी  होऊन बाहेर येते आणी युद्धात कामी आलेली वानर पुन्हा जीवंत होतात असे श्रीधर वर्णन करतो. श्रीरामचंद्र सीवहासणदिष्टत  झाल्यावर ग्रंथ संपतो, उपमा दृष्टांताचा वापर कवीने या काव्यात केला आहे. संथाच्या शेवटी        "श्रीरामविजयाचे एक आवर्तन । करी संपूर्ण  पापाचे दहन ।         आणि शत्रूपराजय पूर्ण । श्रवण करीत होतसे ॥"  अशी श्रीधरस्वामींनी या ग्रंथाची फलश्रुती केली आहे.</vt:lpstr>
      <vt:lpstr>केवळ पांडवाच्या प्रतापांचीच कथा आकर्षकपणे सांगावायची या भूमीकेने महाभारत कथेतील इतर विषय श्रीधराने गाळले आहेत.  "पांडव प्रताप ग्रंथ सुंदर । सकळ साहित्याचे भांडार”  अशी त्याने आपल्या ग्रंथाची ओळख करून दिली आहे. १३.३९७ ओव्या   असलेल्या या ग्रंथाचे लेखन शके १६३४ मध्ये पूर्ण झाले. (इ.स. १७१२) हा श्रीधराचा हा सर्वात मोठा ग्रंथ आहे. यातील पहिले ३५ अध्याय मुक्तेश्वराच्या महाभारतावरूनच श्रीधराने सजविले असून कांही कल्पना जशासतशा आहेत. दुष्यंत व शंकुतलेखी भेट, युयोधनाची दुष्कृत्सये पाहून संतप्त झालेली द्रौपदी ही वर्णन परिणामकारक आहेत.   "क्षत्रिय धर्म हा साचार । की दुर्जन  संहारावे समग्र ।  दृष्टी देखता मारक । विखार तोंड आधी ठेचावे ।  अशी क्षत्रिय धर्माची करून दिली आहे.”</vt:lpstr>
      <vt:lpstr>हा ग्रंथ इ.स. १७१२ (शके १६४०) मध्ये लिहीला गेला आहे.  उदा “शके सोळाशे चाळीस लंबीनाम संवत्सरास ।   शुद्ध पोरणिमा फाल्गुन मास रविवारी ग्रंथ संपला । या ग्रंथाच्या श्रवणाने पातकाचे पर्वत जाळतील. अपार आयुष्य आरोग्य संतती संपत्ती मीळेल असे कवि  म्हणतो . 'ओम नमाः शिवाय ' हा मंत्र दारिद्र्य , दुख , शोक, कामक्रोधींचा संहारक असून अखिल मानव जातीस तारक असल्याची ग्वाही श्रीधराने दिली आहे या ग्रंथात १४ अध्याय श्रीधराचे असून १५ वा अध्याय कोणीतरी श्रीधरभक्ताने जोडली आहे. त्या शिवाय श्रीधरांनी 'श्रीपंढरी माहात्म्य ' श्री ज्ञानेश्वर चरित्र मल्हारी विजय असे छोटे ग्रंथ लिहिले, वेदांतसूर्य ' हा आणखी एक महत्वाचा ग्रंथ होय.</vt:lpstr>
      <vt:lpstr>१) सुलभ भाषेद्वारे उत्तकट प्रसंगाची निर्मिती निवेदणात आढळणारे उपमा सर्व परिचित दृष्टांत, भक्तीची बैठक यामूळे या ग्रंथाने जनसामान्यांच्या मनात स्थान मिळविले.  २)श्रीधरांची कविता साधी, सोपी, सरळ, नीतीबोध शिकवणारी आणी सांसारिक आपली दूखे विसरायला लावणारी आहे.  ३) विविध प्रसंगवर्णन आणि भावणाची उठावदार वर्णन.  ४) ग्रंथाच्या कलश्रुतीतून त्याचे जनतेच्या भाविकतेस आव्हान केले.  ५) श्रीधरांच्या ग्रंथनिर्मितीवरून त्याने श्रीकृष्ण, श्रीराम शिव यावर अगाध भक्ती प्रेम दिसून येते.  ६) आपली आख्यानक कविता जनसामान्यांपर्यन्त सुबोध आणि रसाळ भाषेतून मांडली.  ७) निवेदणाचा सुढाळपणा, भाषेचा सुबोधपणा आणि घरगुती वातावरणाची भाषा होती.  ८) श्रीधरांची लोकमानसाची पकड घेणारी निवेदनशैली यामूळे ग्रंथाची लोकप्रियता आजही अबाधित आहे.  ९) संस्कृतीची जोपासणा यांच्या साहित्यातून आली आहे .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हानेगाव                      ता.देगलूर जि.नांदेड </dc:title>
  <dc:creator>Vaishnav Jadhav</dc:creator>
  <cp:lastModifiedBy>Vaishnav Jadhav</cp:lastModifiedBy>
  <cp:revision>1</cp:revision>
  <dcterms:created xsi:type="dcterms:W3CDTF">2023-02-26T15:27:24Z</dcterms:created>
  <dcterms:modified xsi:type="dcterms:W3CDTF">2023-02-27T03:58:54Z</dcterms:modified>
</cp:coreProperties>
</file>