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s://br.pinterest.com/pin/656188608213278974/" TargetMode="External"/><Relationship Id="rId1" Type="http://schemas.openxmlformats.org/officeDocument/2006/relationships/image" Target="../media/image6.jp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s://br.pinterest.com/pin/656188608213278974/" TargetMode="External"/><Relationship Id="rId1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118F9C-1585-4DBC-8EFF-A0DBBEF02C19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</dgm:pt>
    <dgm:pt modelId="{BDA30451-0411-4B2B-9704-2ACA0A0D2EA7}">
      <dgm:prSet phldrT="[Text]" custT="1"/>
      <dgm:spPr/>
      <dgm:t>
        <a:bodyPr/>
        <a:lstStyle/>
        <a:p>
          <a:r>
            <a:rPr lang="mr-IN" sz="1200" i="0" u="sng" dirty="0" err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rPr>
            <a:t>प्रा</a:t>
          </a:r>
          <a:r>
            <a:rPr lang="mr-IN" sz="1200" i="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rPr>
            <a:t> . डॉ . दिलीप </a:t>
          </a:r>
          <a:r>
            <a:rPr lang="mr-IN" sz="1200" i="0" u="sng" dirty="0" err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rPr>
            <a:t>रामचंद्र</a:t>
          </a:r>
          <a:r>
            <a:rPr lang="mr-IN" sz="1200" i="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rPr>
            <a:t> जाधव </a:t>
          </a:r>
          <a:endParaRPr lang="en-IN" sz="1200" i="0" u="sng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highlight>
              <a:srgbClr val="C0C0C0"/>
            </a:highlight>
          </a:endParaRPr>
        </a:p>
      </dgm:t>
    </dgm:pt>
    <dgm:pt modelId="{2B45510E-EADA-4B6C-9B12-4584C56CD5FF}" type="parTrans" cxnId="{53F30538-82A8-4638-B8E8-FB90ACA2F259}">
      <dgm:prSet/>
      <dgm:spPr/>
      <dgm:t>
        <a:bodyPr/>
        <a:lstStyle/>
        <a:p>
          <a:endParaRPr lang="en-IN"/>
        </a:p>
      </dgm:t>
    </dgm:pt>
    <dgm:pt modelId="{DC8B4731-70C1-4B24-95CD-17A8149EC39D}" type="sibTrans" cxnId="{53F30538-82A8-4638-B8E8-FB90ACA2F259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IN"/>
        </a:p>
      </dgm:t>
    </dgm:pt>
    <dgm:pt modelId="{E8BB1163-2C3F-4FDE-94FB-FFF1BDEEFB3C}" type="pres">
      <dgm:prSet presAssocID="{64118F9C-1585-4DBC-8EFF-A0DBBEF02C19}" presName="Name0" presStyleCnt="0">
        <dgm:presLayoutVars>
          <dgm:chMax val="7"/>
          <dgm:chPref val="7"/>
          <dgm:dir/>
        </dgm:presLayoutVars>
      </dgm:prSet>
      <dgm:spPr/>
    </dgm:pt>
    <dgm:pt modelId="{9888C263-782A-410E-85D0-4377D6DE024D}" type="pres">
      <dgm:prSet presAssocID="{64118F9C-1585-4DBC-8EFF-A0DBBEF02C19}" presName="Name1" presStyleCnt="0"/>
      <dgm:spPr/>
    </dgm:pt>
    <dgm:pt modelId="{B3D1E4C3-C9BF-40BE-A8E1-B49B7358A2B0}" type="pres">
      <dgm:prSet presAssocID="{DC8B4731-70C1-4B24-95CD-17A8149EC39D}" presName="picture_1" presStyleCnt="0"/>
      <dgm:spPr/>
    </dgm:pt>
    <dgm:pt modelId="{732073C9-5E3A-400B-9271-3CA4936E54F8}" type="pres">
      <dgm:prSet presAssocID="{DC8B4731-70C1-4B24-95CD-17A8149EC39D}" presName="pictureRepeatNode" presStyleLbl="alignImgPlace1" presStyleIdx="0" presStyleCnt="1" custScaleX="132810" custScaleY="117908"/>
      <dgm:spPr/>
    </dgm:pt>
    <dgm:pt modelId="{19D8ABDE-DAB4-483C-BAF7-AF0A56E978BF}" type="pres">
      <dgm:prSet presAssocID="{BDA30451-0411-4B2B-9704-2ACA0A0D2EA7}" presName="text_1" presStyleLbl="node1" presStyleIdx="0" presStyleCnt="0" custScaleX="115196" custScaleY="100662">
        <dgm:presLayoutVars>
          <dgm:bulletEnabled val="1"/>
        </dgm:presLayoutVars>
      </dgm:prSet>
      <dgm:spPr/>
    </dgm:pt>
  </dgm:ptLst>
  <dgm:cxnLst>
    <dgm:cxn modelId="{2739C225-0F8C-488B-B883-3127669B4224}" type="presOf" srcId="{BDA30451-0411-4B2B-9704-2ACA0A0D2EA7}" destId="{19D8ABDE-DAB4-483C-BAF7-AF0A56E978BF}" srcOrd="0" destOrd="0" presId="urn:microsoft.com/office/officeart/2008/layout/CircularPictureCallout"/>
    <dgm:cxn modelId="{53F30538-82A8-4638-B8E8-FB90ACA2F259}" srcId="{64118F9C-1585-4DBC-8EFF-A0DBBEF02C19}" destId="{BDA30451-0411-4B2B-9704-2ACA0A0D2EA7}" srcOrd="0" destOrd="0" parTransId="{2B45510E-EADA-4B6C-9B12-4584C56CD5FF}" sibTransId="{DC8B4731-70C1-4B24-95CD-17A8149EC39D}"/>
    <dgm:cxn modelId="{CDCB6278-0DF0-44B9-830F-FC0A7EE760A4}" type="presOf" srcId="{64118F9C-1585-4DBC-8EFF-A0DBBEF02C19}" destId="{E8BB1163-2C3F-4FDE-94FB-FFF1BDEEFB3C}" srcOrd="0" destOrd="0" presId="urn:microsoft.com/office/officeart/2008/layout/CircularPictureCallout"/>
    <dgm:cxn modelId="{AFA998FE-99FF-442F-910C-5D889F4EF4E0}" type="presOf" srcId="{DC8B4731-70C1-4B24-95CD-17A8149EC39D}" destId="{732073C9-5E3A-400B-9271-3CA4936E54F8}" srcOrd="0" destOrd="0" presId="urn:microsoft.com/office/officeart/2008/layout/CircularPictureCallout"/>
    <dgm:cxn modelId="{5CE5549A-FAFB-4336-A9BD-42E0B6D72A4F}" type="presParOf" srcId="{E8BB1163-2C3F-4FDE-94FB-FFF1BDEEFB3C}" destId="{9888C263-782A-410E-85D0-4377D6DE024D}" srcOrd="0" destOrd="0" presId="urn:microsoft.com/office/officeart/2008/layout/CircularPictureCallout"/>
    <dgm:cxn modelId="{3158B357-BC76-479F-8CDF-0A1687EBB8E7}" type="presParOf" srcId="{9888C263-782A-410E-85D0-4377D6DE024D}" destId="{B3D1E4C3-C9BF-40BE-A8E1-B49B7358A2B0}" srcOrd="0" destOrd="0" presId="urn:microsoft.com/office/officeart/2008/layout/CircularPictureCallout"/>
    <dgm:cxn modelId="{804D1FE6-10B1-439C-AD8F-C6C3412F3952}" type="presParOf" srcId="{B3D1E4C3-C9BF-40BE-A8E1-B49B7358A2B0}" destId="{732073C9-5E3A-400B-9271-3CA4936E54F8}" srcOrd="0" destOrd="0" presId="urn:microsoft.com/office/officeart/2008/layout/CircularPictureCallout"/>
    <dgm:cxn modelId="{827C3FF5-4935-4485-8832-BFB85BC28205}" type="presParOf" srcId="{9888C263-782A-410E-85D0-4377D6DE024D}" destId="{19D8ABDE-DAB4-483C-BAF7-AF0A56E978BF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2073C9-5E3A-400B-9271-3CA4936E54F8}">
      <dsp:nvSpPr>
        <dsp:cNvPr id="0" name=""/>
        <dsp:cNvSpPr/>
      </dsp:nvSpPr>
      <dsp:spPr>
        <a:xfrm>
          <a:off x="1151972" y="1407467"/>
          <a:ext cx="4554054" cy="404306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D8ABDE-DAB4-483C-BAF7-AF0A56E978BF}">
      <dsp:nvSpPr>
        <dsp:cNvPr id="0" name=""/>
        <dsp:cNvSpPr/>
      </dsp:nvSpPr>
      <dsp:spPr>
        <a:xfrm>
          <a:off x="2164977" y="3531553"/>
          <a:ext cx="2528045" cy="1139060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r-IN" sz="1200" i="0" u="sng" kern="1200" dirty="0" err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rPr>
            <a:t>प्रा</a:t>
          </a:r>
          <a:r>
            <a:rPr lang="mr-IN" sz="1200" i="0" u="sng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rPr>
            <a:t> . डॉ . दिलीप </a:t>
          </a:r>
          <a:r>
            <a:rPr lang="mr-IN" sz="1200" i="0" u="sng" kern="1200" dirty="0" err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rPr>
            <a:t>रामचंद्र</a:t>
          </a:r>
          <a:r>
            <a:rPr lang="mr-IN" sz="1200" i="0" u="sng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rPr>
            <a:t> जाधव </a:t>
          </a:r>
          <a:endParaRPr lang="en-IN" sz="1200" i="0" u="sng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highlight>
              <a:srgbClr val="C0C0C0"/>
            </a:highlight>
          </a:endParaRPr>
        </a:p>
      </dsp:txBody>
      <dsp:txXfrm>
        <a:off x="2164977" y="3531553"/>
        <a:ext cx="2528045" cy="1139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412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510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5857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5740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8634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931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9387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76262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012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160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602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30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106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817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694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89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148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927CD29-B97F-4DC7-8976-A5AA7D3E5FE7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C1809-81D5-453B-9E1A-D0BB515596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2012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8DD2E-85A4-5C54-2D6A-4E197111D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035" y="152401"/>
            <a:ext cx="9155861" cy="3263960"/>
          </a:xfrm>
        </p:spPr>
        <p:txBody>
          <a:bodyPr anchor="t"/>
          <a:lstStyle/>
          <a:p>
            <a:pPr algn="ctr"/>
            <a:r>
              <a:rPr lang="mr-IN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बंजारा</a:t>
            </a:r>
            <a:r>
              <a:rPr lang="mr-IN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शिक्षण </a:t>
            </a:r>
            <a:r>
              <a:rPr lang="mr-IN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प्रसारक</a:t>
            </a:r>
            <a:r>
              <a:rPr lang="mr-IN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mr-IN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मंडल</a:t>
            </a:r>
            <a:r>
              <a:rPr lang="mr-IN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mr-IN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संचालित</a:t>
            </a:r>
            <a:r>
              <a:rPr lang="mr-IN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br>
              <a:rPr lang="mr-IN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br>
              <a:rPr lang="mr-IN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br>
              <a:rPr lang="mr-IN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br>
              <a:rPr lang="mr-IN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mr-IN" sz="32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हानेगाव</a:t>
            </a:r>
            <a:r>
              <a:rPr lang="mr-IN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    </a:t>
            </a:r>
            <a:br>
              <a:rPr lang="mr-IN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mr-IN" sz="32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ता.देगलूर</a:t>
            </a:r>
            <a:r>
              <a:rPr lang="mr-IN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mr-IN" sz="32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जि.नांदेड</a:t>
            </a:r>
            <a:endParaRPr lang="en-IN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654EA5-AEC6-1A48-4517-1A01B3925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2530" y="3836086"/>
            <a:ext cx="9155860" cy="2080620"/>
          </a:xfrm>
        </p:spPr>
        <p:txBody>
          <a:bodyPr>
            <a:normAutofit lnSpcReduction="10000"/>
          </a:bodyPr>
          <a:lstStyle/>
          <a:p>
            <a:pPr algn="ctr"/>
            <a:r>
              <a:rPr lang="mr-IN" sz="2800" dirty="0"/>
              <a:t>मध्ययुगीन मराठी वाङमयाचा </a:t>
            </a:r>
            <a:r>
              <a:rPr lang="mr-IN" sz="2800" dirty="0" err="1"/>
              <a:t>ईतिहास</a:t>
            </a:r>
            <a:r>
              <a:rPr lang="mr-IN" sz="2800" dirty="0"/>
              <a:t> - बी. ए, तृतीय वर्ष  </a:t>
            </a:r>
          </a:p>
          <a:p>
            <a:pPr algn="ctr"/>
            <a:r>
              <a:rPr lang="mr-IN" sz="2800" dirty="0"/>
              <a:t>मराठी विभाग </a:t>
            </a:r>
          </a:p>
          <a:p>
            <a:pPr algn="ctr"/>
            <a:endParaRPr lang="mr-IN" sz="2800" b="1" cap="non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highlight>
                <a:srgbClr val="808080"/>
              </a:highlight>
            </a:endParaRPr>
          </a:p>
          <a:p>
            <a:pPr algn="ctr"/>
            <a:r>
              <a:rPr lang="mr-IN" sz="2800" b="1" cap="none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highlight>
                  <a:srgbClr val="808080"/>
                </a:highlight>
              </a:rPr>
              <a:t>प्रा</a:t>
            </a:r>
            <a:r>
              <a:rPr lang="mr-IN" sz="28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highlight>
                  <a:srgbClr val="808080"/>
                </a:highlight>
              </a:rPr>
              <a:t>. डॉ. दिलीप  </a:t>
            </a:r>
            <a:r>
              <a:rPr lang="mr-IN" sz="2800" b="1" cap="none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highlight>
                  <a:srgbClr val="808080"/>
                </a:highlight>
              </a:rPr>
              <a:t>रामचंद्र</a:t>
            </a:r>
            <a:r>
              <a:rPr lang="mr-IN" sz="28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highlight>
                  <a:srgbClr val="808080"/>
                </a:highlight>
              </a:rPr>
              <a:t> जाधव </a:t>
            </a:r>
            <a:endParaRPr lang="en-IN" sz="2800" b="1" cap="non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highlight>
                <a:srgbClr val="808080"/>
              </a:highlight>
            </a:endParaRPr>
          </a:p>
          <a:p>
            <a:endParaRPr lang="en-IN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7FDB1F3-27BA-76C3-EFC7-3DEA57C75703}"/>
              </a:ext>
            </a:extLst>
          </p:cNvPr>
          <p:cNvSpPr/>
          <p:nvPr/>
        </p:nvSpPr>
        <p:spPr>
          <a:xfrm>
            <a:off x="1029448" y="672353"/>
            <a:ext cx="9291823" cy="1219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r-IN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कै </a:t>
            </a:r>
            <a:r>
              <a:rPr lang="mr-IN" sz="36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बापूसाहेब</a:t>
            </a:r>
            <a:r>
              <a:rPr lang="mr-IN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पाटील </a:t>
            </a:r>
            <a:r>
              <a:rPr lang="mr-IN" sz="36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एकंबेकर</a:t>
            </a:r>
            <a:r>
              <a:rPr lang="mr-IN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महाविद्यालय</a:t>
            </a:r>
            <a:endParaRPr lang="en-IN" sz="36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023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6ED1B-C113-4CCC-558E-7A9E7D3D2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9"/>
            <a:ext cx="9404723" cy="847164"/>
          </a:xfrm>
        </p:spPr>
        <p:txBody>
          <a:bodyPr/>
          <a:lstStyle/>
          <a:p>
            <a:r>
              <a:rPr lang="mr-IN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मध्ययुगीन मराठी </a:t>
            </a:r>
            <a:r>
              <a:rPr lang="mr-IN" sz="36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वाङमयचा</a:t>
            </a:r>
            <a:r>
              <a:rPr lang="mr-IN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mr-IN" sz="36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ईतीहास</a:t>
            </a:r>
            <a:endParaRPr lang="en-IN" sz="3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FB0DE-1584-D1F7-B997-3DE484AD1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59" y="1685364"/>
            <a:ext cx="11429999" cy="4921623"/>
          </a:xfrm>
        </p:spPr>
        <p:txBody>
          <a:bodyPr/>
          <a:lstStyle/>
          <a:p>
            <a:r>
              <a:rPr lang="mr-IN" sz="2800" dirty="0"/>
              <a:t>महानुभाव संप्रदायाचे साहित्य – सत्र पाचवे </a:t>
            </a:r>
          </a:p>
          <a:p>
            <a:endParaRPr lang="mr-IN" dirty="0"/>
          </a:p>
          <a:p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आद्यकवी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मुकुंदराजानंतर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आणि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काही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काळ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ज्ञानेश्वरांच्या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अगोदर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महानुभाव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संप्रदायाचा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उदय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महाराष्ट्रात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झाला.मोठ्या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तेजाने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युक्त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असलेल्या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लोकांचा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मार्ग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तो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‘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महनुभाव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’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पंथ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असे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म्हटले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जाते.या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पंथाचे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मूळ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नाव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‘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परमार्ग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’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असून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महानुभाव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पंथ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हे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नाव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एकनाथानी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प्रथम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वापरले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.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या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पंथाची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स्थापना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गोविंद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प्रभू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यांनी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केली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असून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श्रीकृष्ण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हे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या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पंथाचे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दैवत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मानले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जाते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.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ऋधीपूर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(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जि.अमरावती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)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हे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महानुभावियाचे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तीर्थ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क्षेत्र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होय.महात्मा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चक्रधर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हे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या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पंथाचे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प्रणेते</a:t>
            </a:r>
            <a:r>
              <a:rPr lang="en-IN" sz="2800" dirty="0">
                <a:effectLst/>
                <a:latin typeface="Arial Unicode MS"/>
                <a:ea typeface="Calibri" panose="020F0502020204030204" pitchFamily="34" charset="0"/>
              </a:rPr>
              <a:t> </a:t>
            </a:r>
            <a:r>
              <a:rPr lang="en-IN" sz="2800" dirty="0" err="1">
                <a:effectLst/>
                <a:latin typeface="Arial Unicode MS"/>
                <a:ea typeface="Calibri" panose="020F0502020204030204" pitchFamily="34" charset="0"/>
              </a:rPr>
              <a:t>आहेत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23078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48893-36BA-21D1-3F0C-3E355DB4E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809271"/>
            <a:ext cx="9404723" cy="1400530"/>
          </a:xfrm>
        </p:spPr>
        <p:txBody>
          <a:bodyPr/>
          <a:lstStyle/>
          <a:p>
            <a:r>
              <a:rPr lang="mr-IN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प्रेरणा व स्वरूप -</a:t>
            </a:r>
            <a:endParaRPr lang="en-IN" sz="3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91A0-E62F-0282-243A-DCC999328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209801"/>
            <a:ext cx="8946541" cy="4195481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  <a:tabLst>
                <a:tab pos="1579880" algn="l"/>
              </a:tabLst>
            </a:pP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प्रादेशिक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भाषा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अभिमानाची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भावना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चक्रधरांनी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रूढ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केली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  <a:tabLst>
                <a:tab pos="1579880" algn="l"/>
              </a:tabLst>
            </a:pP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महाराष्ट्रात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संस्कृतीची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मुहूर्तवेढ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रोवली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गेली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  <a:tabLst>
                <a:tab pos="1579880" algn="l"/>
              </a:tabLst>
            </a:pP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महानुभावीय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तत्वज्ञानाच्या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जनतेत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प्रचार-प्रसार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केला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  <a:tabLst>
                <a:tab pos="1579880" algn="l"/>
              </a:tabLst>
            </a:pP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पंथ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निष्ठेच्या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प्रेरणेतून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महानुभावीय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r>
              <a:rPr lang="hi-IN" sz="2400" dirty="0">
                <a:effectLst/>
                <a:latin typeface="News Gothic MT" panose="020B0604020202020204" pitchFamily="34" charset="0"/>
                <a:ea typeface="Calibri" panose="020F0502020204030204" pitchFamily="34" charset="0"/>
                <a:cs typeface="Arial Unicode MS"/>
              </a:rPr>
              <a:t>वाङ्‍‍म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निर्माण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झाले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1579880" algn="l"/>
              </a:tabLst>
            </a:pP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महाराष्ट्राबद्दल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आपुलकी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,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प्रेम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निष्टा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साहित्याने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निर्माण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केली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00322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F5827-D348-97AF-1571-1188A536B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359" y="295835"/>
            <a:ext cx="9404723" cy="1400530"/>
          </a:xfrm>
        </p:spPr>
        <p:txBody>
          <a:bodyPr/>
          <a:lstStyle/>
          <a:p>
            <a:r>
              <a:rPr lang="mr-IN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१) </a:t>
            </a:r>
            <a:r>
              <a:rPr lang="mr-IN" sz="36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लिळाचरित्र</a:t>
            </a:r>
            <a:r>
              <a:rPr lang="mr-IN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– </a:t>
            </a:r>
            <a:r>
              <a:rPr lang="mr-IN" sz="36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महिमभट्ट</a:t>
            </a:r>
            <a:r>
              <a:rPr lang="mr-IN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endParaRPr lang="en-IN" sz="3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8B3EE-29BA-7F99-A990-75D7A201A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536" y="1640540"/>
            <a:ext cx="11088688" cy="4921625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Arial Unicode MS"/>
              <a:buChar char="-"/>
              <a:tabLst>
                <a:tab pos="1579880" algn="l"/>
              </a:tabLst>
            </a:pP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ग्रंथाचे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लेखन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म्हाईभट्ट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यांनी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इ.स.१२८३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मध्ये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केले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buFont typeface="Arial Unicode MS"/>
              <a:buChar char="-"/>
              <a:tabLst>
                <a:tab pos="1579880" algn="l"/>
              </a:tabLst>
            </a:pP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मराठीतील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पहिला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चरित्र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ग्रंथ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म्हणून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लीळाचरित्रचे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महत्व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buFont typeface="Arial Unicode MS"/>
              <a:buChar char="-"/>
              <a:tabLst>
                <a:tab pos="1579880" algn="l"/>
              </a:tabLst>
            </a:pP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श्री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चक्रधर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स्वामीच्या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लीळा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आठवणी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)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संकलित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करून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चरित्र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रूपाने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मांडले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buFont typeface="Arial Unicode MS"/>
              <a:buChar char="-"/>
              <a:tabLst>
                <a:tab pos="1579880" algn="l"/>
              </a:tabLst>
            </a:pP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विद्वान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असनाऱ्या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म्हाईभट्ट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गर्व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चक्रधराच्या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सहवासात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आल्यावर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शिष्य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बनला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buFont typeface="Arial Unicode MS"/>
              <a:buChar char="-"/>
              <a:tabLst>
                <a:tab pos="1579880" algn="l"/>
              </a:tabLst>
            </a:pP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एकांक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पूर्वार्ध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उतरार्ध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,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तीन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भागात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ग्रंथ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असून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संख्या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१५०९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इतकी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 Unicode MS"/>
              <a:buChar char="-"/>
              <a:tabLst>
                <a:tab pos="1579880" algn="l"/>
              </a:tabLst>
            </a:pP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लीळाचरित्र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म्हणजे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महानुभावीय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400" dirty="0">
                <a:effectLst/>
                <a:latin typeface="News Gothic MT" panose="020B0504020203020204" pitchFamily="34" charset="0"/>
                <a:ea typeface="Calibri" panose="020F0502020204030204" pitchFamily="34" charset="0"/>
                <a:cs typeface="Arial Unicode MS"/>
              </a:rPr>
              <a:t>वाङ्‍‍म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तत्वज्ञानाचा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मुलाआधारच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9264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64AB6-E4D1-5D9E-FFBF-417181D6A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२) </a:t>
            </a:r>
            <a:r>
              <a:rPr lang="mr-IN" sz="36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सूत्रपाठ</a:t>
            </a:r>
            <a:r>
              <a:rPr lang="mr-IN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- </a:t>
            </a:r>
            <a:r>
              <a:rPr lang="mr-IN" sz="36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केसोबास</a:t>
            </a:r>
            <a:r>
              <a:rPr lang="mr-IN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endParaRPr lang="en-IN" sz="3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71758-4116-30F0-4719-BD5F17E3E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2" y="1853248"/>
            <a:ext cx="11071412" cy="4690987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Arial Unicode MS"/>
              <a:buChar char="-"/>
              <a:tabLst>
                <a:tab pos="1579880" algn="l"/>
              </a:tabLst>
            </a:pP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लीळाचरित्रातील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चक्रधराच्या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तोंडी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सूत्र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आली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आहेत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त्याचे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क्रमवार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संपादन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केले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buFont typeface="Arial Unicode MS"/>
              <a:buChar char="-"/>
              <a:tabLst>
                <a:tab pos="1579880" algn="l"/>
              </a:tabLst>
            </a:pP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सूत्रांचा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आधार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घेऊन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मह्नुभाव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कवीने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विविध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ग्रंथाची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रचना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केली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buFont typeface="Arial Unicode MS"/>
              <a:buChar char="-"/>
              <a:tabLst>
                <a:tab pos="1579880" algn="l"/>
              </a:tabLst>
            </a:pP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‘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संसार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भणीजे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दीर्घ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स्वप्नू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’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अशी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एकता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अनेक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सूत्रे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चक्रधरांच्या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दर्शन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घडवितात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buFont typeface="Arial Unicode MS"/>
              <a:buChar char="-"/>
              <a:tabLst>
                <a:tab pos="1579880" algn="l"/>
              </a:tabLst>
            </a:pP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ग्रंथ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म्हणजे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महानुभावाच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‘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वेदग्रंथ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’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होय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 Unicode MS"/>
              <a:buChar char="-"/>
              <a:tabLst>
                <a:tab pos="1579880" algn="l"/>
              </a:tabLst>
            </a:pP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पारमार्थिक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निष्ठा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आणि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तात्विक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भाषामुले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सूत्रे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प्रभावी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झाली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562276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D2010-70D8-8B5E-FEE5-15B96E167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388" y="452717"/>
            <a:ext cx="9387446" cy="1564341"/>
          </a:xfrm>
        </p:spPr>
        <p:txBody>
          <a:bodyPr/>
          <a:lstStyle/>
          <a:p>
            <a:r>
              <a:rPr lang="mr-IN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३) </a:t>
            </a:r>
            <a:r>
              <a:rPr lang="mr-IN" sz="36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दृष्टांतपाठ</a:t>
            </a:r>
            <a:r>
              <a:rPr lang="mr-IN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– </a:t>
            </a:r>
            <a:r>
              <a:rPr lang="mr-IN" sz="36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केसोबास</a:t>
            </a:r>
            <a:r>
              <a:rPr lang="mr-IN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endParaRPr lang="en-IN" sz="3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2C458-DD0C-2DDA-9105-19F2328D4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388" y="2017058"/>
            <a:ext cx="8946541" cy="4195481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buFont typeface="Arial Unicode MS"/>
              <a:buChar char="-"/>
              <a:tabLst>
                <a:tab pos="1579880" algn="l"/>
              </a:tabLst>
            </a:pP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चक्रधराच्या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चरित्रात्मक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ग्रंथातून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तत्वज्ञानात्मक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वाक्य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बाजूला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काढून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सुत्रपाठची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रचना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केसोबासानी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केली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buFont typeface="Arial Unicode MS"/>
              <a:buChar char="-"/>
              <a:tabLst>
                <a:tab pos="1579880" algn="l"/>
              </a:tabLst>
            </a:pP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चक्रधरोक्त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येथे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केसोबासानी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शास्त्रोक्त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पद्धतीने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मांडून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दाखविले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buFont typeface="Arial Unicode MS"/>
              <a:buChar char="-"/>
              <a:tabLst>
                <a:tab pos="1579880" algn="l"/>
              </a:tabLst>
            </a:pPr>
            <a:r>
              <a:rPr lang="en-US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दृष्टांताचे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तीन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भाग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आहेत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सूत्र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,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दृष्टांत,प्राष्टातिक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.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दृष्टांतातून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स्त्रीजीवनातील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विरह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आणि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प्रेम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भावनाचा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अविष्कार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झाला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2400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IN" sz="24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685800">
              <a:lnSpc>
                <a:spcPct val="115000"/>
              </a:lnSpc>
              <a:spcAft>
                <a:spcPts val="1000"/>
              </a:spcAft>
              <a:tabLst>
                <a:tab pos="157988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 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04948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0C761-DAC1-8942-EFDE-396ADA752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988" y="85165"/>
            <a:ext cx="9270905" cy="1062317"/>
          </a:xfrm>
        </p:spPr>
        <p:txBody>
          <a:bodyPr/>
          <a:lstStyle/>
          <a:p>
            <a:r>
              <a:rPr lang="mr-IN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४ ) साती ग्रंथ </a:t>
            </a:r>
            <a:endParaRPr lang="en-IN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4217C13-AC21-1551-D2F8-A472112958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955152"/>
              </p:ext>
            </p:extLst>
          </p:nvPr>
        </p:nvGraphicFramePr>
        <p:xfrm>
          <a:off x="627157" y="1962992"/>
          <a:ext cx="10605618" cy="3854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577">
                  <a:extLst>
                    <a:ext uri="{9D8B030D-6E8A-4147-A177-3AD203B41FA5}">
                      <a16:colId xmlns:a16="http://schemas.microsoft.com/office/drawing/2014/main" val="755825749"/>
                    </a:ext>
                  </a:extLst>
                </a:gridCol>
                <a:gridCol w="2645981">
                  <a:extLst>
                    <a:ext uri="{9D8B030D-6E8A-4147-A177-3AD203B41FA5}">
                      <a16:colId xmlns:a16="http://schemas.microsoft.com/office/drawing/2014/main" val="3498962502"/>
                    </a:ext>
                  </a:extLst>
                </a:gridCol>
                <a:gridCol w="2316561">
                  <a:extLst>
                    <a:ext uri="{9D8B030D-6E8A-4147-A177-3AD203B41FA5}">
                      <a16:colId xmlns:a16="http://schemas.microsoft.com/office/drawing/2014/main" val="3785885211"/>
                    </a:ext>
                  </a:extLst>
                </a:gridCol>
                <a:gridCol w="2501375">
                  <a:extLst>
                    <a:ext uri="{9D8B030D-6E8A-4147-A177-3AD203B41FA5}">
                      <a16:colId xmlns:a16="http://schemas.microsoft.com/office/drawing/2014/main" val="2196944742"/>
                    </a:ext>
                  </a:extLst>
                </a:gridCol>
                <a:gridCol w="2121124">
                  <a:extLst>
                    <a:ext uri="{9D8B030D-6E8A-4147-A177-3AD203B41FA5}">
                      <a16:colId xmlns:a16="http://schemas.microsoft.com/office/drawing/2014/main" val="2473120990"/>
                    </a:ext>
                  </a:extLst>
                </a:gridCol>
              </a:tblGrid>
              <a:tr h="459258">
                <a:tc>
                  <a:txBody>
                    <a:bodyPr/>
                    <a:lstStyle/>
                    <a:p>
                      <a:r>
                        <a:rPr lang="mr-IN" dirty="0" err="1"/>
                        <a:t>क्र</a:t>
                      </a:r>
                      <a:r>
                        <a:rPr lang="mr-IN" dirty="0"/>
                        <a:t> .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err="1"/>
                        <a:t>ग्रंथनाम</a:t>
                      </a:r>
                      <a:r>
                        <a:rPr lang="mr-IN" dirty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err="1"/>
                        <a:t>ग्रंथकार</a:t>
                      </a:r>
                      <a:r>
                        <a:rPr lang="mr-IN" dirty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err="1"/>
                        <a:t>रचनाकाळ</a:t>
                      </a:r>
                      <a:r>
                        <a:rPr lang="mr-IN" dirty="0"/>
                        <a:t> (ई .स)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ओवी संख्या 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629088"/>
                  </a:ext>
                </a:extLst>
              </a:tr>
              <a:tr h="459258">
                <a:tc>
                  <a:txBody>
                    <a:bodyPr/>
                    <a:lstStyle/>
                    <a:p>
                      <a:r>
                        <a:rPr lang="mr-IN" dirty="0"/>
                        <a:t>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79880" algn="l"/>
                        </a:tabLst>
                      </a:pPr>
                      <a:r>
                        <a:rPr lang="en-IN" sz="1800" dirty="0" err="1">
                          <a:effectLst/>
                          <a:latin typeface="Arial Unicode MS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रुक्मिणी</a:t>
                      </a:r>
                      <a:r>
                        <a:rPr lang="en-IN" sz="1800" dirty="0">
                          <a:effectLst/>
                          <a:latin typeface="Arial Unicode MS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</a:t>
                      </a:r>
                      <a:r>
                        <a:rPr lang="en-IN" sz="1800" dirty="0" err="1">
                          <a:effectLst/>
                          <a:latin typeface="Arial Unicode MS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स्वयंवर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कवी नरेंद्र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१२९२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१८०००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090675"/>
                  </a:ext>
                </a:extLst>
              </a:tr>
              <a:tr h="459258">
                <a:tc>
                  <a:txBody>
                    <a:bodyPr/>
                    <a:lstStyle/>
                    <a:p>
                      <a:r>
                        <a:rPr lang="mr-IN" dirty="0"/>
                        <a:t>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    </a:t>
                      </a:r>
                      <a:r>
                        <a:rPr lang="mr-IN" dirty="0" err="1"/>
                        <a:t>शिशुपलवध</a:t>
                      </a:r>
                      <a:r>
                        <a:rPr lang="mr-IN" dirty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भास्कर भट्ट </a:t>
                      </a:r>
                      <a:r>
                        <a:rPr lang="mr-IN" dirty="0" err="1"/>
                        <a:t>बोरीकर</a:t>
                      </a:r>
                      <a:r>
                        <a:rPr lang="mr-IN" dirty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१३१३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१८०८७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020856"/>
                  </a:ext>
                </a:extLst>
              </a:tr>
              <a:tr h="306836">
                <a:tc>
                  <a:txBody>
                    <a:bodyPr/>
                    <a:lstStyle/>
                    <a:p>
                      <a:r>
                        <a:rPr lang="mr-IN" dirty="0"/>
                        <a:t>३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     उद्धव गीता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dirty="0"/>
                        <a:t>भास्कर भट्ट </a:t>
                      </a:r>
                      <a:r>
                        <a:rPr lang="mr-IN" dirty="0" err="1"/>
                        <a:t>बोरीकर</a:t>
                      </a:r>
                      <a:r>
                        <a:rPr lang="mr-IN" dirty="0"/>
                        <a:t> </a:t>
                      </a:r>
                      <a:endParaRPr lang="en-IN" dirty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१३१४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८२७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144558"/>
                  </a:ext>
                </a:extLst>
              </a:tr>
              <a:tr h="459258">
                <a:tc>
                  <a:txBody>
                    <a:bodyPr/>
                    <a:lstStyle/>
                    <a:p>
                      <a:r>
                        <a:rPr lang="mr-IN" dirty="0"/>
                        <a:t>४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79880" algn="l"/>
                        </a:tabLst>
                      </a:pPr>
                      <a:r>
                        <a:rPr lang="mr-IN" sz="1800" dirty="0">
                          <a:effectLst/>
                          <a:latin typeface="Arial Unicode MS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</a:t>
                      </a:r>
                      <a:r>
                        <a:rPr lang="en-IN" sz="1800" dirty="0" err="1">
                          <a:effectLst/>
                          <a:latin typeface="Arial Unicode MS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वछहरण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दामोदर पंडित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१३१६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५०५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978710"/>
                  </a:ext>
                </a:extLst>
              </a:tr>
              <a:tr h="459258">
                <a:tc>
                  <a:txBody>
                    <a:bodyPr/>
                    <a:lstStyle/>
                    <a:p>
                      <a:r>
                        <a:rPr lang="mr-IN" dirty="0"/>
                        <a:t>५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    </a:t>
                      </a:r>
                      <a:r>
                        <a:rPr lang="mr-IN" dirty="0" err="1"/>
                        <a:t>ज्ञानप्रभोधन</a:t>
                      </a:r>
                      <a:r>
                        <a:rPr lang="mr-IN" dirty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पंडित विश्वनाथ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१३३१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१२०४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631566"/>
                  </a:ext>
                </a:extLst>
              </a:tr>
              <a:tr h="459258">
                <a:tc>
                  <a:txBody>
                    <a:bodyPr/>
                    <a:lstStyle/>
                    <a:p>
                      <a:r>
                        <a:rPr lang="mr-IN" dirty="0"/>
                        <a:t>६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-IN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सह्याद्री</a:t>
                      </a: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वर्णन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79880" algn="l"/>
                        </a:tabLst>
                      </a:pPr>
                      <a:r>
                        <a:rPr lang="en-IN" sz="1800" dirty="0" err="1">
                          <a:effectLst/>
                          <a:latin typeface="Arial Unicode MS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खळोव्यास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१३१३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५१७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073926"/>
                  </a:ext>
                </a:extLst>
              </a:tr>
              <a:tr h="459258">
                <a:tc>
                  <a:txBody>
                    <a:bodyPr/>
                    <a:lstStyle/>
                    <a:p>
                      <a:r>
                        <a:rPr lang="mr-IN" dirty="0"/>
                        <a:t>७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79880" algn="l"/>
                        </a:tabLst>
                      </a:pPr>
                      <a:r>
                        <a:rPr lang="en-IN" sz="1800" dirty="0" err="1">
                          <a:effectLst/>
                          <a:latin typeface="Arial Unicode MS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श्री.ऋद्धीपूर</a:t>
                      </a:r>
                      <a:r>
                        <a:rPr lang="en-IN" sz="1800" dirty="0">
                          <a:effectLst/>
                          <a:latin typeface="Arial Unicode MS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</a:t>
                      </a:r>
                      <a:r>
                        <a:rPr lang="en-IN" sz="1800" dirty="0" err="1">
                          <a:effectLst/>
                          <a:latin typeface="Arial Unicode MS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वर्णन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नारायण</a:t>
                      </a: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पंडित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१३६३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/>
                        <a:t>६६१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011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69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DC26934-797C-65B9-C492-167DD6AC65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0199872"/>
              </p:ext>
            </p:extLst>
          </p:nvPr>
        </p:nvGraphicFramePr>
        <p:xfrm>
          <a:off x="2667000" y="0"/>
          <a:ext cx="6858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8672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72</TotalTime>
  <Words>435</Words>
  <Application>Microsoft Office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Unicode MS</vt:lpstr>
      <vt:lpstr>Calibri</vt:lpstr>
      <vt:lpstr>Century Gothic</vt:lpstr>
      <vt:lpstr>News Gothic MT</vt:lpstr>
      <vt:lpstr>Wingdings 3</vt:lpstr>
      <vt:lpstr>Ion</vt:lpstr>
      <vt:lpstr>बंजारा शिक्षण प्रसारक मंडल संचालित     हानेगाव          ता.देगलूर जि.नांदेड</vt:lpstr>
      <vt:lpstr>मध्ययुगीन मराठी वाङमयचा ईतीहास</vt:lpstr>
      <vt:lpstr>प्रेरणा व स्वरूप -</vt:lpstr>
      <vt:lpstr>१) लिळाचरित्र – महिमभट्ट </vt:lpstr>
      <vt:lpstr>२) सूत्रपाठ - केसोबास </vt:lpstr>
      <vt:lpstr>३) दृष्टांतपाठ – केसोबास </vt:lpstr>
      <vt:lpstr>४ ) साती ग्रंथ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बंजारा शिक्षण प्रसारक मंडल संचालित     हानेगाव          ता.देगलूर जि.नांदेड</dc:title>
  <dc:creator>Vaishnav Jadhav</dc:creator>
  <cp:lastModifiedBy>Vaishnav Jadhav</cp:lastModifiedBy>
  <cp:revision>3</cp:revision>
  <dcterms:created xsi:type="dcterms:W3CDTF">2023-03-01T09:34:04Z</dcterms:created>
  <dcterms:modified xsi:type="dcterms:W3CDTF">2023-03-01T10:54:07Z</dcterms:modified>
</cp:coreProperties>
</file>