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196" autoAdjust="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1AACC-D48E-475A-A3EF-CFF148CC7006}" type="datetimeFigureOut">
              <a:rPr lang="en-IN" smtClean="0"/>
              <a:t>26-02-2023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3E38-C167-48D5-8EB8-CFA7789A3C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2803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1AACC-D48E-475A-A3EF-CFF148CC7006}" type="datetimeFigureOut">
              <a:rPr lang="en-IN" smtClean="0"/>
              <a:t>26-02-2023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3E38-C167-48D5-8EB8-CFA7789A3C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0158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1AACC-D48E-475A-A3EF-CFF148CC7006}" type="datetimeFigureOut">
              <a:rPr lang="en-IN" smtClean="0"/>
              <a:t>26-02-2023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3E38-C167-48D5-8EB8-CFA7789A3C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529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1AACC-D48E-475A-A3EF-CFF148CC7006}" type="datetimeFigureOut">
              <a:rPr lang="en-IN" smtClean="0"/>
              <a:t>26-02-2023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3E38-C167-48D5-8EB8-CFA7789A3C79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4458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1AACC-D48E-475A-A3EF-CFF148CC7006}" type="datetimeFigureOut">
              <a:rPr lang="en-IN" smtClean="0"/>
              <a:t>26-02-2023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3E38-C167-48D5-8EB8-CFA7789A3C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8030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1AACC-D48E-475A-A3EF-CFF148CC7006}" type="datetimeFigureOut">
              <a:rPr lang="en-IN" smtClean="0"/>
              <a:t>26-02-2023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3E38-C167-48D5-8EB8-CFA7789A3C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22821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1AACC-D48E-475A-A3EF-CFF148CC7006}" type="datetimeFigureOut">
              <a:rPr lang="en-IN" smtClean="0"/>
              <a:t>26-02-2023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3E38-C167-48D5-8EB8-CFA7789A3C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8756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1AACC-D48E-475A-A3EF-CFF148CC7006}" type="datetimeFigureOut">
              <a:rPr lang="en-IN" smtClean="0"/>
              <a:t>26-02-2023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3E38-C167-48D5-8EB8-CFA7789A3C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33494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1AACC-D48E-475A-A3EF-CFF148CC7006}" type="datetimeFigureOut">
              <a:rPr lang="en-IN" smtClean="0"/>
              <a:t>26-02-2023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3E38-C167-48D5-8EB8-CFA7789A3C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6811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1AACC-D48E-475A-A3EF-CFF148CC7006}" type="datetimeFigureOut">
              <a:rPr lang="en-IN" smtClean="0"/>
              <a:t>26-02-2023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3E38-C167-48D5-8EB8-CFA7789A3C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2076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1AACC-D48E-475A-A3EF-CFF148CC7006}" type="datetimeFigureOut">
              <a:rPr lang="en-IN" smtClean="0"/>
              <a:t>26-02-2023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3E38-C167-48D5-8EB8-CFA7789A3C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925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1AACC-D48E-475A-A3EF-CFF148CC7006}" type="datetimeFigureOut">
              <a:rPr lang="en-IN" smtClean="0"/>
              <a:t>26-02-2023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3E38-C167-48D5-8EB8-CFA7789A3C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343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1AACC-D48E-475A-A3EF-CFF148CC7006}" type="datetimeFigureOut">
              <a:rPr lang="en-IN" smtClean="0"/>
              <a:t>26-02-2023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3E38-C167-48D5-8EB8-CFA7789A3C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1028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1AACC-D48E-475A-A3EF-CFF148CC7006}" type="datetimeFigureOut">
              <a:rPr lang="en-IN" smtClean="0"/>
              <a:t>26-02-2023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3E38-C167-48D5-8EB8-CFA7789A3C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2565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1AACC-D48E-475A-A3EF-CFF148CC7006}" type="datetimeFigureOut">
              <a:rPr lang="en-IN" smtClean="0"/>
              <a:t>26-02-2023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3E38-C167-48D5-8EB8-CFA7789A3C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2527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1AACC-D48E-475A-A3EF-CFF148CC7006}" type="datetimeFigureOut">
              <a:rPr lang="en-IN" smtClean="0"/>
              <a:t>26-02-2023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3E38-C167-48D5-8EB8-CFA7789A3C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292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1AACC-D48E-475A-A3EF-CFF148CC7006}" type="datetimeFigureOut">
              <a:rPr lang="en-IN" smtClean="0"/>
              <a:t>26-02-2023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3E38-C167-48D5-8EB8-CFA7789A3C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8009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1AACC-D48E-475A-A3EF-CFF148CC7006}" type="datetimeFigureOut">
              <a:rPr lang="en-IN" smtClean="0"/>
              <a:t>26-02-2023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63E38-C167-48D5-8EB8-CFA7789A3C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55497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n.pinterest.com/pin/737253401492560271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5FB27-11C0-FD3C-0E54-60514ADAD3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8141" y="376518"/>
            <a:ext cx="9108590" cy="3133445"/>
          </a:xfrm>
        </p:spPr>
        <p:txBody>
          <a:bodyPr>
            <a:normAutofit/>
          </a:bodyPr>
          <a:lstStyle/>
          <a:p>
            <a:r>
              <a:rPr lang="mr-IN" b="0" dirty="0">
                <a:solidFill>
                  <a:schemeClr val="accent6"/>
                </a:solidFill>
              </a:rPr>
              <a:t>कै </a:t>
            </a:r>
            <a:r>
              <a:rPr lang="mr-IN" b="0" dirty="0" err="1">
                <a:solidFill>
                  <a:schemeClr val="accent6"/>
                </a:solidFill>
              </a:rPr>
              <a:t>बापूसाहेब</a:t>
            </a:r>
            <a:r>
              <a:rPr lang="mr-IN" b="0" dirty="0">
                <a:solidFill>
                  <a:schemeClr val="accent6"/>
                </a:solidFill>
              </a:rPr>
              <a:t> पाटील </a:t>
            </a:r>
            <a:r>
              <a:rPr lang="mr-IN" b="0" dirty="0" err="1">
                <a:solidFill>
                  <a:schemeClr val="accent6"/>
                </a:solidFill>
              </a:rPr>
              <a:t>एकंबेकर</a:t>
            </a:r>
            <a:r>
              <a:rPr lang="mr-IN" b="0" dirty="0">
                <a:solidFill>
                  <a:schemeClr val="accent6"/>
                </a:solidFill>
              </a:rPr>
              <a:t> महाविद्यालय </a:t>
            </a:r>
            <a:br>
              <a:rPr lang="mr-IN" b="0" dirty="0">
                <a:solidFill>
                  <a:schemeClr val="accent6"/>
                </a:solidFill>
              </a:rPr>
            </a:br>
            <a:r>
              <a:rPr lang="mr-IN" sz="3600" b="0" dirty="0" err="1">
                <a:solidFill>
                  <a:schemeClr val="accent6"/>
                </a:solidFill>
              </a:rPr>
              <a:t>हानेगाव</a:t>
            </a:r>
            <a:r>
              <a:rPr lang="mr-IN" sz="3600" b="0" dirty="0">
                <a:solidFill>
                  <a:schemeClr val="accent6"/>
                </a:solidFill>
              </a:rPr>
              <a:t> </a:t>
            </a:r>
            <a:r>
              <a:rPr lang="mr-IN" b="0" dirty="0">
                <a:solidFill>
                  <a:schemeClr val="accent6"/>
                </a:solidFill>
              </a:rPr>
              <a:t>        </a:t>
            </a:r>
            <a:br>
              <a:rPr lang="mr-IN" dirty="0"/>
            </a:br>
            <a:r>
              <a:rPr lang="mr-IN" sz="2400" dirty="0" err="1">
                <a:solidFill>
                  <a:schemeClr val="accent6"/>
                </a:solidFill>
              </a:rPr>
              <a:t>ता.देगलूर</a:t>
            </a:r>
            <a:r>
              <a:rPr lang="mr-IN" sz="2400" dirty="0">
                <a:solidFill>
                  <a:schemeClr val="accent6"/>
                </a:solidFill>
              </a:rPr>
              <a:t> </a:t>
            </a:r>
            <a:r>
              <a:rPr lang="mr-IN" sz="2400" dirty="0" err="1">
                <a:solidFill>
                  <a:schemeClr val="accent6"/>
                </a:solidFill>
              </a:rPr>
              <a:t>जि.नांदेड</a:t>
            </a:r>
            <a:br>
              <a:rPr lang="en-IN" sz="2700" dirty="0"/>
            </a:br>
            <a:endParaRPr lang="en-IN" sz="27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05857D-EB28-04DB-6498-3996D4A7B8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mr-IN" dirty="0"/>
              <a:t>मध्ययुगीन मराठी </a:t>
            </a:r>
            <a:r>
              <a:rPr lang="mr-IN" dirty="0" err="1"/>
              <a:t>वाङमयचा</a:t>
            </a:r>
            <a:r>
              <a:rPr lang="mr-IN" dirty="0"/>
              <a:t> </a:t>
            </a:r>
            <a:r>
              <a:rPr lang="mr-IN" dirty="0" err="1"/>
              <a:t>ईतिहास</a:t>
            </a:r>
            <a:r>
              <a:rPr lang="mr-IN" dirty="0"/>
              <a:t> - बी. ए, तृतीय वर्ष  </a:t>
            </a:r>
          </a:p>
          <a:p>
            <a:r>
              <a:rPr lang="mr-IN" dirty="0"/>
              <a:t>मराठी विभाग </a:t>
            </a:r>
          </a:p>
          <a:p>
            <a:r>
              <a:rPr lang="mr-IN" b="1" dirty="0" err="1">
                <a:highlight>
                  <a:srgbClr val="808080"/>
                </a:highlight>
              </a:rPr>
              <a:t>प्रा</a:t>
            </a:r>
            <a:r>
              <a:rPr lang="mr-IN" b="1" dirty="0">
                <a:highlight>
                  <a:srgbClr val="808080"/>
                </a:highlight>
              </a:rPr>
              <a:t>. डॉ. दिलीप  </a:t>
            </a:r>
            <a:r>
              <a:rPr lang="mr-IN" b="1" dirty="0" err="1">
                <a:highlight>
                  <a:srgbClr val="808080"/>
                </a:highlight>
              </a:rPr>
              <a:t>रामचंद्र</a:t>
            </a:r>
            <a:r>
              <a:rPr lang="mr-IN" b="1" dirty="0">
                <a:highlight>
                  <a:srgbClr val="808080"/>
                </a:highlight>
              </a:rPr>
              <a:t> जाधव </a:t>
            </a:r>
            <a:endParaRPr lang="en-IN" b="1" dirty="0">
              <a:highlight>
                <a:srgbClr val="808080"/>
              </a:highlight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19546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BEA9D1F-11AC-16D5-A7AA-3151CDB11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मध्ययुगीन मराठी वाङमयाचा </a:t>
            </a:r>
            <a:r>
              <a:rPr lang="mr-IN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ईतिहास</a:t>
            </a:r>
            <a:r>
              <a:rPr lang="mr-IN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br>
              <a:rPr lang="mr-IN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mr-IN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मराठी वाङमयाचा आरंभ काळ- सत्र पाचवे </a:t>
            </a:r>
            <a:endParaRPr lang="en-IN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FAE266E-CF4F-4A82-A79A-597E5D2D7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mr-IN" sz="3200" dirty="0"/>
              <a:t>महाराष्ट्र नावाची </a:t>
            </a:r>
            <a:r>
              <a:rPr lang="mr-IN" sz="3200" dirty="0" err="1"/>
              <a:t>उपपत्ती</a:t>
            </a:r>
            <a:r>
              <a:rPr lang="mr-IN" sz="3200" dirty="0"/>
              <a:t> </a:t>
            </a:r>
            <a:r>
              <a:rPr lang="mr-IN" dirty="0"/>
              <a:t>– </a:t>
            </a:r>
          </a:p>
          <a:p>
            <a:pPr marL="0" indent="0">
              <a:buNone/>
            </a:pPr>
            <a:endParaRPr lang="mr-IN" dirty="0"/>
          </a:p>
          <a:p>
            <a:r>
              <a:rPr lang="mr-IN" dirty="0"/>
              <a:t>“महाराष्ट्राचा” उल्लेख प्रथम </a:t>
            </a:r>
            <a:r>
              <a:rPr lang="mr-IN" dirty="0" err="1"/>
              <a:t>एरणगावी</a:t>
            </a:r>
            <a:r>
              <a:rPr lang="mr-IN" dirty="0"/>
              <a:t>  सापडलेल्या इ.स. ७८२ च्या </a:t>
            </a:r>
            <a:r>
              <a:rPr lang="mr-IN" dirty="0" err="1"/>
              <a:t>स्तम्भ्लेखात</a:t>
            </a:r>
            <a:r>
              <a:rPr lang="mr-IN" dirty="0"/>
              <a:t> सापडतो. </a:t>
            </a:r>
          </a:p>
          <a:p>
            <a:r>
              <a:rPr lang="mr-IN" dirty="0" err="1"/>
              <a:t>महापुराणात</a:t>
            </a:r>
            <a:r>
              <a:rPr lang="mr-IN" dirty="0"/>
              <a:t> महाराष्ट्राचा उल्लेख </a:t>
            </a:r>
            <a:r>
              <a:rPr lang="mr-IN" dirty="0" err="1"/>
              <a:t>दंडकारण्य</a:t>
            </a:r>
            <a:r>
              <a:rPr lang="mr-IN" dirty="0"/>
              <a:t> </a:t>
            </a:r>
            <a:r>
              <a:rPr lang="mr-IN" dirty="0" err="1"/>
              <a:t>ककंिा</a:t>
            </a:r>
            <a:r>
              <a:rPr lang="mr-IN" dirty="0"/>
              <a:t> </a:t>
            </a:r>
            <a:r>
              <a:rPr lang="mr-IN" dirty="0" err="1"/>
              <a:t>दविणापथ</a:t>
            </a:r>
            <a:r>
              <a:rPr lang="mr-IN" dirty="0"/>
              <a:t> केलेला आढळतो. </a:t>
            </a:r>
          </a:p>
          <a:p>
            <a:r>
              <a:rPr lang="mr-IN" dirty="0"/>
              <a:t>महाभारतात </a:t>
            </a:r>
            <a:r>
              <a:rPr lang="mr-IN" dirty="0" err="1"/>
              <a:t>सभापिष</a:t>
            </a:r>
            <a:r>
              <a:rPr lang="mr-IN" dirty="0"/>
              <a:t> ‘</a:t>
            </a:r>
            <a:r>
              <a:rPr lang="mr-IN" dirty="0" err="1"/>
              <a:t>नरराष्ट्र</a:t>
            </a:r>
            <a:r>
              <a:rPr lang="mr-IN" dirty="0"/>
              <a:t>’ असा उल्लेख आहे. तर </a:t>
            </a:r>
            <a:r>
              <a:rPr lang="mr-IN" dirty="0" err="1"/>
              <a:t>मत्सस्य</a:t>
            </a:r>
            <a:r>
              <a:rPr lang="mr-IN" dirty="0"/>
              <a:t> पुराणात ‘</a:t>
            </a:r>
            <a:r>
              <a:rPr lang="mr-IN" dirty="0" err="1"/>
              <a:t>निराष्ट्र</a:t>
            </a:r>
            <a:r>
              <a:rPr lang="mr-IN" dirty="0"/>
              <a:t>’ असा </a:t>
            </a:r>
            <a:r>
              <a:rPr lang="mr-IN" dirty="0" err="1"/>
              <a:t>अप्रत्सयि</a:t>
            </a:r>
            <a:r>
              <a:rPr lang="mr-IN" dirty="0"/>
              <a:t> </a:t>
            </a:r>
            <a:r>
              <a:rPr lang="mr-IN" dirty="0" err="1"/>
              <a:t>नामोल्लेख</a:t>
            </a:r>
            <a:r>
              <a:rPr lang="mr-IN" dirty="0"/>
              <a:t> सापडतो. </a:t>
            </a:r>
          </a:p>
          <a:p>
            <a:r>
              <a:rPr lang="mr-IN" dirty="0"/>
              <a:t>महाराचे राष्ट्र ते महाराष्ट्र असा विचार सर्वप्रथम </a:t>
            </a:r>
            <a:r>
              <a:rPr lang="mr-IN" dirty="0" err="1"/>
              <a:t>मोल्सिथषने</a:t>
            </a:r>
            <a:r>
              <a:rPr lang="mr-IN" dirty="0"/>
              <a:t> मांडला. </a:t>
            </a:r>
          </a:p>
          <a:p>
            <a:r>
              <a:rPr lang="mr-IN" dirty="0"/>
              <a:t>मल्ल राष्ट्र किंवा  महाराष्ट्र अशी उपपती डॉ. </a:t>
            </a:r>
            <a:r>
              <a:rPr lang="mr-IN" dirty="0" err="1"/>
              <a:t>आयष</a:t>
            </a:r>
            <a:r>
              <a:rPr lang="mr-IN" dirty="0"/>
              <a:t> यांनी मांडली.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19621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0F592-176B-89C9-604E-7926DF52C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mr-IN" sz="2800" dirty="0"/>
              <a:t>मराठी भाषा </a:t>
            </a:r>
            <a:r>
              <a:rPr lang="mr-IN" sz="2800" dirty="0" err="1"/>
              <a:t>उत्पतीकाल</a:t>
            </a:r>
            <a:r>
              <a:rPr lang="mr-IN" sz="2800" dirty="0"/>
              <a:t> –</a:t>
            </a:r>
            <a:endParaRPr lang="en-IN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5A173-2B65-9C6B-A38E-4F956FDA7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dirty="0"/>
              <a:t>मराठी भाषेचा </a:t>
            </a:r>
            <a:r>
              <a:rPr lang="mr-IN" sz="2000" dirty="0" err="1"/>
              <a:t>उत्पतीकाल</a:t>
            </a:r>
            <a:r>
              <a:rPr lang="mr-IN" dirty="0"/>
              <a:t> आपणास इ.स. ६८० (शके ६०२) </a:t>
            </a:r>
            <a:r>
              <a:rPr lang="mr-IN" dirty="0" err="1"/>
              <a:t>पर्यन्त</a:t>
            </a:r>
            <a:r>
              <a:rPr lang="mr-IN" dirty="0"/>
              <a:t> नेता येतो. </a:t>
            </a:r>
          </a:p>
          <a:p>
            <a:r>
              <a:rPr lang="mr-IN" dirty="0" err="1"/>
              <a:t>चिकूर्डे</a:t>
            </a:r>
            <a:r>
              <a:rPr lang="mr-IN" dirty="0"/>
              <a:t> येथील ताम्रपटात </a:t>
            </a:r>
            <a:r>
              <a:rPr lang="mr-IN" dirty="0" err="1"/>
              <a:t>अचलित</a:t>
            </a:r>
            <a:r>
              <a:rPr lang="mr-IN" dirty="0"/>
              <a:t> </a:t>
            </a:r>
            <a:r>
              <a:rPr lang="mr-IN" dirty="0" err="1"/>
              <a:t>कारवून</a:t>
            </a:r>
            <a:r>
              <a:rPr lang="mr-IN" dirty="0"/>
              <a:t> ,करीत </a:t>
            </a:r>
            <a:r>
              <a:rPr lang="mr-IN" dirty="0" err="1"/>
              <a:t>चा</a:t>
            </a:r>
            <a:r>
              <a:rPr lang="mr-IN" dirty="0"/>
              <a:t> सारखे मराठी शब्द दिसतात .</a:t>
            </a:r>
          </a:p>
          <a:p>
            <a:r>
              <a:rPr lang="mr-IN" dirty="0"/>
              <a:t>शिलालेख म्हणजे मराठीतील अक्षर वाङमय  होय.</a:t>
            </a:r>
          </a:p>
          <a:p>
            <a:r>
              <a:rPr lang="mr-IN" dirty="0" err="1"/>
              <a:t>श्रवणबेळगोळ</a:t>
            </a:r>
            <a:r>
              <a:rPr lang="mr-IN" dirty="0"/>
              <a:t> च्या </a:t>
            </a:r>
            <a:r>
              <a:rPr lang="mr-IN" dirty="0" err="1"/>
              <a:t>शीलालेखात</a:t>
            </a:r>
            <a:r>
              <a:rPr lang="mr-IN" dirty="0"/>
              <a:t> ‘ श्री </a:t>
            </a:r>
            <a:r>
              <a:rPr lang="mr-IN" dirty="0" err="1"/>
              <a:t>चामुण्डराजे</a:t>
            </a:r>
            <a:r>
              <a:rPr lang="mr-IN" dirty="0"/>
              <a:t> </a:t>
            </a:r>
            <a:r>
              <a:rPr lang="mr-IN" dirty="0" err="1"/>
              <a:t>करवियले</a:t>
            </a:r>
            <a:r>
              <a:rPr lang="mr-IN" dirty="0"/>
              <a:t> ’ </a:t>
            </a:r>
            <a:r>
              <a:rPr lang="mr-IN" dirty="0" err="1"/>
              <a:t>गंगाराचे</a:t>
            </a:r>
            <a:r>
              <a:rPr lang="mr-IN" dirty="0"/>
              <a:t> </a:t>
            </a:r>
            <a:r>
              <a:rPr lang="mr-IN" dirty="0" err="1"/>
              <a:t>सुताले</a:t>
            </a:r>
            <a:r>
              <a:rPr lang="mr-IN" dirty="0"/>
              <a:t> </a:t>
            </a:r>
            <a:r>
              <a:rPr lang="mr-IN" dirty="0" err="1"/>
              <a:t>करवियले</a:t>
            </a:r>
            <a:r>
              <a:rPr lang="mr-IN" dirty="0"/>
              <a:t> असे मराठी वाक्य आहे. </a:t>
            </a:r>
          </a:p>
          <a:p>
            <a:r>
              <a:rPr lang="mr-IN" dirty="0" err="1"/>
              <a:t>गुजरतेतील</a:t>
            </a:r>
            <a:r>
              <a:rPr lang="mr-IN" dirty="0"/>
              <a:t> </a:t>
            </a:r>
            <a:r>
              <a:rPr lang="mr-IN" dirty="0" err="1"/>
              <a:t>यशचंद्र</a:t>
            </a:r>
            <a:r>
              <a:rPr lang="mr-IN" dirty="0"/>
              <a:t> </a:t>
            </a:r>
            <a:r>
              <a:rPr lang="mr-IN" dirty="0" err="1"/>
              <a:t>पंवडताचा</a:t>
            </a:r>
            <a:r>
              <a:rPr lang="mr-IN" dirty="0"/>
              <a:t> ‘ </a:t>
            </a:r>
            <a:r>
              <a:rPr lang="mr-IN" dirty="0" err="1"/>
              <a:t>राजमती</a:t>
            </a:r>
            <a:r>
              <a:rPr lang="mr-IN" dirty="0"/>
              <a:t> </a:t>
            </a:r>
            <a:r>
              <a:rPr lang="mr-IN" dirty="0" err="1"/>
              <a:t>प्रबिध</a:t>
            </a:r>
            <a:r>
              <a:rPr lang="mr-IN" dirty="0"/>
              <a:t> या संस्कृत नाटकात महाराष्ट्रीय स्त्रीचे वर्णन  मराठी भाषेतून आले आहे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90407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8655F-9D06-A886-6BBD-B38851C18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mr-IN" sz="3600" dirty="0"/>
              <a:t>शिलालेख -</a:t>
            </a:r>
            <a:r>
              <a:rPr lang="mr-IN" dirty="0"/>
              <a:t>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52E76-655F-8269-735F-AB7547B5F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sz="2000" dirty="0"/>
              <a:t>शिलालेख</a:t>
            </a:r>
            <a:r>
              <a:rPr lang="mr-IN" dirty="0"/>
              <a:t> म्हणजे प्राचीन मराठीतील अक्षर वाङमय होय. </a:t>
            </a:r>
          </a:p>
          <a:p>
            <a:r>
              <a:rPr lang="mr-IN" dirty="0"/>
              <a:t>दगडावर किंवा भिंतीवर कोरलेल्या लेखांना </a:t>
            </a:r>
            <a:r>
              <a:rPr lang="mr-IN" sz="2000" dirty="0"/>
              <a:t>शिलालेख</a:t>
            </a:r>
            <a:r>
              <a:rPr lang="mr-IN" dirty="0"/>
              <a:t> म्हणतात . </a:t>
            </a:r>
          </a:p>
          <a:p>
            <a:r>
              <a:rPr lang="mr-IN" dirty="0"/>
              <a:t>राजानी दिलेल्या आज्ञा, देणग्या, </a:t>
            </a:r>
            <a:r>
              <a:rPr lang="mr-IN" dirty="0" err="1"/>
              <a:t>धर्मगुरुच्या</a:t>
            </a:r>
            <a:r>
              <a:rPr lang="mr-IN" dirty="0"/>
              <a:t> </a:t>
            </a:r>
            <a:r>
              <a:rPr lang="mr-IN" dirty="0" err="1"/>
              <a:t>धर्मांज्ञा</a:t>
            </a:r>
            <a:r>
              <a:rPr lang="mr-IN" dirty="0"/>
              <a:t> दगडावर कोरलेल्या असतात. • </a:t>
            </a:r>
          </a:p>
          <a:p>
            <a:r>
              <a:rPr lang="mr-IN" dirty="0"/>
              <a:t>काळाची </a:t>
            </a:r>
            <a:r>
              <a:rPr lang="mr-IN" dirty="0" err="1"/>
              <a:t>लिपि,भाषा</a:t>
            </a:r>
            <a:r>
              <a:rPr lang="mr-IN" dirty="0"/>
              <a:t> ,</a:t>
            </a:r>
            <a:r>
              <a:rPr lang="mr-IN" dirty="0" err="1"/>
              <a:t>समाजजीवन,तारखाच</a:t>
            </a:r>
            <a:r>
              <a:rPr lang="mr-IN" dirty="0"/>
              <a:t> उल्लेख या बाबी समजतात .</a:t>
            </a:r>
          </a:p>
          <a:p>
            <a:r>
              <a:rPr lang="mr-IN" sz="2000" dirty="0"/>
              <a:t>शिलालेखातील </a:t>
            </a:r>
            <a:r>
              <a:rPr lang="mr-IN" dirty="0"/>
              <a:t>व्यक्ती नावाच्या आणि अक्षराच्या वळणावरून काळ ठरविता येतो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07008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9E4CD-46DB-6514-4B7F-D303444CE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mr-IN" dirty="0"/>
              <a:t>ताम्रपट -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6D523-D006-2A7F-3DAC-69F9D8CBA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dirty="0"/>
              <a:t>• ताम्रपट हा तांब्याच्या पत्रावर कोरलेल्या मजकूर असतो. </a:t>
            </a:r>
          </a:p>
          <a:p>
            <a:r>
              <a:rPr lang="mr-IN" dirty="0" err="1"/>
              <a:t>प्रामुख्याने</a:t>
            </a:r>
            <a:r>
              <a:rPr lang="mr-IN" dirty="0"/>
              <a:t> </a:t>
            </a:r>
            <a:r>
              <a:rPr lang="mr-IN" dirty="0" err="1"/>
              <a:t>दानपत्रे</a:t>
            </a:r>
            <a:r>
              <a:rPr lang="mr-IN" dirty="0"/>
              <a:t> </a:t>
            </a:r>
            <a:r>
              <a:rPr lang="mr-IN" dirty="0" err="1"/>
              <a:t>आवण</a:t>
            </a:r>
            <a:r>
              <a:rPr lang="mr-IN" dirty="0"/>
              <a:t> राजाज्ञा तसेच इतर दूरगामी आज्ञा कोरून ठेवण्याची प्रथा </a:t>
            </a:r>
            <a:r>
              <a:rPr lang="mr-IN" dirty="0" err="1"/>
              <a:t>ददसून</a:t>
            </a:r>
            <a:r>
              <a:rPr lang="mr-IN" dirty="0"/>
              <a:t> येते.</a:t>
            </a:r>
          </a:p>
          <a:p>
            <a:r>
              <a:rPr lang="mr-IN" dirty="0"/>
              <a:t>ताम्रपटात साम्राज्य, पन्नास, </a:t>
            </a:r>
            <a:r>
              <a:rPr lang="mr-IN" dirty="0" err="1"/>
              <a:t>प्रिथिवी</a:t>
            </a:r>
            <a:r>
              <a:rPr lang="mr-IN" dirty="0"/>
              <a:t>  हे मराठी शब्द </a:t>
            </a:r>
            <a:r>
              <a:rPr lang="mr-IN" dirty="0" err="1"/>
              <a:t>प्रामुख्याने</a:t>
            </a:r>
            <a:r>
              <a:rPr lang="mr-IN" dirty="0"/>
              <a:t> आढळतात.</a:t>
            </a:r>
          </a:p>
          <a:p>
            <a:r>
              <a:rPr lang="mr-IN" dirty="0"/>
              <a:t>ताम्रपटात </a:t>
            </a:r>
            <a:r>
              <a:rPr lang="mr-IN" dirty="0" err="1"/>
              <a:t>अचलीत</a:t>
            </a:r>
            <a:r>
              <a:rPr lang="mr-IN" dirty="0"/>
              <a:t> </a:t>
            </a:r>
            <a:r>
              <a:rPr lang="mr-IN" dirty="0" err="1"/>
              <a:t>कारवून</a:t>
            </a:r>
            <a:r>
              <a:rPr lang="mr-IN" dirty="0"/>
              <a:t>  करीत या सारखे मराठी शब्द आढळतात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6199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5D830-F111-7D2F-4421-7914A4583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mr-IN" dirty="0" err="1"/>
              <a:t>अद्दयकवी</a:t>
            </a:r>
            <a:r>
              <a:rPr lang="mr-IN" dirty="0"/>
              <a:t> </a:t>
            </a:r>
            <a:r>
              <a:rPr lang="mr-IN" dirty="0" err="1"/>
              <a:t>मुकुंदराज</a:t>
            </a:r>
            <a:r>
              <a:rPr lang="mr-IN" dirty="0"/>
              <a:t> -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A400C-F4E7-9EED-E21A-14D6193AE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dirty="0" err="1"/>
              <a:t>मुकुंदराज</a:t>
            </a:r>
            <a:r>
              <a:rPr lang="mr-IN" dirty="0"/>
              <a:t>  हे </a:t>
            </a:r>
            <a:r>
              <a:rPr lang="mr-IN" dirty="0" err="1"/>
              <a:t>अंबाजोगाईचे</a:t>
            </a:r>
            <a:r>
              <a:rPr lang="mr-IN" dirty="0"/>
              <a:t> असून </a:t>
            </a:r>
            <a:r>
              <a:rPr lang="mr-IN" dirty="0" err="1"/>
              <a:t>वैनगंगेच्यातीरी</a:t>
            </a:r>
            <a:r>
              <a:rPr lang="mr-IN" dirty="0"/>
              <a:t> </a:t>
            </a:r>
            <a:r>
              <a:rPr lang="mr-IN" dirty="0" err="1"/>
              <a:t>वसलेल्या</a:t>
            </a:r>
            <a:r>
              <a:rPr lang="mr-IN" dirty="0"/>
              <a:t> </a:t>
            </a:r>
            <a:r>
              <a:rPr lang="mr-IN" dirty="0" err="1"/>
              <a:t>अंभोराचे</a:t>
            </a:r>
            <a:r>
              <a:rPr lang="mr-IN" dirty="0"/>
              <a:t> असावेत असे स्पष्ट झालेले आहे. </a:t>
            </a:r>
          </a:p>
          <a:p>
            <a:r>
              <a:rPr lang="mr-IN" dirty="0"/>
              <a:t>मराठीतील आद्य ग्रंथ म्हणजे </a:t>
            </a:r>
            <a:r>
              <a:rPr lang="mr-IN" dirty="0" err="1"/>
              <a:t>विवेकसिंधु</a:t>
            </a:r>
            <a:r>
              <a:rPr lang="mr-IN" dirty="0"/>
              <a:t> होय.</a:t>
            </a:r>
          </a:p>
          <a:p>
            <a:r>
              <a:rPr lang="mr-IN" dirty="0"/>
              <a:t>आपले </a:t>
            </a:r>
            <a:r>
              <a:rPr lang="mr-IN" dirty="0" err="1"/>
              <a:t>तत्वज्ञान</a:t>
            </a:r>
            <a:r>
              <a:rPr lang="mr-IN" dirty="0"/>
              <a:t> </a:t>
            </a:r>
            <a:r>
              <a:rPr lang="mr-IN" dirty="0" err="1"/>
              <a:t>मुकुंदराजांनी</a:t>
            </a:r>
            <a:r>
              <a:rPr lang="mr-IN" dirty="0"/>
              <a:t> मराठी भाषेतून मांडून तिचा </a:t>
            </a:r>
            <a:r>
              <a:rPr lang="mr-IN" dirty="0" err="1"/>
              <a:t>स्विकार</a:t>
            </a:r>
            <a:r>
              <a:rPr lang="mr-IN" dirty="0"/>
              <a:t> केला.</a:t>
            </a:r>
          </a:p>
          <a:p>
            <a:r>
              <a:rPr lang="mr-IN" dirty="0" err="1"/>
              <a:t>विवेकसिंधु</a:t>
            </a:r>
            <a:r>
              <a:rPr lang="mr-IN" dirty="0"/>
              <a:t> </a:t>
            </a:r>
            <a:r>
              <a:rPr lang="mr-IN" dirty="0" err="1"/>
              <a:t>चे</a:t>
            </a:r>
            <a:r>
              <a:rPr lang="mr-IN" dirty="0"/>
              <a:t> पूर्वार्ध आणि उत्तरार्ध असे दोन भाग आहेत.</a:t>
            </a:r>
          </a:p>
          <a:p>
            <a:r>
              <a:rPr lang="mr-IN" dirty="0" err="1"/>
              <a:t>मुकुंदराजांनी</a:t>
            </a:r>
            <a:r>
              <a:rPr lang="mr-IN" dirty="0"/>
              <a:t> </a:t>
            </a:r>
            <a:r>
              <a:rPr lang="mr-IN" dirty="0" err="1"/>
              <a:t>विवेकसिंधु</a:t>
            </a:r>
            <a:r>
              <a:rPr lang="mr-IN" dirty="0"/>
              <a:t> </a:t>
            </a:r>
            <a:r>
              <a:rPr lang="mr-IN" dirty="0" err="1"/>
              <a:t>तत्वज्ञान</a:t>
            </a:r>
            <a:r>
              <a:rPr lang="mr-IN" dirty="0"/>
              <a:t> </a:t>
            </a:r>
            <a:r>
              <a:rPr lang="mr-IN" dirty="0" err="1"/>
              <a:t>विषयक</a:t>
            </a:r>
            <a:r>
              <a:rPr lang="mr-IN" dirty="0"/>
              <a:t> आणि वाङमय </a:t>
            </a:r>
            <a:r>
              <a:rPr lang="mr-IN" dirty="0" err="1"/>
              <a:t>विषयक</a:t>
            </a:r>
            <a:r>
              <a:rPr lang="mr-IN" dirty="0"/>
              <a:t> भूमिका केली आहे.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39480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4E034230-F677-C041-E4C0-9C8CD5817C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1416424"/>
            <a:ext cx="11990895" cy="4550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0613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343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Bookman Old Style</vt:lpstr>
      <vt:lpstr>Rockwell</vt:lpstr>
      <vt:lpstr>Damask</vt:lpstr>
      <vt:lpstr>कै बापूसाहेब पाटील एकंबेकर महाविद्यालय  हानेगाव          ता.देगलूर जि.नांदेड </vt:lpstr>
      <vt:lpstr>मध्ययुगीन मराठी वाङमयाचा ईतिहास  मराठी वाङमयाचा आरंभ काळ- सत्र पाचवे </vt:lpstr>
      <vt:lpstr>मराठी भाषा उत्पतीकाल –</vt:lpstr>
      <vt:lpstr>शिलालेख - </vt:lpstr>
      <vt:lpstr>ताम्रपट - </vt:lpstr>
      <vt:lpstr>अद्दयकवी मुकुंदराज -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Uiiheifiebujc</dc:title>
  <dc:creator>Vaishnav Jadhav</dc:creator>
  <cp:lastModifiedBy>Vaishnav Jadhav</cp:lastModifiedBy>
  <cp:revision>4</cp:revision>
  <dcterms:created xsi:type="dcterms:W3CDTF">2023-02-26T06:35:37Z</dcterms:created>
  <dcterms:modified xsi:type="dcterms:W3CDTF">2023-02-26T10:02:18Z</dcterms:modified>
</cp:coreProperties>
</file>