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2" r:id="rId6"/>
    <p:sldId id="261" r:id="rId7"/>
    <p:sldId id="263" r:id="rId8"/>
    <p:sldId id="264" r:id="rId9"/>
    <p:sldId id="265" r:id="rId10"/>
    <p:sldId id="266" r:id="rId11"/>
    <p:sldId id="267" r:id="rId12"/>
    <p:sldId id="269" r:id="rId13"/>
    <p:sldId id="272"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91" d="100"/>
          <a:sy n="91" d="100"/>
        </p:scale>
        <p:origin x="-126" y="-1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B5CEB1-187D-460C-A7FD-C523A11566B4}"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3753348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B5CEB1-187D-460C-A7FD-C523A11566B4}"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3797014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B5CEB1-187D-460C-A7FD-C523A11566B4}"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7258-28ED-42F2-9D3B-4E0C08E9ED2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03476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B5CEB1-187D-460C-A7FD-C523A11566B4}"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1672334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B5CEB1-187D-460C-A7FD-C523A11566B4}"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7258-28ED-42F2-9D3B-4E0C08E9ED2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41022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B5CEB1-187D-460C-A7FD-C523A11566B4}"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19153710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B5CEB1-187D-460C-A7FD-C523A11566B4}"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3554205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B5CEB1-187D-460C-A7FD-C523A11566B4}"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218593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B5CEB1-187D-460C-A7FD-C523A11566B4}"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4019502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B5CEB1-187D-460C-A7FD-C523A11566B4}" type="datetimeFigureOut">
              <a:rPr lang="en-US" smtClean="0"/>
              <a:t>3/3/2023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2754933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B5CEB1-187D-460C-A7FD-C523A11566B4}"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321641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B5CEB1-187D-460C-A7FD-C523A11566B4}" type="datetimeFigureOut">
              <a:rPr lang="en-US" smtClean="0"/>
              <a:t>3/3/2023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1312666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B5CEB1-187D-460C-A7FD-C523A11566B4}" type="datetimeFigureOut">
              <a:rPr lang="en-US" smtClean="0"/>
              <a:t>3/3/2023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273360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B5CEB1-187D-460C-A7FD-C523A11566B4}" type="datetimeFigureOut">
              <a:rPr lang="en-US" smtClean="0"/>
              <a:t>3/3/2023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786547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B5CEB1-187D-460C-A7FD-C523A11566B4}"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3905141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B5CEB1-187D-460C-A7FD-C523A11566B4}" type="datetimeFigureOut">
              <a:rPr lang="en-US" smtClean="0"/>
              <a:t>3/3/2023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AD7258-28ED-42F2-9D3B-4E0C08E9ED27}" type="slidenum">
              <a:rPr lang="en-US" smtClean="0"/>
              <a:t>‹#›</a:t>
            </a:fld>
            <a:endParaRPr lang="en-US"/>
          </a:p>
        </p:txBody>
      </p:sp>
    </p:spTree>
    <p:extLst>
      <p:ext uri="{BB962C8B-B14F-4D97-AF65-F5344CB8AC3E}">
        <p14:creationId xmlns:p14="http://schemas.microsoft.com/office/powerpoint/2010/main" val="2478515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B5CEB1-187D-460C-A7FD-C523A11566B4}" type="datetimeFigureOut">
              <a:rPr lang="en-US" smtClean="0"/>
              <a:t>3/3/2023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CAD7258-28ED-42F2-9D3B-4E0C08E9ED27}" type="slidenum">
              <a:rPr lang="en-US" smtClean="0"/>
              <a:t>‹#›</a:t>
            </a:fld>
            <a:endParaRPr lang="en-US"/>
          </a:p>
        </p:txBody>
      </p:sp>
    </p:spTree>
    <p:extLst>
      <p:ext uri="{BB962C8B-B14F-4D97-AF65-F5344CB8AC3E}">
        <p14:creationId xmlns:p14="http://schemas.microsoft.com/office/powerpoint/2010/main" val="8540676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CD74D031-3FFD-D5A1-EEE6-09ABFBB7B943}"/>
              </a:ext>
            </a:extLst>
          </p:cNvPr>
          <p:cNvSpPr txBox="1"/>
          <p:nvPr/>
        </p:nvSpPr>
        <p:spPr>
          <a:xfrm>
            <a:off x="1091682" y="1019741"/>
            <a:ext cx="10086391" cy="4843057"/>
          </a:xfrm>
          <a:prstGeom prst="rect">
            <a:avLst/>
          </a:prstGeom>
          <a:noFill/>
        </p:spPr>
        <p:txBody>
          <a:bodyPr wrap="square">
            <a:sp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lang="en-US" sz="3500" b="1" dirty="0" err="1">
                <a:solidFill>
                  <a:srgbClr val="7030A0"/>
                </a:solidFill>
                <a:latin typeface="Mangal" panose="02040503050203030202" pitchFamily="18" charset="0"/>
                <a:ea typeface="Calibri" panose="020F0502020204030204" pitchFamily="34" charset="0"/>
                <a:cs typeface="Times New Roman" panose="02020603050405020304" pitchFamily="18" charset="0"/>
              </a:rPr>
              <a:t>कै</a:t>
            </a:r>
            <a:r>
              <a:rPr lang="en-US" sz="3500" b="1" dirty="0">
                <a:solidFill>
                  <a:srgbClr val="7030A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7030A0"/>
                </a:solidFill>
                <a:latin typeface="Mangal" panose="02040503050203030202" pitchFamily="18" charset="0"/>
                <a:ea typeface="Calibri" panose="020F0502020204030204" pitchFamily="34" charset="0"/>
                <a:cs typeface="Times New Roman" panose="02020603050405020304" pitchFamily="18" charset="0"/>
              </a:rPr>
              <a:t>बापूसाहेब</a:t>
            </a:r>
            <a:r>
              <a:rPr lang="en-US" sz="3500" b="1" dirty="0">
                <a:solidFill>
                  <a:srgbClr val="7030A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7030A0"/>
                </a:solidFill>
                <a:latin typeface="Mangal" panose="02040503050203030202" pitchFamily="18" charset="0"/>
                <a:ea typeface="Calibri" panose="020F0502020204030204" pitchFamily="34" charset="0"/>
                <a:cs typeface="Times New Roman" panose="02020603050405020304" pitchFamily="18" charset="0"/>
              </a:rPr>
              <a:t>पाटील</a:t>
            </a:r>
            <a:r>
              <a:rPr lang="en-US" sz="3500" b="1" dirty="0">
                <a:solidFill>
                  <a:srgbClr val="7030A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7030A0"/>
                </a:solidFill>
                <a:latin typeface="Mangal" panose="02040503050203030202" pitchFamily="18" charset="0"/>
                <a:ea typeface="Calibri" panose="020F0502020204030204" pitchFamily="34" charset="0"/>
                <a:cs typeface="Times New Roman" panose="02020603050405020304" pitchFamily="18" charset="0"/>
              </a:rPr>
              <a:t>एकंबेकर</a:t>
            </a:r>
            <a:r>
              <a:rPr lang="en-US" sz="3500" b="1" dirty="0">
                <a:solidFill>
                  <a:srgbClr val="7030A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7030A0"/>
                </a:solidFill>
                <a:latin typeface="Mangal" panose="02040503050203030202" pitchFamily="18" charset="0"/>
                <a:ea typeface="Calibri" panose="020F0502020204030204" pitchFamily="34" charset="0"/>
                <a:cs typeface="Times New Roman" panose="02020603050405020304" pitchFamily="18" charset="0"/>
              </a:rPr>
              <a:t>कॉलेज</a:t>
            </a:r>
            <a:r>
              <a:rPr lang="en-US" sz="3500" b="1" dirty="0">
                <a:solidFill>
                  <a:srgbClr val="7030A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7030A0"/>
                </a:solidFill>
                <a:latin typeface="Mangal" panose="02040503050203030202" pitchFamily="18" charset="0"/>
                <a:ea typeface="Calibri" panose="020F0502020204030204" pitchFamily="34" charset="0"/>
                <a:cs typeface="Times New Roman" panose="02020603050405020304" pitchFamily="18" charset="0"/>
              </a:rPr>
              <a:t>हणेगांव</a:t>
            </a:r>
            <a:endParaRPr lang="en-US" sz="3500" b="1" dirty="0">
              <a:solidFill>
                <a:srgbClr val="7030A0"/>
              </a:solidFill>
              <a:latin typeface="Mangal" panose="02040503050203030202" pitchFamily="18" charset="0"/>
              <a:ea typeface="Calibri" panose="020F0502020204030204" pitchFamily="34" charset="0"/>
              <a:cs typeface="Times New Roman" panose="02020603050405020304" pitchFamily="18" charset="0"/>
            </a:endParaRPr>
          </a:p>
          <a:p>
            <a:pPr marL="0" marR="0" lvl="0" indent="0" algn="ctr" defTabSz="457200" rtl="0" eaLnBrk="1" fontAlgn="auto" latinLnBrk="0" hangingPunct="1">
              <a:lnSpc>
                <a:spcPct val="150000"/>
              </a:lnSpc>
              <a:spcBef>
                <a:spcPts val="0"/>
              </a:spcBef>
              <a:spcAft>
                <a:spcPts val="0"/>
              </a:spcAft>
              <a:buClrTx/>
              <a:buSzTx/>
              <a:buFontTx/>
              <a:buNone/>
              <a:tabLst/>
              <a:defRPr/>
            </a:pP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भूगोल</a:t>
            </a:r>
            <a:r>
              <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विभाग</a:t>
            </a:r>
            <a:endParaRPr lang="en-US" sz="3500" b="1" dirty="0">
              <a:solidFill>
                <a:srgbClr val="FF0000"/>
              </a:solidFill>
              <a:latin typeface="Mangal" panose="02040503050203030202" pitchFamily="18" charset="0"/>
              <a:ea typeface="Calibri" panose="020F0502020204030204" pitchFamily="34" charset="0"/>
              <a:cs typeface="Times New Roman" panose="02020603050405020304" pitchFamily="18" charset="0"/>
            </a:endParaRPr>
          </a:p>
          <a:p>
            <a:pPr algn="ctr">
              <a:lnSpc>
                <a:spcPct val="150000"/>
              </a:lnSpc>
              <a:defRPr/>
            </a:pPr>
            <a:r>
              <a:rPr lang="en-US" sz="3500" b="1" dirty="0" err="1">
                <a:solidFill>
                  <a:schemeClr val="accent2">
                    <a:lumMod val="75000"/>
                  </a:schemeClr>
                </a:solidFill>
                <a:latin typeface="Mangal" panose="02040503050203030202" pitchFamily="18" charset="0"/>
                <a:ea typeface="Calibri" panose="020F0502020204030204" pitchFamily="34" charset="0"/>
                <a:cs typeface="Times New Roman" panose="02020603050405020304" pitchFamily="18" charset="0"/>
              </a:rPr>
              <a:t>बी.ए.प्रथम</a:t>
            </a:r>
            <a:r>
              <a:rPr lang="en-US" sz="3500" b="1" dirty="0">
                <a:solidFill>
                  <a:schemeClr val="accent2">
                    <a:lumMod val="75000"/>
                  </a:schemeClr>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chemeClr val="accent2">
                    <a:lumMod val="75000"/>
                  </a:schemeClr>
                </a:solidFill>
                <a:latin typeface="Mangal" panose="02040503050203030202" pitchFamily="18" charset="0"/>
                <a:ea typeface="Calibri" panose="020F0502020204030204" pitchFamily="34" charset="0"/>
                <a:cs typeface="Times New Roman" panose="02020603050405020304" pitchFamily="18" charset="0"/>
              </a:rPr>
              <a:t>वर्ष</a:t>
            </a:r>
            <a:r>
              <a:rPr lang="en-US" sz="3500" b="1" dirty="0">
                <a:solidFill>
                  <a:schemeClr val="accent2">
                    <a:lumMod val="75000"/>
                  </a:schemeClr>
                </a:solidFill>
                <a:latin typeface="Mangal" panose="02040503050203030202" pitchFamily="18" charset="0"/>
                <a:ea typeface="Calibri" panose="020F0502020204030204" pitchFamily="34" charset="0"/>
                <a:cs typeface="Times New Roman" panose="02020603050405020304" pitchFamily="18" charset="0"/>
              </a:rPr>
              <a:t>      </a:t>
            </a:r>
          </a:p>
          <a:p>
            <a:pPr algn="ctr">
              <a:lnSpc>
                <a:spcPct val="150000"/>
              </a:lnSpc>
              <a:defRPr/>
            </a:pPr>
            <a:r>
              <a:rPr lang="en-US" sz="3500" b="1" dirty="0" err="1">
                <a:solidFill>
                  <a:srgbClr val="FFC000"/>
                </a:solidFill>
                <a:latin typeface="Mangal" panose="02040503050203030202" pitchFamily="18" charset="0"/>
                <a:ea typeface="Calibri" panose="020F0502020204030204" pitchFamily="34" charset="0"/>
                <a:cs typeface="Times New Roman" panose="02020603050405020304" pitchFamily="18" charset="0"/>
              </a:rPr>
              <a:t>पर्यावरण</a:t>
            </a:r>
            <a:r>
              <a:rPr lang="en-US" sz="3500" b="1" dirty="0">
                <a:solidFill>
                  <a:srgbClr val="FFC000"/>
                </a:solidFill>
                <a:latin typeface="Mangal" panose="02040503050203030202" pitchFamily="18" charset="0"/>
                <a:ea typeface="Calibri" panose="020F0502020204030204" pitchFamily="34" charset="0"/>
                <a:cs typeface="Times New Roman" panose="02020603050405020304" pitchFamily="18" charset="0"/>
              </a:rPr>
              <a:t> </a:t>
            </a:r>
            <a:r>
              <a:rPr lang="en-US" sz="3500" b="1" dirty="0" err="1">
                <a:solidFill>
                  <a:srgbClr val="FFC000"/>
                </a:solidFill>
                <a:latin typeface="Mangal" panose="02040503050203030202" pitchFamily="18" charset="0"/>
                <a:ea typeface="Calibri" panose="020F0502020204030204" pitchFamily="34" charset="0"/>
                <a:cs typeface="Times New Roman" panose="02020603050405020304" pitchFamily="18" charset="0"/>
              </a:rPr>
              <a:t>भूगोल</a:t>
            </a:r>
            <a:r>
              <a:rPr lang="en-US" sz="3500" b="1" dirty="0">
                <a:solidFill>
                  <a:srgbClr val="FFC000"/>
                </a:solidFill>
                <a:latin typeface="Mangal" panose="02040503050203030202" pitchFamily="18" charset="0"/>
                <a:ea typeface="Calibri" panose="020F0502020204030204" pitchFamily="34" charset="0"/>
                <a:cs typeface="Times New Roman" panose="02020603050405020304" pitchFamily="18" charset="0"/>
              </a:rPr>
              <a:t> </a:t>
            </a:r>
            <a:r>
              <a:rPr kumimoji="0" lang="en-US" sz="3500" b="1" i="0" u="none" strike="noStrike" kern="1200" cap="none" spc="0" normalizeH="0" baseline="0" noProof="0" dirty="0" err="1">
                <a:ln>
                  <a:noFill/>
                </a:ln>
                <a:solidFill>
                  <a:schemeClr val="accent2">
                    <a:lumMod val="75000"/>
                  </a:schemeClr>
                </a:solidFill>
                <a:effectLst/>
                <a:uLnTx/>
                <a:uFillTx/>
                <a:latin typeface="Mangal" panose="02040503050203030202" pitchFamily="18" charset="0"/>
                <a:ea typeface="Calibri" panose="020F0502020204030204" pitchFamily="34" charset="0"/>
                <a:cs typeface="Times New Roman" panose="02020603050405020304" pitchFamily="18" charset="0"/>
              </a:rPr>
              <a:t>पेपर</a:t>
            </a:r>
            <a:r>
              <a:rPr kumimoji="0" lang="en-US" sz="3500" b="1" i="0" u="none" strike="noStrike" kern="1200" cap="none" spc="0" normalizeH="0" baseline="0" noProof="0" dirty="0">
                <a:ln>
                  <a:noFill/>
                </a:ln>
                <a:solidFill>
                  <a:schemeClr val="accent2">
                    <a:lumMod val="75000"/>
                  </a:schemeClr>
                </a:solidFill>
                <a:effectLst/>
                <a:uLnTx/>
                <a:uFillTx/>
                <a:latin typeface="Mangal" panose="02040503050203030202" pitchFamily="18" charset="0"/>
                <a:ea typeface="Calibri" panose="020F0502020204030204" pitchFamily="34" charset="0"/>
                <a:cs typeface="Times New Roman" panose="02020603050405020304" pitchFamily="18" charset="0"/>
              </a:rPr>
              <a:t> </a:t>
            </a:r>
            <a:r>
              <a:rPr lang="en-US" sz="3500" b="1" dirty="0">
                <a:solidFill>
                  <a:schemeClr val="accent2">
                    <a:lumMod val="75000"/>
                  </a:schemeClr>
                </a:solidFill>
                <a:latin typeface="Mangal" panose="02040503050203030202" pitchFamily="18" charset="0"/>
                <a:ea typeface="Calibri" panose="020F0502020204030204" pitchFamily="34" charset="0"/>
                <a:cs typeface="Times New Roman" panose="02020603050405020304" pitchFamily="18" charset="0"/>
              </a:rPr>
              <a:t>I</a:t>
            </a:r>
            <a:r>
              <a:rPr kumimoji="0" lang="en-US" sz="3500" b="1" i="0" u="none" strike="noStrike" kern="1200" cap="none" spc="0" normalizeH="0" baseline="0" noProof="0" dirty="0">
                <a:ln>
                  <a:noFill/>
                </a:ln>
                <a:solidFill>
                  <a:schemeClr val="accent2">
                    <a:lumMod val="75000"/>
                  </a:schemeClr>
                </a:solidFill>
                <a:effectLst/>
                <a:uLnTx/>
                <a:uFillTx/>
                <a:latin typeface="Mangal" panose="02040503050203030202" pitchFamily="18" charset="0"/>
                <a:ea typeface="Calibri" panose="020F0502020204030204" pitchFamily="34" charset="0"/>
                <a:cs typeface="Times New Roman" panose="02020603050405020304" pitchFamily="18" charset="0"/>
              </a:rPr>
              <a:t>I </a:t>
            </a:r>
            <a:r>
              <a:rPr lang="en-US" sz="3500" b="1" dirty="0">
                <a:solidFill>
                  <a:srgbClr val="FFC000"/>
                </a:solidFill>
                <a:latin typeface="Mangal" panose="02040503050203030202" pitchFamily="18" charset="0"/>
                <a:ea typeface="Calibri" panose="020F0502020204030204" pitchFamily="34" charset="0"/>
                <a:cs typeface="Times New Roman" panose="02020603050405020304" pitchFamily="18" charset="0"/>
              </a:rPr>
              <a:t> </a:t>
            </a:r>
          </a:p>
          <a:p>
            <a:pPr marL="0" marR="0" lvl="0" indent="0" algn="ctr" defTabSz="457200" rtl="0" eaLnBrk="1" fontAlgn="auto" latinLnBrk="0" hangingPunct="1">
              <a:lnSpc>
                <a:spcPct val="150000"/>
              </a:lnSpc>
              <a:spcBef>
                <a:spcPts val="0"/>
              </a:spcBef>
              <a:spcAft>
                <a:spcPts val="0"/>
              </a:spcAft>
              <a:buClrTx/>
              <a:buSzTx/>
              <a:buFontTx/>
              <a:buNone/>
              <a:tabLst/>
              <a:defRPr/>
            </a:pPr>
            <a:r>
              <a:rPr kumimoji="0" lang="en-US" sz="3500" b="1" i="0" u="none" strike="noStrike" kern="1200" cap="none" spc="0" normalizeH="0" baseline="0" noProof="0" dirty="0" err="1">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घटक</a:t>
            </a:r>
            <a:r>
              <a:rPr kumimoji="0" lang="en-US" sz="3500" b="1" i="0" u="none" strike="noStrike" kern="1200" cap="none" spc="0" normalizeH="0" baseline="0" noProof="0" dirty="0">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 – </a:t>
            </a:r>
            <a:r>
              <a:rPr kumimoji="0" lang="hi-IN" sz="3500" b="1" i="0" u="none" strike="noStrike" kern="1200" cap="none" spc="0" normalizeH="0" baseline="0" noProof="0" dirty="0">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मानवी भूगोल व्याख्या</a:t>
            </a:r>
            <a:r>
              <a:rPr kumimoji="0" lang="en-US" sz="3500" b="1" i="0" u="none" strike="noStrike" kern="1200" cap="none" spc="0" normalizeH="0" baseline="0" noProof="0" dirty="0">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a:t>
            </a:r>
            <a:r>
              <a:rPr kumimoji="0" lang="hi-IN" sz="3500" b="1" i="0" u="none" strike="noStrike" kern="1200" cap="none" spc="0" normalizeH="0" baseline="0" noProof="0" dirty="0">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 स्वरुप </a:t>
            </a:r>
            <a:r>
              <a:rPr lang="en-US" sz="3500" b="1" dirty="0" err="1">
                <a:solidFill>
                  <a:srgbClr val="FFC000"/>
                </a:solidFill>
                <a:latin typeface="Mangal" panose="02040503050203030202" pitchFamily="18" charset="0"/>
                <a:ea typeface="Calibri" panose="020F0502020204030204" pitchFamily="34" charset="0"/>
                <a:cs typeface="Times New Roman" panose="02020603050405020304" pitchFamily="18" charset="0"/>
              </a:rPr>
              <a:t>आण‍ि</a:t>
            </a:r>
            <a:r>
              <a:rPr lang="en-US" sz="3500" b="1" dirty="0">
                <a:solidFill>
                  <a:srgbClr val="FFC000"/>
                </a:solidFill>
                <a:latin typeface="Mangal" panose="02040503050203030202" pitchFamily="18" charset="0"/>
                <a:ea typeface="Calibri" panose="020F0502020204030204" pitchFamily="34" charset="0"/>
                <a:cs typeface="Times New Roman" panose="02020603050405020304" pitchFamily="18" charset="0"/>
              </a:rPr>
              <a:t> </a:t>
            </a:r>
            <a:r>
              <a:rPr kumimoji="0" lang="hi-IN" sz="3500" b="1" i="0" u="none" strike="noStrike" kern="1200" cap="none" spc="0" normalizeH="0" baseline="0" noProof="0" dirty="0">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व्याप्त</a:t>
            </a:r>
            <a:r>
              <a:rPr kumimoji="0" lang="en-US" sz="3500" b="1" i="0" u="none" strike="noStrike" kern="1200" cap="none" spc="0" normalizeH="0" baseline="0" noProof="0" dirty="0">
                <a:ln>
                  <a:noFill/>
                </a:ln>
                <a:solidFill>
                  <a:srgbClr val="FFC000"/>
                </a:solidFill>
                <a:effectLst/>
                <a:uLnTx/>
                <a:uFillTx/>
                <a:latin typeface="Mangal" panose="02040503050203030202" pitchFamily="18" charset="0"/>
                <a:ea typeface="Calibri" panose="020F0502020204030204" pitchFamily="34" charset="0"/>
                <a:cs typeface="Times New Roman" panose="02020603050405020304" pitchFamily="18" charset="0"/>
              </a:rPr>
              <a:t>ी</a:t>
            </a:r>
            <a:r>
              <a:rPr kumimoji="0" lang="hi-IN" sz="3500" b="1"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rPr>
              <a:t>	</a:t>
            </a:r>
            <a:endParaRPr kumimoji="0" lang="en-US" sz="3500" b="1" i="0" u="none" strike="noStrike" kern="1200" cap="none" spc="0" normalizeH="0" baseline="0" noProof="0" dirty="0">
              <a:ln>
                <a:noFill/>
              </a:ln>
              <a:solidFill>
                <a:srgbClr val="7030A0"/>
              </a:solidFill>
              <a:effectLst/>
              <a:uLnTx/>
              <a:uFillTx/>
              <a:latin typeface="Mangal" panose="02040503050203030202" pitchFamily="18" charset="0"/>
              <a:ea typeface="Calibri" panose="020F0502020204030204" pitchFamily="34" charset="0"/>
              <a:cs typeface="Times New Roman" panose="02020603050405020304" pitchFamily="18" charset="0"/>
            </a:endParaRPr>
          </a:p>
          <a:p>
            <a:pPr algn="ctr">
              <a:lnSpc>
                <a:spcPct val="150000"/>
              </a:lnSpc>
              <a:defRPr/>
            </a:pPr>
            <a:r>
              <a:rPr lang="en-US" sz="3500" b="1" dirty="0">
                <a:solidFill>
                  <a:schemeClr val="accent2">
                    <a:lumMod val="60000"/>
                    <a:lumOff val="40000"/>
                  </a:schemeClr>
                </a:solidFill>
                <a:latin typeface="Times New Roman" panose="02020603050405020304" pitchFamily="18" charset="0"/>
                <a:cs typeface="Times New Roman" panose="02020603050405020304" pitchFamily="18" charset="0"/>
              </a:rPr>
              <a:t>						Dr. </a:t>
            </a:r>
            <a:r>
              <a:rPr lang="en-US" sz="3500" b="1" dirty="0" err="1">
                <a:solidFill>
                  <a:schemeClr val="accent2">
                    <a:lumMod val="60000"/>
                    <a:lumOff val="40000"/>
                  </a:schemeClr>
                </a:solidFill>
                <a:latin typeface="Times New Roman" panose="02020603050405020304" pitchFamily="18" charset="0"/>
                <a:cs typeface="Times New Roman" panose="02020603050405020304" pitchFamily="18" charset="0"/>
              </a:rPr>
              <a:t>Sagave</a:t>
            </a:r>
            <a:r>
              <a:rPr lang="en-US" sz="3500" b="1" dirty="0">
                <a:solidFill>
                  <a:schemeClr val="accent2">
                    <a:lumMod val="60000"/>
                    <a:lumOff val="40000"/>
                  </a:schemeClr>
                </a:solidFill>
                <a:latin typeface="Times New Roman" panose="02020603050405020304" pitchFamily="18" charset="0"/>
                <a:cs typeface="Times New Roman" panose="02020603050405020304" pitchFamily="18" charset="0"/>
              </a:rPr>
              <a:t> Vasant</a:t>
            </a:r>
          </a:p>
        </p:txBody>
      </p:sp>
    </p:spTree>
    <p:extLst>
      <p:ext uri="{BB962C8B-B14F-4D97-AF65-F5344CB8AC3E}">
        <p14:creationId xmlns:p14="http://schemas.microsoft.com/office/powerpoint/2010/main" val="3844883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14CF1C1-565A-D43B-E190-792946B43A26}"/>
              </a:ext>
            </a:extLst>
          </p:cNvPr>
          <p:cNvSpPr txBox="1"/>
          <p:nvPr/>
        </p:nvSpPr>
        <p:spPr>
          <a:xfrm>
            <a:off x="531999" y="288899"/>
            <a:ext cx="11137692" cy="6124754"/>
          </a:xfrm>
          <a:prstGeom prst="rect">
            <a:avLst/>
          </a:prstGeom>
          <a:noFill/>
        </p:spPr>
        <p:txBody>
          <a:bodyPr wrap="square">
            <a:spAutoFit/>
          </a:bodyPr>
          <a:lstStyle/>
          <a:p>
            <a:pPr algn="just"/>
            <a:r>
              <a:rPr lang="hi-IN" sz="2800" dirty="0">
                <a:solidFill>
                  <a:srgbClr val="FF0000"/>
                </a:solidFill>
              </a:rPr>
              <a:t>१) घरांचे प्रकार२) परे आणि त्यांची भौतिक विशेषता३) मानवी वस्तीची प्रमुख वैशिष्टये व त्यातील मित्रता ४) मानवी वस्तीचे भौगोलिक स्थानिकीकरण५) नगरांचे समूह व राजमार्ग६) संदेशवहन</a:t>
            </a:r>
            <a:r>
              <a:rPr lang="en-US" sz="2800" dirty="0">
                <a:solidFill>
                  <a:srgbClr val="FF0000"/>
                </a:solidFill>
              </a:rPr>
              <a:t>ii) </a:t>
            </a:r>
            <a:r>
              <a:rPr lang="hi-IN" sz="2800" dirty="0">
                <a:solidFill>
                  <a:srgbClr val="FF0000"/>
                </a:solidFill>
              </a:rPr>
              <a:t>वनस्पती व प्राणी याच्यांवर मानवाचा विजय उदा. कृषी व पशुपालन यामध्ये खालील बाबी समाविष्ट केलेल्या१) हवामानाशी संबंधित वनस्पती व प्राणी भूगोलआहेत.२) कृषी व पशुपालन प्रकार३) शेतीतील पिके आणि पाळीव प्राण्यांची उत्पत्ती४) मुख्य पिके गहू, तांदुळ, मका इत्यादी ५) इतर वनस्पतीचे उत्पादन६) प्राणी आणि वनस्पती यांच्यापासुन मिळणारे पदार्थ७) प्राण्यांचे हंगामानुसार स्थलांतर व प्रवास ८) मानवी स्थलांतर</a:t>
            </a:r>
            <a:r>
              <a:rPr lang="en-US" sz="2800" dirty="0">
                <a:solidFill>
                  <a:srgbClr val="FF0000"/>
                </a:solidFill>
              </a:rPr>
              <a:t>iii) </a:t>
            </a:r>
            <a:r>
              <a:rPr lang="hi-IN" sz="2800" dirty="0">
                <a:solidFill>
                  <a:srgbClr val="FF0000"/>
                </a:solidFill>
              </a:rPr>
              <a:t>मृदेचा विनाशकारी उपयोग(</a:t>
            </a:r>
            <a:r>
              <a:rPr lang="en-US" sz="2800" dirty="0">
                <a:solidFill>
                  <a:srgbClr val="FF0000"/>
                </a:solidFill>
              </a:rPr>
              <a:t>Destructive Occupation of the soil) </a:t>
            </a:r>
            <a:r>
              <a:rPr lang="hi-IN" sz="2800" dirty="0">
                <a:solidFill>
                  <a:srgbClr val="FF0000"/>
                </a:solidFill>
              </a:rPr>
              <a:t>यामध्ये१) वनस्पती व प्राणी यांचा विनाश२) खनिजांचे शोषण, हे मुख्य घटक सांगितले आहे. वरील तीन गटाशिवाय ब्रुन्सने एक चौथा गट स्पष्ट केलेला असून तो पुढीलप्रमाणे आहे.</a:t>
            </a:r>
            <a:r>
              <a:rPr lang="en-US" sz="2800" dirty="0">
                <a:solidFill>
                  <a:srgbClr val="FF0000"/>
                </a:solidFill>
              </a:rPr>
              <a:t>iv) </a:t>
            </a:r>
            <a:r>
              <a:rPr lang="hi-IN" sz="2800" dirty="0">
                <a:solidFill>
                  <a:srgbClr val="FF0000"/>
                </a:solidFill>
              </a:rPr>
              <a:t>चौथे गट-१) मानवी व प्रोदशिक भूगोल२) मानवी वंश३) सामाजिक भूगोल४) राजकीय व ऐतिहासिक भूगोल</a:t>
            </a:r>
            <a:endParaRPr lang="en-US" sz="2800" dirty="0">
              <a:solidFill>
                <a:srgbClr val="FF0000"/>
              </a:solidFill>
            </a:endParaRPr>
          </a:p>
        </p:txBody>
      </p:sp>
    </p:spTree>
    <p:extLst>
      <p:ext uri="{BB962C8B-B14F-4D97-AF65-F5344CB8AC3E}">
        <p14:creationId xmlns:p14="http://schemas.microsoft.com/office/powerpoint/2010/main" val="2184156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90653659-FDA6-0AF5-A1FD-81F9C0A0AEDA}"/>
              </a:ext>
            </a:extLst>
          </p:cNvPr>
          <p:cNvSpPr txBox="1"/>
          <p:nvPr/>
        </p:nvSpPr>
        <p:spPr>
          <a:xfrm>
            <a:off x="569625" y="284995"/>
            <a:ext cx="11152684" cy="6124754"/>
          </a:xfrm>
          <a:prstGeom prst="rect">
            <a:avLst/>
          </a:prstGeom>
          <a:noFill/>
        </p:spPr>
        <p:txBody>
          <a:bodyPr wrap="square">
            <a:spAutoFit/>
          </a:bodyPr>
          <a:lstStyle/>
          <a:p>
            <a:pPr algn="just"/>
            <a:r>
              <a:rPr lang="hi-IN" sz="2800" dirty="0">
                <a:solidFill>
                  <a:srgbClr val="FF0000"/>
                </a:solidFill>
              </a:rPr>
              <a:t>३. रॉक्सबी-या ब्रिटिश भूगोलतज्ञांच्या मते, मानवी भूगोलाची व्याप्ती पुढीलप्रमाणे.</a:t>
            </a:r>
            <a:endParaRPr lang="en-US" sz="2800" dirty="0">
              <a:solidFill>
                <a:srgbClr val="FF0000"/>
              </a:solidFill>
            </a:endParaRPr>
          </a:p>
          <a:p>
            <a:pPr algn="just"/>
            <a:r>
              <a:rPr lang="hi-IN" sz="2800" dirty="0">
                <a:solidFill>
                  <a:srgbClr val="FF0000"/>
                </a:solidFill>
              </a:rPr>
              <a:t>१) वांशिक दृष्टिकोन (</a:t>
            </a:r>
            <a:r>
              <a:rPr lang="en-US" sz="2800" dirty="0">
                <a:solidFill>
                  <a:srgbClr val="FF0000"/>
                </a:solidFill>
              </a:rPr>
              <a:t>Racial Aspect) :- </a:t>
            </a:r>
            <a:r>
              <a:rPr lang="hi-IN" sz="2800" dirty="0">
                <a:solidFill>
                  <a:srgbClr val="FF0000"/>
                </a:solidFill>
              </a:rPr>
              <a:t>मानवाच्या शारीरिक रचनेच्या आधारावर मानवी वंशाचे अध्ययन केले जाते उदा. कॉकेसाईड, मंगोलाईड, निग्राइड वंश इत्यादींचा समावेश होतो.२) आर्थिक दृष्टीकोन (</a:t>
            </a:r>
            <a:r>
              <a:rPr lang="en-US" sz="2800" dirty="0">
                <a:solidFill>
                  <a:srgbClr val="FF0000"/>
                </a:solidFill>
              </a:rPr>
              <a:t>Economic Aspect) :- </a:t>
            </a:r>
            <a:r>
              <a:rPr lang="hi-IN" sz="2800" dirty="0">
                <a:solidFill>
                  <a:srgbClr val="FF0000"/>
                </a:solidFill>
              </a:rPr>
              <a:t>यामध्ये मानवाच्याआर्थिक व्यवसायांचा अभ्यास केला जातो. ३) सामाजिक दृष्टीकोन (</a:t>
            </a:r>
            <a:r>
              <a:rPr lang="en-US" sz="2800" dirty="0">
                <a:solidFill>
                  <a:srgbClr val="FF0000"/>
                </a:solidFill>
              </a:rPr>
              <a:t>Social Aspect)- </a:t>
            </a:r>
            <a:r>
              <a:rPr lang="hi-IN" sz="2800" dirty="0">
                <a:solidFill>
                  <a:srgbClr val="FF0000"/>
                </a:solidFill>
              </a:rPr>
              <a:t>वेगवेगळ्या प्रदेशातील सामाजिक घटकांचा अभ्यास केला जातो.४) राजकीय दृष्टीकोन (</a:t>
            </a:r>
            <a:r>
              <a:rPr lang="en-US" sz="2800" dirty="0">
                <a:solidFill>
                  <a:srgbClr val="FF0000"/>
                </a:solidFill>
              </a:rPr>
              <a:t>Political Aspect) :- </a:t>
            </a:r>
            <a:r>
              <a:rPr lang="hi-IN" sz="2800" dirty="0">
                <a:solidFill>
                  <a:srgbClr val="FF0000"/>
                </a:solidFill>
              </a:rPr>
              <a:t>स्थानीक, राज्यातर्गत, राष्ट्रीय, आंतरराष्ट्रीय शासन व्यवस्था व त्यांच्या प्रभावाचा अभ्यास यामध्ये केला जातो.४. व्हाइट आणि रेनर :- या अमेरिकन भूगोलतज्ञांच्या मते, मानवी भूगोलाच्या अध्ययनामध्ये समयोजन (</a:t>
            </a:r>
            <a:r>
              <a:rPr lang="en-US" sz="2800" dirty="0">
                <a:solidFill>
                  <a:srgbClr val="FF0000"/>
                </a:solidFill>
              </a:rPr>
              <a:t>Adjustment) </a:t>
            </a:r>
            <a:r>
              <a:rPr lang="hi-IN" sz="2800" dirty="0">
                <a:solidFill>
                  <a:srgbClr val="FF0000"/>
                </a:solidFill>
              </a:rPr>
              <a:t>आणि संबंध (</a:t>
            </a:r>
            <a:r>
              <a:rPr lang="en-US" sz="2800" dirty="0">
                <a:solidFill>
                  <a:srgbClr val="FF0000"/>
                </a:solidFill>
              </a:rPr>
              <a:t>Relationship) </a:t>
            </a:r>
            <a:r>
              <a:rPr lang="hi-IN" sz="2800" dirty="0">
                <a:solidFill>
                  <a:srgbClr val="FF0000"/>
                </a:solidFill>
              </a:rPr>
              <a:t>यांच्या अभ्यासाला अधिक महत्त्व दिलेले आहे.समायोजनाचे प्रकार :-१) आर्थिक समायोजन : यामध्ये मानवाच्या आर्थिक व्यवसायाचा</a:t>
            </a:r>
            <a:r>
              <a:rPr lang="en-US" sz="2800" dirty="0">
                <a:solidFill>
                  <a:srgbClr val="FF0000"/>
                </a:solidFill>
              </a:rPr>
              <a:t> </a:t>
            </a:r>
            <a:r>
              <a:rPr lang="hi-IN" sz="2800" dirty="0">
                <a:solidFill>
                  <a:srgbClr val="FF0000"/>
                </a:solidFill>
              </a:rPr>
              <a:t>समावेश होतो.</a:t>
            </a:r>
            <a:endParaRPr lang="en-US" sz="2800" dirty="0">
              <a:solidFill>
                <a:srgbClr val="FF0000"/>
              </a:solidFill>
            </a:endParaRPr>
          </a:p>
        </p:txBody>
      </p:sp>
    </p:spTree>
    <p:extLst>
      <p:ext uri="{BB962C8B-B14F-4D97-AF65-F5344CB8AC3E}">
        <p14:creationId xmlns:p14="http://schemas.microsoft.com/office/powerpoint/2010/main" val="3151855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61E3B79-1BD9-22BB-EFA3-A5DB92CBD9B8}"/>
              </a:ext>
            </a:extLst>
          </p:cNvPr>
          <p:cNvSpPr txBox="1"/>
          <p:nvPr/>
        </p:nvSpPr>
        <p:spPr>
          <a:xfrm>
            <a:off x="569625" y="836322"/>
            <a:ext cx="11152684" cy="4401205"/>
          </a:xfrm>
          <a:prstGeom prst="rect">
            <a:avLst/>
          </a:prstGeom>
          <a:noFill/>
        </p:spPr>
        <p:txBody>
          <a:bodyPr wrap="square">
            <a:spAutoFit/>
          </a:bodyPr>
          <a:lstStyle/>
          <a:p>
            <a:pPr algn="just"/>
            <a:r>
              <a:rPr lang="hi-IN" sz="2800" dirty="0">
                <a:solidFill>
                  <a:srgbClr val="FF0000"/>
                </a:solidFill>
              </a:rPr>
              <a:t>२) सामाजिक व सांस्कृतिक समायोजन : यामध्ये लोकसंख्येची घनता, भू-स्वामित्व, सामाजिक वर्ग, मानवी निवारा, अन्न, वेशभूषा, कला आणि धार्मिक विश्वास इत्यादींचा समावेश होतो.३) राजकीय समायोजन यामध्ये स्थानिक, प्रांतीय, राष्ट्रीय शासन तथा अंतरराष्ट्रीय संघ इत्यादींचा समावेश होतो. ५. डिकेन आणि पिटस् -या अमेरिकेन भूगोलतज्ञांने (</a:t>
            </a:r>
            <a:r>
              <a:rPr lang="en-US" sz="2800" dirty="0">
                <a:solidFill>
                  <a:srgbClr val="FF0000"/>
                </a:solidFill>
              </a:rPr>
              <a:t>Human Geography) </a:t>
            </a:r>
            <a:r>
              <a:rPr lang="hi-IN" sz="2800" dirty="0">
                <a:solidFill>
                  <a:srgbClr val="FF0000"/>
                </a:solidFill>
              </a:rPr>
              <a:t>या पुस्तकात मानवी भूगोलाच्या अध्ययन क्षेत्रास पाच गटात विभागले आहे. त्यासाठी त्यांनी लोक (</a:t>
            </a:r>
            <a:r>
              <a:rPr lang="en-US" sz="2800" dirty="0">
                <a:solidFill>
                  <a:srgbClr val="FF0000"/>
                </a:solidFill>
              </a:rPr>
              <a:t>People), </a:t>
            </a:r>
            <a:r>
              <a:rPr lang="hi-IN" sz="2800" dirty="0">
                <a:solidFill>
                  <a:srgbClr val="FF0000"/>
                </a:solidFill>
              </a:rPr>
              <a:t>स्थान, काळ आणि मानवी भूगोलाचा विकास या आधारभूत घटकांचा (</a:t>
            </a:r>
            <a:r>
              <a:rPr lang="en-US" sz="2800" dirty="0">
                <a:solidFill>
                  <a:srgbClr val="FF0000"/>
                </a:solidFill>
              </a:rPr>
              <a:t>Some basic Facts) </a:t>
            </a:r>
            <a:r>
              <a:rPr lang="hi-IN" sz="2800" dirty="0">
                <a:solidFill>
                  <a:srgbClr val="FF0000"/>
                </a:solidFill>
              </a:rPr>
              <a:t>विचार केलेला आहे. 1) लोक (</a:t>
            </a:r>
            <a:r>
              <a:rPr lang="en-US" sz="2800" dirty="0">
                <a:solidFill>
                  <a:srgbClr val="FF0000"/>
                </a:solidFill>
              </a:rPr>
              <a:t>People) </a:t>
            </a:r>
            <a:r>
              <a:rPr lang="hi-IN" sz="2800" dirty="0">
                <a:solidFill>
                  <a:srgbClr val="FF0000"/>
                </a:solidFill>
              </a:rPr>
              <a:t>यामध्ये१) स्वदेश आणि मानवाचा प्रारंभिक काळातील प्रवास२) वर्तमान काळातील लोकसंख्या वाढ आणि प्रवास</a:t>
            </a:r>
            <a:endParaRPr lang="en-US" sz="2800" dirty="0">
              <a:solidFill>
                <a:srgbClr val="FF0000"/>
              </a:solidFill>
            </a:endParaRPr>
          </a:p>
        </p:txBody>
      </p:sp>
    </p:spTree>
    <p:extLst>
      <p:ext uri="{BB962C8B-B14F-4D97-AF65-F5344CB8AC3E}">
        <p14:creationId xmlns:p14="http://schemas.microsoft.com/office/powerpoint/2010/main" val="115831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61E3B79-1BD9-22BB-EFA3-A5DB92CBD9B8}"/>
              </a:ext>
            </a:extLst>
          </p:cNvPr>
          <p:cNvSpPr txBox="1"/>
          <p:nvPr/>
        </p:nvSpPr>
        <p:spPr>
          <a:xfrm>
            <a:off x="569625" y="123631"/>
            <a:ext cx="11152684" cy="6986528"/>
          </a:xfrm>
          <a:prstGeom prst="rect">
            <a:avLst/>
          </a:prstGeom>
          <a:noFill/>
        </p:spPr>
        <p:txBody>
          <a:bodyPr wrap="square">
            <a:spAutoFit/>
          </a:bodyPr>
          <a:lstStyle/>
          <a:p>
            <a:pPr algn="just"/>
            <a:r>
              <a:rPr lang="hi-IN" sz="2800" dirty="0">
                <a:solidFill>
                  <a:srgbClr val="FF0000"/>
                </a:solidFill>
              </a:rPr>
              <a:t>३) लोकसंख्येचे वर्तमान काळातील वितरण ४) भविष्यकालीन लोकसंख्या इत्यादी घटकांचा समावेश होतो.</a:t>
            </a:r>
            <a:r>
              <a:rPr lang="en-US" sz="2800" dirty="0">
                <a:solidFill>
                  <a:srgbClr val="FF0000"/>
                </a:solidFill>
              </a:rPr>
              <a:t>ii) </a:t>
            </a:r>
            <a:r>
              <a:rPr lang="hi-IN" sz="2800" dirty="0">
                <a:solidFill>
                  <a:srgbClr val="FF0000"/>
                </a:solidFill>
              </a:rPr>
              <a:t>स्थान (</a:t>
            </a:r>
            <a:r>
              <a:rPr lang="en-US" sz="2800" dirty="0">
                <a:solidFill>
                  <a:srgbClr val="FF0000"/>
                </a:solidFill>
              </a:rPr>
              <a:t>Place) : </a:t>
            </a:r>
            <a:r>
              <a:rPr lang="hi-IN" sz="2800" dirty="0">
                <a:solidFill>
                  <a:srgbClr val="FF0000"/>
                </a:solidFill>
              </a:rPr>
              <a:t>यामध्ये१) पर्यावरण व स्थानाचे महत्त्व २) मानवाचे हवामानाशी अनुकूलन३) जलाशय४) मृदेची उत्पत्ती</a:t>
            </a:r>
            <a:r>
              <a:rPr lang="en-US" sz="2800" dirty="0">
                <a:solidFill>
                  <a:srgbClr val="FF0000"/>
                </a:solidFill>
              </a:rPr>
              <a:t> iii) </a:t>
            </a:r>
            <a:r>
              <a:rPr lang="hi-IN" sz="2800" dirty="0">
                <a:solidFill>
                  <a:srgbClr val="FF0000"/>
                </a:solidFill>
              </a:rPr>
              <a:t>मानवाद्वारे पृथ्वीचा उपयोग व त्यावरील खुणा : (</a:t>
            </a:r>
            <a:r>
              <a:rPr lang="en-US" sz="2800" dirty="0">
                <a:solidFill>
                  <a:srgbClr val="FF0000"/>
                </a:solidFill>
              </a:rPr>
              <a:t>Mans use of the earth and the mark he makes on it) </a:t>
            </a:r>
            <a:r>
              <a:rPr lang="hi-IN" sz="2800" dirty="0">
                <a:solidFill>
                  <a:srgbClr val="FF0000"/>
                </a:solidFill>
              </a:rPr>
              <a:t>यामध्ये१) मत्स्यव्यवसाय, शिकार, अन्न गोळा करणे२) कृषि आणि पशुपालन ३) गवताळप्रदेश आणि वनामध्ये परिवर्तन४) घरे आणि वस्ती६) उपयोगी खनिजांचा शोध७) नगरे८) कारखानदारी९) रस्ते, रेल्वे, वायुमार्ग व जलमार्ग१०) भूमी उपयोजन व संधारण </a:t>
            </a:r>
            <a:r>
              <a:rPr lang="en-US" sz="2800" dirty="0">
                <a:solidFill>
                  <a:srgbClr val="FF0000"/>
                </a:solidFill>
              </a:rPr>
              <a:t>iv) </a:t>
            </a:r>
            <a:r>
              <a:rPr lang="hi-IN" sz="2800" dirty="0">
                <a:solidFill>
                  <a:srgbClr val="FF0000"/>
                </a:solidFill>
              </a:rPr>
              <a:t>विश्वाकडे (</a:t>
            </a:r>
            <a:r>
              <a:rPr lang="en-US" sz="2800" dirty="0">
                <a:solidFill>
                  <a:srgbClr val="FF0000"/>
                </a:solidFill>
              </a:rPr>
              <a:t>Towards one world) : </a:t>
            </a:r>
            <a:r>
              <a:rPr lang="hi-IN" sz="2800" dirty="0">
                <a:solidFill>
                  <a:srgbClr val="FF0000"/>
                </a:solidFill>
              </a:rPr>
              <a:t>यामध्ये१) मानव व जागतिक व्यापार२) व्यापारी मार्ग व केंद्रे ३) मानवी समुदाय आणि राष्ट्र४) विचारांची देवाणघेवाण५) मानवी भूगोलामध्ये तंत्राचा वापर</a:t>
            </a:r>
            <a:endParaRPr lang="en-US" sz="2800" dirty="0">
              <a:solidFill>
                <a:srgbClr val="FF0000"/>
              </a:solidFill>
            </a:endParaRPr>
          </a:p>
          <a:p>
            <a:pPr algn="just"/>
            <a:r>
              <a:rPr lang="hi-IN" sz="2800" dirty="0">
                <a:solidFill>
                  <a:srgbClr val="FF0000"/>
                </a:solidFill>
              </a:rPr>
              <a:t>मानवी भूगोलाची व्याप्ती केवळ निसर्ग व मानव यांच्यातील संदर्भापुरती मर्यादित राहिलेली नसून त्यामध्ये मानवाला सभोवतालच्या नैसर्गिक पर्यावरणातील घटकांचा प्रभाव यांचा अभ्यास मानवी भूगोलात करावा लागत आहे</a:t>
            </a:r>
            <a:endParaRPr lang="en-US" sz="2800" dirty="0">
              <a:solidFill>
                <a:srgbClr val="FF0000"/>
              </a:solidFill>
            </a:endParaRPr>
          </a:p>
          <a:p>
            <a:pPr algn="just"/>
            <a:endParaRPr lang="en-US" sz="2800" dirty="0">
              <a:solidFill>
                <a:srgbClr val="FF0000"/>
              </a:solidFill>
            </a:endParaRPr>
          </a:p>
        </p:txBody>
      </p:sp>
    </p:spTree>
    <p:extLst>
      <p:ext uri="{BB962C8B-B14F-4D97-AF65-F5344CB8AC3E}">
        <p14:creationId xmlns:p14="http://schemas.microsoft.com/office/powerpoint/2010/main" val="4054192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450CED7-5A32-607A-1225-BF372CC02025}"/>
              </a:ext>
            </a:extLst>
          </p:cNvPr>
          <p:cNvSpPr txBox="1"/>
          <p:nvPr/>
        </p:nvSpPr>
        <p:spPr>
          <a:xfrm>
            <a:off x="3582649" y="2691131"/>
            <a:ext cx="4781861" cy="1015663"/>
          </a:xfrm>
          <a:prstGeom prst="rect">
            <a:avLst/>
          </a:prstGeom>
          <a:noFill/>
        </p:spPr>
        <p:txBody>
          <a:bodyPr wrap="square">
            <a:spAutoFit/>
          </a:bodyPr>
          <a:lstStyle/>
          <a:p>
            <a:pPr algn="ctr"/>
            <a:r>
              <a:rPr lang="en-US" sz="6000" b="1" dirty="0">
                <a:solidFill>
                  <a:srgbClr val="00B0F0"/>
                </a:solidFill>
              </a:rPr>
              <a:t>THANK YOU</a:t>
            </a:r>
          </a:p>
        </p:txBody>
      </p:sp>
    </p:spTree>
    <p:extLst>
      <p:ext uri="{BB962C8B-B14F-4D97-AF65-F5344CB8AC3E}">
        <p14:creationId xmlns:p14="http://schemas.microsoft.com/office/powerpoint/2010/main" val="1942434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2C4924A3-3F4F-C3B4-BE30-B1DCB73104B8}"/>
              </a:ext>
            </a:extLst>
          </p:cNvPr>
          <p:cNvSpPr txBox="1"/>
          <p:nvPr/>
        </p:nvSpPr>
        <p:spPr>
          <a:xfrm>
            <a:off x="475861" y="669028"/>
            <a:ext cx="10991461" cy="5693866"/>
          </a:xfrm>
          <a:prstGeom prst="rect">
            <a:avLst/>
          </a:prstGeom>
          <a:noFill/>
        </p:spPr>
        <p:txBody>
          <a:bodyPr wrap="square">
            <a:spAutoFit/>
          </a:bodyPr>
          <a:lstStyle/>
          <a:p>
            <a:pPr algn="just"/>
            <a:r>
              <a:rPr kumimoji="0" lang="hi-IN" sz="28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मानवी भूगोल व्याख्या</a:t>
            </a:r>
            <a:r>
              <a:rPr kumimoji="0" lang="en-US" sz="28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a:t>
            </a:r>
            <a:r>
              <a:rPr kumimoji="0" lang="hi-IN" sz="28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स्वरुप </a:t>
            </a:r>
            <a:r>
              <a:rPr lang="en-US" sz="2800" b="1" dirty="0" err="1">
                <a:solidFill>
                  <a:srgbClr val="FF0000"/>
                </a:solidFill>
                <a:latin typeface="Mangal" panose="02040503050203030202" pitchFamily="18" charset="0"/>
                <a:ea typeface="Calibri" panose="020F0502020204030204" pitchFamily="34" charset="0"/>
                <a:cs typeface="Times New Roman" panose="02020603050405020304" pitchFamily="18" charset="0"/>
              </a:rPr>
              <a:t>आण‍ि</a:t>
            </a:r>
            <a:r>
              <a:rPr lang="en-US" sz="2800" b="1" dirty="0">
                <a:solidFill>
                  <a:srgbClr val="FF0000"/>
                </a:solidFill>
                <a:latin typeface="Mangal" panose="02040503050203030202" pitchFamily="18" charset="0"/>
                <a:ea typeface="Calibri" panose="020F0502020204030204" pitchFamily="34" charset="0"/>
                <a:cs typeface="Times New Roman" panose="02020603050405020304" pitchFamily="18" charset="0"/>
              </a:rPr>
              <a:t> </a:t>
            </a:r>
            <a:r>
              <a:rPr kumimoji="0" lang="hi-IN" sz="28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व्याप्त</a:t>
            </a:r>
            <a:r>
              <a:rPr kumimoji="0" lang="en-US" sz="2800" b="1" i="0" u="none" strike="noStrike" kern="1200" cap="none" spc="0" normalizeH="0" baseline="0" noProof="0" dirty="0">
                <a:ln>
                  <a:noFill/>
                </a:ln>
                <a:solidFill>
                  <a:srgbClr val="FF0000"/>
                </a:solidFill>
                <a:effectLst/>
                <a:uLnTx/>
                <a:uFillTx/>
                <a:latin typeface="Mangal" panose="02040503050203030202" pitchFamily="18" charset="0"/>
                <a:ea typeface="Calibri" panose="020F0502020204030204" pitchFamily="34" charset="0"/>
                <a:cs typeface="Times New Roman" panose="02020603050405020304" pitchFamily="18" charset="0"/>
              </a:rPr>
              <a:t>ी </a:t>
            </a:r>
          </a:p>
          <a:p>
            <a:pPr algn="just"/>
            <a:r>
              <a:rPr lang="hi-IN" sz="2800" dirty="0">
                <a:solidFill>
                  <a:srgbClr val="FF0000"/>
                </a:solidFill>
              </a:rPr>
              <a:t>मानवी भूगोलाच्या अभ्यासाचा केंद्रबिंदू मानव असून त्यामध्ये मानवी जीवनाच्या विविध पैलूंचा प्रदेशाला अनुसरून भौगोलिक दृष्टीने अभ्यास केला जातो.मानव ज्या नैसर्गिक पर्यावरणामध्ये राहतो तेथील नैसर्गिक घटकांची उपयुक्तता लक्षात घेऊन आपल्या गरजांची पूर्तता करण्यासाठी त्यामध्ये तो योग्य ते बदल घडवून आणतो. या बदलामधूनच मानवी जीवन अधिक सुखकर व संपन्न बनले. त्यातूनच पूढे पृथ्वीवरील निरनिराळया भागात मानवी संस्कृतीचा उदय आणि विकास झाला.</a:t>
            </a:r>
            <a:endParaRPr lang="en-US" sz="2800" dirty="0">
              <a:solidFill>
                <a:srgbClr val="FF0000"/>
              </a:solidFill>
            </a:endParaRPr>
          </a:p>
          <a:p>
            <a:pPr algn="just"/>
            <a:r>
              <a:rPr lang="hi-IN" sz="2800" dirty="0">
                <a:solidFill>
                  <a:srgbClr val="FF0000"/>
                </a:solidFill>
              </a:rPr>
              <a:t>मानवी भूगोलाच्या व्याख्या :-मानव आणि नैसर्गिक पर्यावरण यांच्यातील परस्पर संबंधाचा अभ्यास म्हणजे मानवी भूगोल होय. ही व्याख्या अतिशय लोकप्रिय असली तरी मानवी भूगोलाचे स्वरूप अधिक स्पष्ट होण्यासाठी विविध भूगोलतज्ञांनी ज्या व्याख्या केल्या आहेत त्यांचा परमार्श घेणे उचीत ठरेल. त्यापैकी काहीं महत्त्वपूर्ण व्याख्या पुढीलप्रमाणे आहेत.</a:t>
            </a:r>
            <a:endParaRPr lang="en-US" sz="2800" dirty="0">
              <a:solidFill>
                <a:srgbClr val="FF0000"/>
              </a:solidFill>
            </a:endParaRPr>
          </a:p>
        </p:txBody>
      </p:sp>
    </p:spTree>
    <p:extLst>
      <p:ext uri="{BB962C8B-B14F-4D97-AF65-F5344CB8AC3E}">
        <p14:creationId xmlns:p14="http://schemas.microsoft.com/office/powerpoint/2010/main" val="477291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5AA0EFB5-FC46-31B9-27AA-84E1E43EA25B}"/>
              </a:ext>
            </a:extLst>
          </p:cNvPr>
          <p:cNvSpPr txBox="1"/>
          <p:nvPr/>
        </p:nvSpPr>
        <p:spPr>
          <a:xfrm>
            <a:off x="531846" y="876891"/>
            <a:ext cx="10907486" cy="5693866"/>
          </a:xfrm>
          <a:prstGeom prst="rect">
            <a:avLst/>
          </a:prstGeom>
          <a:noFill/>
        </p:spPr>
        <p:txBody>
          <a:bodyPr wrap="square">
            <a:spAutoFit/>
          </a:bodyPr>
          <a:lstStyle/>
          <a:p>
            <a:pPr algn="just"/>
            <a:r>
              <a:rPr lang="en-US" sz="2800" dirty="0">
                <a:solidFill>
                  <a:srgbClr val="FF0000"/>
                </a:solidFill>
              </a:rPr>
              <a:t>1. </a:t>
            </a:r>
            <a:r>
              <a:rPr lang="hi-IN" sz="2800" dirty="0">
                <a:solidFill>
                  <a:srgbClr val="FF0000"/>
                </a:solidFill>
              </a:rPr>
              <a:t>फ्रेड्रीक रॅटझेल :-"मानव आणि त्यांचे नैसर्गिक पर्यावरणाशी समायोजन यांचा अभ्यास करणारे शास्त्र म्हणजे मानवी भूगोल होय.“</a:t>
            </a:r>
            <a:endParaRPr lang="en-US" sz="2800" dirty="0">
              <a:solidFill>
                <a:srgbClr val="FF0000"/>
              </a:solidFill>
            </a:endParaRPr>
          </a:p>
          <a:p>
            <a:pPr algn="just"/>
            <a:r>
              <a:rPr lang="hi-IN" sz="2800" dirty="0">
                <a:solidFill>
                  <a:srgbClr val="FF0000"/>
                </a:solidFill>
              </a:rPr>
              <a:t>२. कु. ए</a:t>
            </a:r>
            <a:r>
              <a:rPr lang="en-US" sz="2800" dirty="0" err="1">
                <a:solidFill>
                  <a:srgbClr val="FF0000"/>
                </a:solidFill>
              </a:rPr>
              <a:t>ले</a:t>
            </a:r>
            <a:r>
              <a:rPr lang="hi-IN" sz="2800" dirty="0">
                <a:solidFill>
                  <a:srgbClr val="FF0000"/>
                </a:solidFill>
              </a:rPr>
              <a:t>न संम्प</a:t>
            </a:r>
            <a:r>
              <a:rPr lang="en-US" sz="2800" dirty="0">
                <a:solidFill>
                  <a:srgbClr val="FF0000"/>
                </a:solidFill>
              </a:rPr>
              <a:t>ल :-</a:t>
            </a:r>
            <a:r>
              <a:rPr lang="hi-IN" sz="2800" dirty="0">
                <a:solidFill>
                  <a:srgbClr val="FF0000"/>
                </a:solidFill>
              </a:rPr>
              <a:t> "क्रियाशिल मानव व अस्थिर पृथ्वी यांच्यातील बदलत्या संबंधाचाअभ्यास म्हणजे मानवी भूगोल होय. </a:t>
            </a:r>
            <a:endParaRPr lang="en-US" sz="2800" dirty="0">
              <a:solidFill>
                <a:srgbClr val="FF0000"/>
              </a:solidFill>
            </a:endParaRPr>
          </a:p>
          <a:p>
            <a:pPr algn="just"/>
            <a:r>
              <a:rPr lang="hi-IN" sz="2800" dirty="0">
                <a:solidFill>
                  <a:srgbClr val="FF0000"/>
                </a:solidFill>
              </a:rPr>
              <a:t>३.</a:t>
            </a:r>
            <a:r>
              <a:rPr lang="en-US" sz="2800" dirty="0">
                <a:solidFill>
                  <a:srgbClr val="FF0000"/>
                </a:solidFill>
              </a:rPr>
              <a:t> </a:t>
            </a:r>
            <a:r>
              <a:rPr lang="hi-IN" sz="2800" dirty="0">
                <a:solidFill>
                  <a:srgbClr val="FF0000"/>
                </a:solidFill>
              </a:rPr>
              <a:t>हटिंग्टन -भौगोलिक पर्यावरणाचे स्वरूप व वितरण आणि मानवी कार्य व गुणवत्ता यांच्यातील संबंधाचा अभ्यास म्हणजे मानवी भूगोल होय. </a:t>
            </a:r>
            <a:endParaRPr lang="en-US" sz="2800" dirty="0">
              <a:solidFill>
                <a:srgbClr val="FF0000"/>
              </a:solidFill>
            </a:endParaRPr>
          </a:p>
          <a:p>
            <a:pPr algn="just"/>
            <a:r>
              <a:rPr lang="hi-IN" sz="2800" dirty="0">
                <a:solidFill>
                  <a:srgbClr val="FF0000"/>
                </a:solidFill>
              </a:rPr>
              <a:t>४. विदाल-दि-ला-क्लाश :-"पृथ्वीला नियंत्रित करणारे भौतिक नियम आणि मानव यामधील संबंधाचे तर्कशुध्द विवेचन म्हणजे मानवी भूगोल होय.</a:t>
            </a:r>
            <a:endParaRPr lang="en-US" sz="2800" dirty="0">
              <a:solidFill>
                <a:srgbClr val="FF0000"/>
              </a:solidFill>
            </a:endParaRPr>
          </a:p>
          <a:p>
            <a:pPr algn="just"/>
            <a:r>
              <a:rPr lang="hi-IN" sz="2800" dirty="0">
                <a:solidFill>
                  <a:srgbClr val="FF0000"/>
                </a:solidFill>
              </a:rPr>
              <a:t>५. जीन बुन्स :-"मानवी भूगोल म्हणजे प्राकृतिक घटक व मानवी क्रियांच्या संबंधाचा अभ्यास करणारे शास्त्र होय. </a:t>
            </a:r>
            <a:endParaRPr lang="en-US" sz="2800" dirty="0">
              <a:solidFill>
                <a:srgbClr val="FF0000"/>
              </a:solidFill>
            </a:endParaRPr>
          </a:p>
          <a:p>
            <a:pPr algn="just"/>
            <a:r>
              <a:rPr lang="hi-IN" sz="2800" dirty="0">
                <a:solidFill>
                  <a:srgbClr val="FF0000"/>
                </a:solidFill>
              </a:rPr>
              <a:t>६. डी. एच. डेव्हिस :-"पृथ्वीपृष्ठभागावरील प्रदेश आणि भौगोलिक पर्यावरण व मानवाची भौतिक प्रगती यामधील कार्यकारण संबंधाचे अध्ययन म्हणजे मानवी भूगोल</a:t>
            </a:r>
            <a:r>
              <a:rPr lang="en-US" sz="2800" dirty="0">
                <a:solidFill>
                  <a:srgbClr val="FF0000"/>
                </a:solidFill>
              </a:rPr>
              <a:t> </a:t>
            </a:r>
            <a:r>
              <a:rPr lang="hi-IN" sz="2800" dirty="0">
                <a:solidFill>
                  <a:srgbClr val="FF0000"/>
                </a:solidFill>
              </a:rPr>
              <a:t>होय. </a:t>
            </a:r>
            <a:endParaRPr lang="en-US" sz="2800" dirty="0">
              <a:solidFill>
                <a:srgbClr val="FF0000"/>
              </a:solidFill>
            </a:endParaRPr>
          </a:p>
        </p:txBody>
      </p:sp>
    </p:spTree>
    <p:extLst>
      <p:ext uri="{BB962C8B-B14F-4D97-AF65-F5344CB8AC3E}">
        <p14:creationId xmlns:p14="http://schemas.microsoft.com/office/powerpoint/2010/main" val="155416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23340C1-8501-5C0F-A0DA-1AC607B368DF}"/>
              </a:ext>
            </a:extLst>
          </p:cNvPr>
          <p:cNvSpPr txBox="1"/>
          <p:nvPr/>
        </p:nvSpPr>
        <p:spPr>
          <a:xfrm>
            <a:off x="447870" y="443142"/>
            <a:ext cx="10972800" cy="6555641"/>
          </a:xfrm>
          <a:prstGeom prst="rect">
            <a:avLst/>
          </a:prstGeom>
          <a:noFill/>
        </p:spPr>
        <p:txBody>
          <a:bodyPr wrap="square">
            <a:spAutoFit/>
          </a:bodyPr>
          <a:lstStyle/>
          <a:p>
            <a:pPr algn="just"/>
            <a:r>
              <a:rPr lang="hi-IN" sz="2800" dirty="0">
                <a:solidFill>
                  <a:srgbClr val="FF0000"/>
                </a:solidFill>
              </a:rPr>
              <a:t>मानवी भूगोलाचे स्वरूप(</a:t>
            </a:r>
            <a:r>
              <a:rPr lang="en-US" sz="2800" dirty="0">
                <a:solidFill>
                  <a:srgbClr val="FF0000"/>
                </a:solidFill>
              </a:rPr>
              <a:t>Nature of Human Geography)</a:t>
            </a:r>
            <a:r>
              <a:rPr lang="hi-IN" sz="2800" dirty="0">
                <a:solidFill>
                  <a:srgbClr val="FF0000"/>
                </a:solidFill>
              </a:rPr>
              <a:t>मानव आणि पर्यावरण हे दोन घटक महत्त्वाचे असून त्यांचा सखोल अभ्यास मानवी भूगोलात केला जातो. मानव हा निसर्गातील एक प्रमुख घटक आहे. याशिवाय निसर्गाने किंवा नैसर्गिक पर्यावरणाने मानवाला अनेक प्रकारची साधनसंपत्ती उपलब्ध करून दिलेली आहे. मानवाने आपल्या बुध्दीच्या जोरावर त्या साधनसंपत्तीचा उपयोग करून घेऊन आपले स्वतंत्र अस्तित्व निर्माण केलेले आहे.</a:t>
            </a:r>
            <a:endParaRPr lang="en-US" sz="2800" dirty="0">
              <a:solidFill>
                <a:srgbClr val="FF0000"/>
              </a:solidFill>
            </a:endParaRPr>
          </a:p>
          <a:p>
            <a:pPr algn="just"/>
            <a:r>
              <a:rPr lang="hi-IN" sz="2800" dirty="0">
                <a:solidFill>
                  <a:srgbClr val="FF0000"/>
                </a:solidFill>
              </a:rPr>
              <a:t>मानवी भूगोलाचे स्वरूप हे प्रदेशानुसार बदलते. याशिवाय पुढील मुद्दयांच्या आधारे मानवी भूगोलाचे स्वरूप अधिक स्पष्ट करता येते. </a:t>
            </a:r>
            <a:endParaRPr lang="en-US" sz="2800" dirty="0">
              <a:solidFill>
                <a:srgbClr val="FF0000"/>
              </a:solidFill>
            </a:endParaRPr>
          </a:p>
          <a:p>
            <a:pPr algn="just"/>
            <a:r>
              <a:rPr lang="hi-IN" sz="2800" dirty="0">
                <a:solidFill>
                  <a:srgbClr val="FF0000"/>
                </a:solidFill>
              </a:rPr>
              <a:t>१) मानवी भूगोलाचे परिवर्तनशील स्वरूप :-</a:t>
            </a:r>
            <a:r>
              <a:rPr lang="en-US" sz="2800" dirty="0">
                <a:solidFill>
                  <a:srgbClr val="FF0000"/>
                </a:solidFill>
              </a:rPr>
              <a:t> </a:t>
            </a:r>
            <a:r>
              <a:rPr lang="hi-IN" sz="2800" dirty="0">
                <a:solidFill>
                  <a:srgbClr val="FF0000"/>
                </a:solidFill>
              </a:rPr>
              <a:t>प्राचीन काळापासून ते आजतागायत मानवी जीवनात सतत बदल झालेले दिसुन येतात. मानवाच्या उत्क्रांतीबरोबर मानव व निसर्ग यांच्यातील</a:t>
            </a:r>
            <a:r>
              <a:rPr lang="en-US" sz="2800" dirty="0">
                <a:solidFill>
                  <a:srgbClr val="FF0000"/>
                </a:solidFill>
              </a:rPr>
              <a:t> </a:t>
            </a:r>
            <a:r>
              <a:rPr lang="hi-IN" sz="2800" dirty="0">
                <a:solidFill>
                  <a:srgbClr val="FF0000"/>
                </a:solidFill>
              </a:rPr>
              <a:t>संबंध बदलत गेले हे संबंध प्रदेशानुसार मित्र होते, त्यामुळे प्रादेशिक मित्रता निर्माण झाली. पृथ्वीवरील वेगवेगळ्या प्रदेशात राहणाया लोकांचा आहार, निवास, चालीरिती, व्यवसाय, भाषा, संस्कृती यामध्ये विविधता आढळून येते.</a:t>
            </a:r>
            <a:endParaRPr lang="en-US" sz="2800" dirty="0">
              <a:solidFill>
                <a:srgbClr val="FF0000"/>
              </a:solidFill>
            </a:endParaRPr>
          </a:p>
        </p:txBody>
      </p:sp>
    </p:spTree>
    <p:extLst>
      <p:ext uri="{BB962C8B-B14F-4D97-AF65-F5344CB8AC3E}">
        <p14:creationId xmlns:p14="http://schemas.microsoft.com/office/powerpoint/2010/main" val="2148670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5F23745-9EAF-CDF1-EE32-09C2A0A0F1CA}"/>
              </a:ext>
            </a:extLst>
          </p:cNvPr>
          <p:cNvSpPr txBox="1"/>
          <p:nvPr/>
        </p:nvSpPr>
        <p:spPr>
          <a:xfrm>
            <a:off x="554611" y="969682"/>
            <a:ext cx="11082777" cy="5262979"/>
          </a:xfrm>
          <a:prstGeom prst="rect">
            <a:avLst/>
          </a:prstGeom>
          <a:noFill/>
        </p:spPr>
        <p:txBody>
          <a:bodyPr wrap="square">
            <a:spAutoFit/>
          </a:bodyPr>
          <a:lstStyle/>
          <a:p>
            <a:pPr algn="just"/>
            <a:r>
              <a:rPr lang="hi-IN" sz="2800" dirty="0">
                <a:solidFill>
                  <a:srgbClr val="FF0000"/>
                </a:solidFill>
              </a:rPr>
              <a:t>संबंध बदलत गेले हे संबंध प्रदेशानुसार मित्र होते, त्यामुळे प्रादेशिक मित्रता निर्माण झाली. पृथ्वीवरील वेगवेगळ्या प्रदेशात राहणाया लोकांचा आहार, निवास, चालीरिती, व्यवसाय, भाषा, संस्कृती यामध्ये विविधता आढळून येते.</a:t>
            </a:r>
            <a:endParaRPr lang="en-US" sz="2800" dirty="0">
              <a:solidFill>
                <a:srgbClr val="FF0000"/>
              </a:solidFill>
            </a:endParaRPr>
          </a:p>
          <a:p>
            <a:pPr algn="just"/>
            <a:r>
              <a:rPr lang="hi-IN" sz="2800" dirty="0">
                <a:solidFill>
                  <a:srgbClr val="FF0000"/>
                </a:solidFill>
              </a:rPr>
              <a:t>२. मानवी भूगोलाचे गतिमान स्वरूप :-काळाच्या ओघात सर्वच क्षेत्रात झपाटयाने प्रगती होत आहे. त्यामुळे मानवी जीवनाला एक प्रकारची गती प्राप्त झाली आहे. याचा परिणाम मानव व निसर्ग यांच्यावर झाला उदा. मानवाने आपल्या कल्पकतेच्या जोरावर द प्रगत तंत्रज्ञानाच्या साहाय्याने वाळवंटासारख्या प्रदेशास जलमय स्वरूप प्राप्त करून दिले. त्यासाठी त्यास अनेक क्रिया कराव्या लागल्या. अशा अनेक प्रकारच्या क्रियामधुन मानवाला गती प्राप्त होत गेली त्याचा परिणाम म्हणून मानवी भूगोलाचे स्वरूप गतीमान बनले. </a:t>
            </a:r>
            <a:endParaRPr lang="en-US" sz="2800" dirty="0">
              <a:solidFill>
                <a:srgbClr val="FF0000"/>
              </a:solidFill>
            </a:endParaRPr>
          </a:p>
        </p:txBody>
      </p:sp>
    </p:spTree>
    <p:extLst>
      <p:ext uri="{BB962C8B-B14F-4D97-AF65-F5344CB8AC3E}">
        <p14:creationId xmlns:p14="http://schemas.microsoft.com/office/powerpoint/2010/main" val="2065731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11DFF23-9F35-3E5E-897E-2384A4C3F2EE}"/>
              </a:ext>
            </a:extLst>
          </p:cNvPr>
          <p:cNvSpPr txBox="1"/>
          <p:nvPr/>
        </p:nvSpPr>
        <p:spPr>
          <a:xfrm>
            <a:off x="416859" y="1336467"/>
            <a:ext cx="11241741" cy="4832092"/>
          </a:xfrm>
          <a:prstGeom prst="rect">
            <a:avLst/>
          </a:prstGeom>
          <a:noFill/>
        </p:spPr>
        <p:txBody>
          <a:bodyPr wrap="square">
            <a:spAutoFit/>
          </a:bodyPr>
          <a:lstStyle/>
          <a:p>
            <a:pPr algn="just"/>
            <a:r>
              <a:rPr lang="hi-IN" sz="2800" dirty="0">
                <a:solidFill>
                  <a:srgbClr val="FF0000"/>
                </a:solidFill>
              </a:rPr>
              <a:t>३. मानव व पर्यावरण संबंध :-मानव आणि पर्यावरण यांच्यातील संबंधाचा अभ्यास हा मानवीभूगोलाचा मुख्य उद्देश आहे. मानव जीवन जगत असताना पर्यावरणातीलविविध घटकांचा उपयोग करून घेतो. हे करत असताना तो कधी पर्यावरणातबदल घडवून आणतो तर कधी पर्यावरणाचा त्याच्यावर प्रभाव पडतो, यातूनमानव आणि पर्यावरण यांच्यात क्रिया-प्रक्रिया व आंतरक्रिया होऊन परस्परावलंबनव परस्परसंबंध निर्माण होतात. म्हणून मानव आणि पर्यावरण यांच्यातीलपरस्पर संबंधाचा अभ्यास मानवी भूगोलात केला जातो.</a:t>
            </a:r>
            <a:endParaRPr lang="en-US" sz="2800" dirty="0">
              <a:solidFill>
                <a:srgbClr val="FF0000"/>
              </a:solidFill>
            </a:endParaRPr>
          </a:p>
          <a:p>
            <a:pPr algn="just"/>
            <a:r>
              <a:rPr lang="hi-IN" sz="2800" dirty="0">
                <a:solidFill>
                  <a:srgbClr val="FF0000"/>
                </a:solidFill>
              </a:rPr>
              <a:t>४. व्यापक स्वरूप :-दिवसेंदिवस ज्ञानाच्या कक्षा रुंदावत चालल्या आहेत. मानवाला</a:t>
            </a:r>
            <a:r>
              <a:rPr lang="en-US" sz="2800" dirty="0">
                <a:solidFill>
                  <a:srgbClr val="FF0000"/>
                </a:solidFill>
              </a:rPr>
              <a:t> </a:t>
            </a:r>
            <a:r>
              <a:rPr lang="hi-IN" sz="2800" dirty="0">
                <a:solidFill>
                  <a:srgbClr val="FF0000"/>
                </a:solidFill>
              </a:rPr>
              <a:t>नवनवीन प्रदेशाचे ज्ञान मिळत आहे, त्यामुळे मानवी क्रिया वाढत आहेत. या वाढत्या क्रियांमुळे मानव आणि पर्यावरण यांच्यातील संबंध व्यापक बनत चालले आहेत. त्यामुळे मानवी भूगोलाचे स्वरूप व्यापक बनलेले आहे. </a:t>
            </a:r>
            <a:endParaRPr lang="en-US" sz="2800" dirty="0">
              <a:solidFill>
                <a:srgbClr val="FF0000"/>
              </a:solidFill>
            </a:endParaRPr>
          </a:p>
        </p:txBody>
      </p:sp>
    </p:spTree>
    <p:extLst>
      <p:ext uri="{BB962C8B-B14F-4D97-AF65-F5344CB8AC3E}">
        <p14:creationId xmlns:p14="http://schemas.microsoft.com/office/powerpoint/2010/main" val="171311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8CE7A8F-48E2-8E18-457E-A5C1C441683C}"/>
              </a:ext>
            </a:extLst>
          </p:cNvPr>
          <p:cNvSpPr txBox="1"/>
          <p:nvPr/>
        </p:nvSpPr>
        <p:spPr>
          <a:xfrm>
            <a:off x="509663" y="634530"/>
            <a:ext cx="11347554" cy="6124754"/>
          </a:xfrm>
          <a:prstGeom prst="rect">
            <a:avLst/>
          </a:prstGeom>
          <a:noFill/>
        </p:spPr>
        <p:txBody>
          <a:bodyPr wrap="square">
            <a:spAutoFit/>
          </a:bodyPr>
          <a:lstStyle/>
          <a:p>
            <a:pPr algn="just"/>
            <a:r>
              <a:rPr lang="hi-IN" sz="2800" dirty="0">
                <a:solidFill>
                  <a:srgbClr val="FF0000"/>
                </a:solidFill>
              </a:rPr>
              <a:t>५. एकात्मतेचे स्वरूप :-पर्यावरणातील कोणत्याही घटकाला स्वतंत्र असे स्वतःचे अस्तित्व नाही हे सर्व घटक परस्परांशी निगडित आहेत. त्यामुळे त्यांच्यात एकात्मता निर्माण होते. ही एकात्मता नैसर्गिक त्याबरोबरच मानवनिर्मित घटकात दिसून येते. नैसर्गिक व मानवनिर्मित घटकातील एकात्मतेचा अभ्यास मानवी भूगोलात केला जातो. म्हणून मानवी भूगोलाचे स्वरूप एकात्मतेचे बनलेले आहे.</a:t>
            </a:r>
            <a:endParaRPr lang="en-US" sz="2800" dirty="0">
              <a:solidFill>
                <a:srgbClr val="FF0000"/>
              </a:solidFill>
            </a:endParaRPr>
          </a:p>
          <a:p>
            <a:pPr algn="just"/>
            <a:r>
              <a:rPr lang="hi-IN" sz="2800" dirty="0">
                <a:solidFill>
                  <a:srgbClr val="FF0000"/>
                </a:solidFill>
              </a:rPr>
              <a:t>६. आंतरविद्याशाखीय स्वरूप :-मानव आणि पर्यावरण यांच्यातील संबंधाची उकल करताना मानवी भूगोलास इतर अनेक नैसर्गिक व सामाजिक शास्त्राचा आधार घ्यावा लागतो. पर्यावरणातील भौतिक घटकांची उकल करताना नैसर्गिक शास्त्रांचा तर</a:t>
            </a:r>
            <a:r>
              <a:rPr lang="en-US" sz="2800" dirty="0">
                <a:solidFill>
                  <a:srgbClr val="FF0000"/>
                </a:solidFill>
              </a:rPr>
              <a:t> </a:t>
            </a:r>
            <a:r>
              <a:rPr lang="hi-IN" sz="2800" dirty="0">
                <a:solidFill>
                  <a:srgbClr val="FF0000"/>
                </a:solidFill>
              </a:rPr>
              <a:t>सामाजिक घटकांची जसे रूढी, परंपरा, चालिरीती, संस्कृती, आर्थिक व्यवहार इत्यादींची उकल करताना सामाजिक शास्त्रांचा आधार घेणे आवश्यक ठरते. त्यातूनच मानवी भूगोल व इतर नैसर्गिक व सामाजिक शास्त्रात संबंध प्रस्थापित होऊन मानवी भूगोलाचे स्वरूप आंतरविद्याशाखीय बनले आहे.</a:t>
            </a:r>
            <a:endParaRPr lang="en-US" sz="2800" dirty="0">
              <a:solidFill>
                <a:srgbClr val="FF0000"/>
              </a:solidFill>
            </a:endParaRPr>
          </a:p>
        </p:txBody>
      </p:sp>
    </p:spTree>
    <p:extLst>
      <p:ext uri="{BB962C8B-B14F-4D97-AF65-F5344CB8AC3E}">
        <p14:creationId xmlns:p14="http://schemas.microsoft.com/office/powerpoint/2010/main" val="2847660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7B6B631-1110-43AB-D6F1-26CE91E78EAF}"/>
              </a:ext>
            </a:extLst>
          </p:cNvPr>
          <p:cNvSpPr txBox="1"/>
          <p:nvPr/>
        </p:nvSpPr>
        <p:spPr>
          <a:xfrm>
            <a:off x="605118" y="992083"/>
            <a:ext cx="10757647" cy="3970318"/>
          </a:xfrm>
          <a:prstGeom prst="rect">
            <a:avLst/>
          </a:prstGeom>
          <a:noFill/>
        </p:spPr>
        <p:txBody>
          <a:bodyPr wrap="square">
            <a:spAutoFit/>
          </a:bodyPr>
          <a:lstStyle/>
          <a:p>
            <a:pPr algn="just"/>
            <a:r>
              <a:rPr lang="hi-IN" sz="2800" dirty="0">
                <a:solidFill>
                  <a:srgbClr val="FF0000"/>
                </a:solidFill>
              </a:rPr>
              <a:t>मानवी भूगोलाची व्याप्ती(</a:t>
            </a:r>
            <a:r>
              <a:rPr lang="en-US" sz="2800" dirty="0">
                <a:solidFill>
                  <a:srgbClr val="FF0000"/>
                </a:solidFill>
              </a:rPr>
              <a:t>Scope of Human Geography)</a:t>
            </a:r>
            <a:r>
              <a:rPr lang="hi-IN" sz="2800" dirty="0">
                <a:solidFill>
                  <a:srgbClr val="FF0000"/>
                </a:solidFill>
              </a:rPr>
              <a:t>मानवी भूगोलात पृथ्वीवरील विविध प्रदेशातील भौगोलिक वातावरण आणि त्या प्रदेशामध्ये निवास करणारा मानवसमूह यांच्या परस्परसंबंधातील प्रतिक्रियांचा अभ्यास केला जातो. यामध्ये लोकसंख्या, नैसर्गिक संसाधने, सांस्कृतिक भूदृश्य, जीवनमुल्य (</a:t>
            </a:r>
            <a:r>
              <a:rPr lang="en-US" sz="2800" dirty="0">
                <a:solidFill>
                  <a:srgbClr val="FF0000"/>
                </a:solidFill>
              </a:rPr>
              <a:t>Life Values), </a:t>
            </a:r>
            <a:r>
              <a:rPr lang="hi-IN" sz="2800" dirty="0">
                <a:solidFill>
                  <a:srgbClr val="FF0000"/>
                </a:solidFill>
              </a:rPr>
              <a:t>कार्यात्मक संबंध इत्यादी घटकांचा समावेश होतो.ज्या जगात आपण राहतो तेथील घटकांचे आकलन तसेच जगातील विविध प्रदेशातील समाज, संस्कृती आणि मानवनिर्मित भूदृश्यातील विरोधाभास व त्यांचे स्पष्टीकरण मानवी भूगोलातून मिळते. या विविध घटकांच्या अभिक्षेत्रीय</a:t>
            </a:r>
            <a:r>
              <a:rPr lang="en-US" sz="2800" dirty="0">
                <a:solidFill>
                  <a:srgbClr val="FF0000"/>
                </a:solidFill>
              </a:rPr>
              <a:t> </a:t>
            </a:r>
          </a:p>
        </p:txBody>
      </p:sp>
    </p:spTree>
    <p:extLst>
      <p:ext uri="{BB962C8B-B14F-4D97-AF65-F5344CB8AC3E}">
        <p14:creationId xmlns:p14="http://schemas.microsoft.com/office/powerpoint/2010/main" val="738038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72A2B48-1213-FBC4-A5BF-756712C60597}"/>
              </a:ext>
            </a:extLst>
          </p:cNvPr>
          <p:cNvSpPr txBox="1"/>
          <p:nvPr/>
        </p:nvSpPr>
        <p:spPr>
          <a:xfrm>
            <a:off x="672353" y="411186"/>
            <a:ext cx="10825103" cy="5693866"/>
          </a:xfrm>
          <a:prstGeom prst="rect">
            <a:avLst/>
          </a:prstGeom>
          <a:noFill/>
        </p:spPr>
        <p:txBody>
          <a:bodyPr wrap="square">
            <a:spAutoFit/>
          </a:bodyPr>
          <a:lstStyle/>
          <a:p>
            <a:pPr marL="514350" indent="-514350" algn="just">
              <a:buAutoNum type="hindiNumParenR"/>
            </a:pPr>
            <a:r>
              <a:rPr lang="hi-IN" sz="2800" dirty="0">
                <a:solidFill>
                  <a:srgbClr val="FF0000"/>
                </a:solidFill>
              </a:rPr>
              <a:t>विदाल दि.ला.ब्लाश :-फ्रेंच भूगोलतज्ञ विदाल दिला. ब्लाश यांनी मानवी भूगोलाच्या अध्ययनात तीन घटकांचा समावेश केलेला आहे. ते पुढीलप्रमाणे..</a:t>
            </a:r>
            <a:r>
              <a:rPr lang="en-US" sz="2800" dirty="0" err="1">
                <a:solidFill>
                  <a:srgbClr val="FF0000"/>
                </a:solidFill>
              </a:rPr>
              <a:t>i</a:t>
            </a:r>
            <a:r>
              <a:rPr lang="en-US" sz="2800" dirty="0">
                <a:solidFill>
                  <a:srgbClr val="FF0000"/>
                </a:solidFill>
              </a:rPr>
              <a:t>) </a:t>
            </a:r>
            <a:r>
              <a:rPr lang="hi-IN" sz="2800" dirty="0">
                <a:solidFill>
                  <a:srgbClr val="FF0000"/>
                </a:solidFill>
              </a:rPr>
              <a:t>लोकसंख्या विषयक घटक - यामध्ये लोकसंख्यावाढ, वितरण,घनता, लोकसंख्येचे केंद्रिकरण यांचा समावेश करण्यात आलेला आहे. </a:t>
            </a:r>
            <a:r>
              <a:rPr lang="en-US" sz="2800" dirty="0">
                <a:solidFill>
                  <a:srgbClr val="FF0000"/>
                </a:solidFill>
              </a:rPr>
              <a:t>ii) </a:t>
            </a:r>
            <a:r>
              <a:rPr lang="hi-IN" sz="2800" dirty="0">
                <a:solidFill>
                  <a:srgbClr val="FF0000"/>
                </a:solidFill>
              </a:rPr>
              <a:t>सांस्कृतिक घटक - यामध्ये१) अवजारे व कच्चा माल२) उपजीविकेची साधने ३) निवाऱ्याची साधने४) मानवी वस्ती५) संस्कृतीचा विकास. इत्यादी घटकांचा समावेश होतो. </a:t>
            </a:r>
            <a:r>
              <a:rPr lang="en-US" sz="2800" dirty="0">
                <a:solidFill>
                  <a:srgbClr val="FF0000"/>
                </a:solidFill>
              </a:rPr>
              <a:t>iii) </a:t>
            </a:r>
            <a:r>
              <a:rPr lang="hi-IN" sz="2800" dirty="0">
                <a:solidFill>
                  <a:srgbClr val="FF0000"/>
                </a:solidFill>
              </a:rPr>
              <a:t>परिवहन व स्थानांतरण यामध्ये१. मानव व प्राणी२. रस्ते, रेल्वे, सागरी वाहतुक. इत्यादी घटकांचा समावेश होतो.</a:t>
            </a:r>
            <a:endParaRPr lang="en-US" sz="2800" dirty="0">
              <a:solidFill>
                <a:srgbClr val="FF0000"/>
              </a:solidFill>
            </a:endParaRPr>
          </a:p>
          <a:p>
            <a:pPr marL="514350" indent="-514350" algn="just">
              <a:buAutoNum type="hindiNumParenR"/>
            </a:pPr>
            <a:r>
              <a:rPr lang="hi-IN" sz="2800" dirty="0">
                <a:solidFill>
                  <a:srgbClr val="FF0000"/>
                </a:solidFill>
              </a:rPr>
              <a:t> जीन ब्रुन्स :-या फ्रेंच भूगोलतज्ञांने (</a:t>
            </a:r>
            <a:r>
              <a:rPr lang="en-US" sz="2800" dirty="0">
                <a:solidFill>
                  <a:srgbClr val="FF0000"/>
                </a:solidFill>
              </a:rPr>
              <a:t>Human Geography) </a:t>
            </a:r>
            <a:r>
              <a:rPr lang="hi-IN" sz="2800" dirty="0">
                <a:solidFill>
                  <a:srgbClr val="FF0000"/>
                </a:solidFill>
              </a:rPr>
              <a:t>या पुस्तकात १९१०मध्ये व्याप्तीचे तीन गटात विभाजन केले आहे.1) मृदेचे अनुत्पादक उपयोग(</a:t>
            </a:r>
            <a:r>
              <a:rPr lang="en-US" sz="2800" dirty="0">
                <a:solidFill>
                  <a:srgbClr val="FF0000"/>
                </a:solidFill>
              </a:rPr>
              <a:t>Unproductive Occupation of Soil)</a:t>
            </a:r>
            <a:r>
              <a:rPr lang="hi-IN" sz="2800" dirty="0">
                <a:solidFill>
                  <a:srgbClr val="FF0000"/>
                </a:solidFill>
              </a:rPr>
              <a:t>उदा. घरे आणि सडके. यामध्ये पुन्हा खालील बाबी समाविष्टकेलेल्या आहेत.</a:t>
            </a:r>
            <a:endParaRPr lang="en-US" sz="2800" dirty="0">
              <a:solidFill>
                <a:srgbClr val="FF0000"/>
              </a:solidFill>
            </a:endParaRPr>
          </a:p>
        </p:txBody>
      </p:sp>
    </p:spTree>
    <p:extLst>
      <p:ext uri="{BB962C8B-B14F-4D97-AF65-F5344CB8AC3E}">
        <p14:creationId xmlns:p14="http://schemas.microsoft.com/office/powerpoint/2010/main" val="195965008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71</TotalTime>
  <Words>1561</Words>
  <Application>Microsoft Office PowerPoint</Application>
  <PresentationFormat>Custom</PresentationFormat>
  <Paragraphs>34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Prathamesh Kalaskar</dc:creator>
  <cp:lastModifiedBy>KBPE</cp:lastModifiedBy>
  <cp:revision>4</cp:revision>
  <dcterms:created xsi:type="dcterms:W3CDTF">2023-02-14T04:20:03Z</dcterms:created>
  <dcterms:modified xsi:type="dcterms:W3CDTF">2023-03-03T09:00:13Z</dcterms:modified>
</cp:coreProperties>
</file>