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Lst>
  <p:sldIdLst>
    <p:sldId id="291" r:id="rId2"/>
    <p:sldId id="256" r:id="rId3"/>
    <p:sldId id="257" r:id="rId4"/>
    <p:sldId id="292" r:id="rId5"/>
    <p:sldId id="258" r:id="rId6"/>
    <p:sldId id="293" r:id="rId7"/>
    <p:sldId id="259" r:id="rId8"/>
    <p:sldId id="296" r:id="rId9"/>
    <p:sldId id="260" r:id="rId10"/>
    <p:sldId id="261" r:id="rId11"/>
    <p:sldId id="262" r:id="rId12"/>
    <p:sldId id="263" r:id="rId13"/>
    <p:sldId id="264" r:id="rId14"/>
    <p:sldId id="265" r:id="rId15"/>
    <p:sldId id="266" r:id="rId16"/>
    <p:sldId id="294" r:id="rId17"/>
    <p:sldId id="295" r:id="rId18"/>
    <p:sldId id="297" r:id="rId19"/>
    <p:sldId id="298" r:id="rId20"/>
    <p:sldId id="299" r:id="rId21"/>
    <p:sldId id="28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003300"/>
    <a:srgbClr val="0000FF"/>
    <a:srgbClr val="003366"/>
    <a:srgbClr val="008000"/>
    <a:srgbClr val="CC00CC"/>
    <a:srgbClr val="96540C"/>
    <a:srgbClr val="930F4B"/>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4618" autoAdjust="0"/>
  </p:normalViewPr>
  <p:slideViewPr>
    <p:cSldViewPr snapToGrid="0">
      <p:cViewPr>
        <p:scale>
          <a:sx n="91" d="100"/>
          <a:sy n="91" d="100"/>
        </p:scale>
        <p:origin x="-126"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5942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1022490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705110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3688244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024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362206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9AC02A-2829-4ABB-925C-A4D9BE31411B}"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869077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9AC02A-2829-4ABB-925C-A4D9BE31411B}"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2245386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89AC02A-2829-4ABB-925C-A4D9BE31411B}" type="datetimeFigureOut">
              <a:rPr lang="en-US" smtClean="0"/>
              <a:t>3/3/2023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1949696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B9C76AA-E443-41FD-B127-7AB4E2D0C5FF}" type="slidenum">
              <a:rPr lang="en-US" smtClean="0"/>
              <a:t>‹#›</a:t>
            </a:fld>
            <a:endParaRPr lang="en-US"/>
          </a:p>
        </p:txBody>
      </p:sp>
    </p:spTree>
    <p:extLst>
      <p:ext uri="{BB962C8B-B14F-4D97-AF65-F5344CB8AC3E}">
        <p14:creationId xmlns:p14="http://schemas.microsoft.com/office/powerpoint/2010/main" val="1808668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10488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9AC02A-2829-4ABB-925C-A4D9BE31411B}" type="datetimeFigureOut">
              <a:rPr lang="en-US" smtClean="0"/>
              <a:t>3/3/2023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B9C76AA-E443-41FD-B127-7AB4E2D0C5F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7595801"/>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5000">
              <a:srgbClr val="00B050"/>
            </a:gs>
            <a:gs pos="25000">
              <a:srgbClr val="FF0000"/>
            </a:gs>
            <a:gs pos="52000">
              <a:srgbClr val="00B0F0"/>
            </a:gs>
            <a:gs pos="80000">
              <a:srgbClr val="FFFF00"/>
            </a:gs>
            <a:gs pos="7000">
              <a:srgbClr val="7030A0"/>
            </a:gs>
            <a:gs pos="38000">
              <a:srgbClr val="FFC00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435758" y="789462"/>
            <a:ext cx="10790133" cy="3046988"/>
          </a:xfrm>
          <a:prstGeom prst="rect">
            <a:avLst/>
          </a:prstGeom>
          <a:noFill/>
          <a:ln>
            <a:noFill/>
          </a:ln>
          <a:effectLst>
            <a:outerShdw dist="127000" algn="tl" rotWithShape="0">
              <a:prstClr val="black"/>
            </a:outerShdw>
            <a:reflection blurRad="6350" stA="40000" endPos="21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हवामानशास्ञ</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पेपर</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7</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द्वतिय</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वर्ष</a:t>
            </a:r>
            <a:endPar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26128492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364F146-F282-4D30-9ACF-075092A229E9}"/>
              </a:ext>
            </a:extLst>
          </p:cNvPr>
          <p:cNvSpPr txBox="1"/>
          <p:nvPr/>
        </p:nvSpPr>
        <p:spPr>
          <a:xfrm>
            <a:off x="849297" y="357783"/>
            <a:ext cx="10493406" cy="5064784"/>
          </a:xfrm>
          <a:prstGeom prst="rect">
            <a:avLst/>
          </a:prstGeom>
          <a:noFill/>
        </p:spPr>
        <p:txBody>
          <a:bodyPr wrap="square">
            <a:spAutoFit/>
          </a:bodyPr>
          <a:lstStyle/>
          <a:p>
            <a:pPr algn="just">
              <a:lnSpc>
                <a:spcPct val="150000"/>
              </a:lnSpc>
            </a:pPr>
            <a:r>
              <a:rPr lang="en-US" sz="2600" b="1" dirty="0" err="1">
                <a:solidFill>
                  <a:srgbClr val="FFC000"/>
                </a:solidFill>
                <a:effectLst/>
                <a:highlight>
                  <a:srgbClr val="FF00FF"/>
                </a:highlight>
                <a:latin typeface="Mangal" panose="02040503050203030202" pitchFamily="18" charset="0"/>
                <a:ea typeface="Calibri" panose="020F0502020204030204" pitchFamily="34" charset="0"/>
              </a:rPr>
              <a:t>वातावरणाचे</a:t>
            </a:r>
            <a:r>
              <a:rPr lang="en-US" sz="2600" b="1" dirty="0">
                <a:solidFill>
                  <a:srgbClr val="FFC000"/>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 </a:t>
            </a:r>
            <a:r>
              <a:rPr lang="en-US" sz="2600" b="1" dirty="0" err="1">
                <a:solidFill>
                  <a:srgbClr val="FFC000"/>
                </a:solidFill>
                <a:effectLst/>
                <a:highlight>
                  <a:srgbClr val="FF00FF"/>
                </a:highlight>
                <a:latin typeface="Mangal" panose="02040503050203030202" pitchFamily="18" charset="0"/>
                <a:ea typeface="Calibri" panose="020F0502020204030204" pitchFamily="34" charset="0"/>
              </a:rPr>
              <a:t>घटक</a:t>
            </a:r>
            <a:r>
              <a:rPr lang="en-US" sz="2600" b="1" dirty="0">
                <a:solidFill>
                  <a:srgbClr val="FFC000"/>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 </a:t>
            </a:r>
            <a:r>
              <a:rPr lang="en-US" sz="2600" b="1" dirty="0" err="1">
                <a:solidFill>
                  <a:srgbClr val="FFC000"/>
                </a:solidFill>
                <a:effectLst/>
                <a:highlight>
                  <a:srgbClr val="FF00FF"/>
                </a:highlight>
                <a:latin typeface="Mangal" panose="02040503050203030202" pitchFamily="18" charset="0"/>
                <a:ea typeface="Calibri" panose="020F0502020204030204" pitchFamily="34" charset="0"/>
              </a:rPr>
              <a:t>किंवा</a:t>
            </a:r>
            <a:r>
              <a:rPr lang="en-US" sz="2600" b="1" dirty="0">
                <a:solidFill>
                  <a:srgbClr val="FFC000"/>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 </a:t>
            </a:r>
            <a:r>
              <a:rPr lang="en-US" sz="2600" b="1" dirty="0" err="1">
                <a:solidFill>
                  <a:srgbClr val="FFC000"/>
                </a:solidFill>
                <a:effectLst/>
                <a:highlight>
                  <a:srgbClr val="FF00FF"/>
                </a:highlight>
                <a:latin typeface="Mangal" panose="02040503050203030202" pitchFamily="18" charset="0"/>
                <a:ea typeface="Calibri" panose="020F0502020204030204" pitchFamily="34" charset="0"/>
              </a:rPr>
              <a:t>घटना</a:t>
            </a:r>
            <a:r>
              <a:rPr lang="en-US" sz="2600" b="1" dirty="0">
                <a:solidFill>
                  <a:srgbClr val="FFC000"/>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 (Composition of Atmosphere) :-</a:t>
            </a:r>
            <a:endParaRPr lang="en-US" sz="2600" b="1" dirty="0">
              <a:solidFill>
                <a:srgbClr val="FFC000"/>
              </a:solidFill>
              <a:highlight>
                <a:srgbClr val="FF00FF"/>
              </a:highlight>
            </a:endParaRPr>
          </a:p>
          <a:p>
            <a:pPr algn="just">
              <a:lnSpc>
                <a:spcPct val="150000"/>
              </a:lnSpc>
            </a:pPr>
            <a:r>
              <a:rPr lang="en-US" sz="2400" dirty="0" err="1">
                <a:solidFill>
                  <a:srgbClr val="FFFF00"/>
                </a:solidFill>
                <a:effectLst/>
                <a:latin typeface="Mangal" panose="02040503050203030202" pitchFamily="18" charset="0"/>
                <a:ea typeface="Calibri" panose="020F0502020204030204" pitchFamily="34" charset="0"/>
              </a:rPr>
              <a:t>वातावरण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अनेक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घटकांनी</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मिळून</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बनलेले</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आहे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त्यात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प्रमुख</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वायू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धूलिकण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FF00"/>
                </a:solidFill>
                <a:effectLst/>
                <a:latin typeface="Mangal" panose="02040503050203030202" pitchFamily="18" charset="0"/>
                <a:ea typeface="Calibri" panose="020F0502020204030204" pitchFamily="34" charset="0"/>
              </a:rPr>
              <a:t>व</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बाष्प</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घटक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आहेत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अनेक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शास्त्रज्ञांनी</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rPr>
              <a:t>वातावरणाचा</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अभ्यास</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करून</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त्याच्या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भौतिक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रासायनिक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गुणधर्मासंबंधीची</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उपयुक्त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माहिती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संकलित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केली</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अनेक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मिश्रण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धूलिकण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बाष्प</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यांचे</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एकत्रीकरण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म्हणजे</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म्हणजे</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वातावरणाच्या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खालच्या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थरात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जड</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जास्त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तर</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वातावरणाच्या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वरच्या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थरात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हलक्या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जास्त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जे</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एकूण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त्यांपैकी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ऑक्सिजन</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नायट्रोजन</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९९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टक्के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तर</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इतर</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केवळ</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१</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टक्का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ज्या</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घटकांपासून</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बनलेले</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घटक</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खालील</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आहेत</a:t>
            </a:r>
            <a:r>
              <a:rPr lang="en-US"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774381394"/>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66FF99"/>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18DB71A-74D5-495D-A8C2-93DB3A4322F4}"/>
              </a:ext>
            </a:extLst>
          </p:cNvPr>
          <p:cNvSpPr txBox="1"/>
          <p:nvPr/>
        </p:nvSpPr>
        <p:spPr>
          <a:xfrm>
            <a:off x="847417" y="134024"/>
            <a:ext cx="9867900" cy="6395340"/>
          </a:xfrm>
          <a:prstGeom prst="rect">
            <a:avLst/>
          </a:prstGeom>
          <a:noFill/>
        </p:spPr>
        <p:txBody>
          <a:bodyPr wrap="square">
            <a:spAutoFit/>
          </a:bodyPr>
          <a:lstStyle/>
          <a:p>
            <a:pPr marL="342900" marR="0" indent="-342900" algn="just">
              <a:lnSpc>
                <a:spcPct val="150000"/>
              </a:lnSpc>
              <a:spcBef>
                <a:spcPts val="0"/>
              </a:spcBef>
              <a:spcAft>
                <a:spcPts val="800"/>
              </a:spcAft>
              <a:buAutoNum type="hindiNumParenR"/>
            </a:pPr>
            <a:r>
              <a:rPr lang="en-US" sz="2400" b="1" dirty="0" err="1">
                <a:solidFill>
                  <a:srgbClr val="92D050"/>
                </a:solidFill>
                <a:effectLst/>
                <a:latin typeface="Mangal" panose="02040503050203030202" pitchFamily="18" charset="0"/>
                <a:ea typeface="Calibri" panose="020F0502020204030204" pitchFamily="34" charset="0"/>
              </a:rPr>
              <a:t>वायू</a:t>
            </a:r>
            <a:r>
              <a:rPr lang="en-US" sz="2400" b="1" dirty="0">
                <a:solidFill>
                  <a:srgbClr val="92D050"/>
                </a:solidFill>
                <a:effectLst/>
                <a:latin typeface="Calibri" panose="020F0502020204030204" pitchFamily="34" charset="0"/>
                <a:ea typeface="Calibri" panose="020F0502020204030204" pitchFamily="34" charset="0"/>
                <a:cs typeface="Times New Roman" panose="02020603050405020304" pitchFamily="18" charset="0"/>
              </a:rPr>
              <a:t> (Gases) :-</a:t>
            </a:r>
          </a:p>
          <a:p>
            <a:pPr marR="0" algn="just">
              <a:lnSpc>
                <a:spcPct val="150000"/>
              </a:lnSpc>
              <a:spcBef>
                <a:spcPts val="0"/>
              </a:spcBef>
              <a:spcAft>
                <a:spcPts val="800"/>
              </a:spcAft>
            </a:pPr>
            <a:r>
              <a:rPr lang="en-US" sz="22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हे</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वायुरूप</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असून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अनेक</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वायूंच्या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मिश्रणापासून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निर्माण</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झालेले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आहे</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वायुरूप</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हा</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सर्वांत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महत्त्वाचा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घटक</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आहे</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शब्दातील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शब्दाचा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अर्थच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हवा</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किंवा</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असा</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होतो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म्हणून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पृथ्वीच्या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सभोवतालच्या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आवरणाला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असे</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म्हणतात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विल्यम</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रेम्से</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यांनी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वातावरणातील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अनेक</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माहिती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वातावरणातील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आपल्या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ग्रंथात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संकलित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केलेली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आहे</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रॅले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00B050"/>
                </a:solidFill>
                <a:effectLst/>
                <a:latin typeface="Mangal" panose="02040503050203030202" pitchFamily="18" charset="0"/>
                <a:ea typeface="Calibri" panose="020F0502020204030204" pitchFamily="34" charset="0"/>
              </a:rPr>
              <a:t>व</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रेम्से</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यांनी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वातावरणातील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ऑरगॉन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अस्तित्व</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00B050"/>
                </a:solidFill>
                <a:effectLst/>
                <a:latin typeface="Mangal" panose="02040503050203030202" pitchFamily="18" charset="0"/>
                <a:ea typeface="Calibri" panose="020F0502020204030204" pitchFamily="34" charset="0"/>
              </a:rPr>
              <a:t>व</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प्रमाण</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सिद्ध</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केले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लॅव्हाझिए</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यांनी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वातावरणातील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प्राणवायू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शोधला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00B050"/>
                </a:solidFill>
                <a:effectLst/>
                <a:latin typeface="Mangal" panose="02040503050203030202" pitchFamily="18" charset="0"/>
                <a:ea typeface="Calibri" panose="020F0502020204030204" pitchFamily="34" charset="0"/>
              </a:rPr>
              <a:t>व</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त्यांच्या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गुणधर्माचा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अभ्यास</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केला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t>
            </a:r>
          </a:p>
          <a:p>
            <a:pPr marR="0" algn="just">
              <a:lnSpc>
                <a:spcPct val="150000"/>
              </a:lnSpc>
              <a:spcBef>
                <a:spcPts val="0"/>
              </a:spcBef>
              <a:spcAft>
                <a:spcPts val="800"/>
              </a:spcAft>
            </a:pPr>
            <a:r>
              <a:rPr lang="en-US" sz="1800" dirty="0">
                <a:effectLst/>
                <a:latin typeface="Mangal" panose="02040503050203030202" pitchFamily="18" charset="0"/>
                <a:ea typeface="Calibri" panose="020F0502020204030204" pitchFamily="34" charset="0"/>
              </a:rPr>
              <a:t>	</a:t>
            </a:r>
            <a:r>
              <a:rPr lang="en-US" sz="2200" dirty="0" err="1">
                <a:solidFill>
                  <a:srgbClr val="00B050"/>
                </a:solidFill>
                <a:effectLst/>
                <a:latin typeface="Mangal" panose="02040503050203030202" pitchFamily="18" charset="0"/>
                <a:ea typeface="Calibri" panose="020F0502020204030204" pitchFamily="34" charset="0"/>
              </a:rPr>
              <a:t>वातावरणाच्या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खालच्या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थरात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नायट्रोजन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ऑक्सिजन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कार्बन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डाय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ऑक्साईड</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अशा</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जड</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प्रमाण</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जास्त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आहे</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तर</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वातावरणाच्या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उंचीवरील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थरात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निऑन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क्रिप्टॉन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झेनॉन</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हेलियम</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अशा</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हलक्या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प्रमाण</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जास्त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आहे</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वातावरणातील</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प्रमुख</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वायू</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त्यांचे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प्रमाण</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00B050"/>
                </a:solidFill>
                <a:effectLst/>
                <a:latin typeface="Mangal" panose="02040503050203030202" pitchFamily="18" charset="0"/>
                <a:ea typeface="Calibri" panose="020F0502020204030204" pitchFamily="34" charset="0"/>
              </a:rPr>
              <a:t>व</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त्यांची</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थोडक्यात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माहिती</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50"/>
                </a:solidFill>
                <a:effectLst/>
                <a:latin typeface="Mangal" panose="02040503050203030202" pitchFamily="18" charset="0"/>
                <a:ea typeface="Calibri" panose="020F0502020204030204" pitchFamily="34" charset="0"/>
              </a:rPr>
              <a:t>पुढीलप्रमाणे</a:t>
            </a:r>
            <a:r>
              <a:rPr lang="en-US" sz="2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2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24271"/>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7E077F8-BA0F-42E6-93E1-47C26D7C3B6A}"/>
              </a:ext>
            </a:extLst>
          </p:cNvPr>
          <p:cNvSpPr txBox="1"/>
          <p:nvPr/>
        </p:nvSpPr>
        <p:spPr>
          <a:xfrm>
            <a:off x="577048" y="683581"/>
            <a:ext cx="11265763" cy="4807983"/>
          </a:xfrm>
          <a:prstGeom prst="rect">
            <a:avLst/>
          </a:prstGeom>
          <a:noFill/>
        </p:spPr>
        <p:txBody>
          <a:bodyPr wrap="square">
            <a:spAutoFit/>
          </a:bodyPr>
          <a:lstStyle/>
          <a:p>
            <a:pPr marL="342900" marR="0" indent="-342900" algn="just">
              <a:lnSpc>
                <a:spcPct val="150000"/>
              </a:lnSpc>
              <a:spcBef>
                <a:spcPts val="0"/>
              </a:spcBef>
              <a:spcAft>
                <a:spcPts val="800"/>
              </a:spcAft>
              <a:buFont typeface="Wingdings" panose="05000000000000000000" pitchFamily="2" charset="2"/>
              <a:buChar char="Ø"/>
            </a:pPr>
            <a:r>
              <a:rPr lang="en-US" sz="2200" b="1" dirty="0" err="1">
                <a:solidFill>
                  <a:srgbClr val="00B0F0"/>
                </a:solidFill>
                <a:effectLst/>
                <a:latin typeface="Mangal" panose="02040503050203030202" pitchFamily="18" charset="0"/>
                <a:ea typeface="Calibri" panose="020F0502020204030204" pitchFamily="34" charset="0"/>
              </a:rPr>
              <a:t>नायट्रोजन</a:t>
            </a:r>
            <a:r>
              <a:rPr lang="en-US" sz="2200" b="1"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200" b="1"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endParaRPr>
          </a:p>
          <a:p>
            <a:pPr indent="95250" algn="just">
              <a:lnSpc>
                <a:spcPct val="150000"/>
              </a:lnSpc>
              <a:spcAft>
                <a:spcPts val="800"/>
              </a:spcAft>
            </a:pPr>
            <a:r>
              <a:rPr lang="en-US" sz="2000" dirty="0" err="1">
                <a:solidFill>
                  <a:srgbClr val="0070C0"/>
                </a:solidFill>
                <a:effectLst/>
                <a:latin typeface="Mangal" panose="02040503050203030202" pitchFamily="18" charset="0"/>
                <a:ea typeface="Calibri" panose="020F0502020204030204" pitchFamily="34" charset="0"/>
              </a:rPr>
              <a:t>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वातावरणातील</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प्रमाण</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सर्वांत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जास्त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आहे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एकूण</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वायूंच्या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Mangal" panose="02040503050203030202" pitchFamily="18" charset="0"/>
                <a:ea typeface="Calibri" panose="020F0502020204030204" pitchFamily="34" charset="0"/>
              </a:rPr>
              <a:t>७८</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dirty="0">
                <a:solidFill>
                  <a:srgbClr val="0070C0"/>
                </a:solidFill>
                <a:effectLst/>
                <a:latin typeface="Mangal" panose="02040503050203030202" pitchFamily="18" charset="0"/>
                <a:ea typeface="Calibri" panose="020F0502020204030204" pitchFamily="34" charset="0"/>
              </a:rPr>
              <a:t>०८</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टक्के</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इतके</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आहे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जड</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असल्याने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वातावरणाच्या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खालच्या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थरात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आहे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वनस्पतीच्या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वाढीसाठी</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Mangal" panose="02040503050203030202" pitchFamily="18" charset="0"/>
                <a:ea typeface="Calibri" panose="020F0502020204030204" pitchFamily="34" charset="0"/>
              </a:rPr>
              <a:t>व</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संवर्धनासाठी</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याची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गरज</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असते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वायूमुळे</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ऑक्सिजन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तीव्रता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कमी</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होते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भूपृष्ठापासून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Mangal" panose="02040503050203030202" pitchFamily="18" charset="0"/>
                <a:ea typeface="Calibri" panose="020F0502020204030204" pitchFamily="34" charset="0"/>
              </a:rPr>
              <a:t>१३०</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किलोमीटर</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उंचीपर्यंत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आढळतो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सेंद्रिय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पदार्थाचे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ज्वलन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Mangal" panose="02040503050203030202" pitchFamily="18" charset="0"/>
                <a:ea typeface="Calibri" panose="020F0502020204030204" pitchFamily="34" charset="0"/>
              </a:rPr>
              <a:t>व</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कुजणे</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ज्वालामुखीचा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उद्रेक</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याद्वारे</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वातावरणात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मिसळतो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पृथ्वीवरील</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सर्वच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प्राण्यांना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Mangal" panose="02040503050203030202" pitchFamily="18" charset="0"/>
                <a:ea typeface="Calibri" panose="020F0502020204030204" pitchFamily="34" charset="0"/>
              </a:rPr>
              <a:t>व</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वनस्पतींना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जगण्यासाठी</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नायट्रोजन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आवश्यक</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आहे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परंतु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कित्येक</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जीवांना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जशाचा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तसा</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वापरता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येत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नाही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मानव</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आपल्या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श्वासाबरोबर</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नायट्रोजन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शरीरात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घेतो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Mangal" panose="02040503050203030202" pitchFamily="18" charset="0"/>
                <a:ea typeface="Calibri" panose="020F0502020204030204" pitchFamily="34" charset="0"/>
              </a:rPr>
              <a:t>व</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उच्छ्वासाबरोबर</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बाहेर</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सोडतो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मानवाच्या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शरीरात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अजिबात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मिसळत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नाही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तसेच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वनस्पती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वायू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rPr>
              <a:t>प्रत्यक्ष</a:t>
            </a:r>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वापरत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नाहीत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म्हणजे</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प्राणी</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व</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वनस्पती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आपल्या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वाढीसाठी</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नायट्रोजनची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संयुगे</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वापरतात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म्हणजेच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अमोनिया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(NO3),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नायट्राईट</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(NO2),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नायट्रेट</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(NO3)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नायट्रोजनची</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संयुगे</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वापरतात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हा</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निष्क्रिय</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म्हणून</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ओळखला</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70C0"/>
                </a:solidFill>
                <a:effectLst/>
                <a:latin typeface="Mangal" panose="02040503050203030202" pitchFamily="18" charset="0"/>
                <a:ea typeface="Calibri" panose="020F0502020204030204" pitchFamily="34" charset="0"/>
                <a:cs typeface="Times New Roman" panose="02020603050405020304" pitchFamily="18" charset="0"/>
              </a:rPr>
              <a:t>जातो</a:t>
            </a:r>
            <a:r>
              <a:rPr lang="en-US"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61366680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D6C3C7C-5A07-4C31-BF18-F1D9DB085D5E}"/>
              </a:ext>
            </a:extLst>
          </p:cNvPr>
          <p:cNvSpPr txBox="1"/>
          <p:nvPr/>
        </p:nvSpPr>
        <p:spPr>
          <a:xfrm>
            <a:off x="314325" y="552450"/>
            <a:ext cx="10420350" cy="4982390"/>
          </a:xfrm>
          <a:prstGeom prst="rect">
            <a:avLst/>
          </a:prstGeom>
          <a:noFill/>
        </p:spPr>
        <p:txBody>
          <a:bodyPr wrap="square">
            <a:spAutoFit/>
          </a:bodyPr>
          <a:lstStyle/>
          <a:p>
            <a:pPr marL="342900" marR="0" indent="-342900" algn="just">
              <a:lnSpc>
                <a:spcPct val="150000"/>
              </a:lnSpc>
              <a:spcBef>
                <a:spcPts val="0"/>
              </a:spcBef>
              <a:spcAft>
                <a:spcPts val="800"/>
              </a:spcAft>
              <a:buFont typeface="Wingdings" panose="05000000000000000000" pitchFamily="2" charset="2"/>
              <a:buChar char="Ø"/>
            </a:pPr>
            <a:r>
              <a:rPr lang="en-US" sz="2200" b="1" dirty="0" err="1">
                <a:solidFill>
                  <a:srgbClr val="002060"/>
                </a:solidFill>
                <a:effectLst/>
                <a:latin typeface="Mangal" panose="02040503050203030202" pitchFamily="18" charset="0"/>
                <a:ea typeface="Calibri" panose="020F0502020204030204" pitchFamily="34" charset="0"/>
              </a:rPr>
              <a:t>ऑक्सिजन</a:t>
            </a:r>
            <a:r>
              <a:rPr lang="en-US"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a:t>
            </a:r>
            <a:r>
              <a:rPr lang="en-US"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a:t>
            </a:r>
          </a:p>
          <a:p>
            <a:pPr marL="0" marR="0" indent="457200" algn="just">
              <a:lnSpc>
                <a:spcPct val="150000"/>
              </a:lnSpc>
              <a:spcBef>
                <a:spcPts val="0"/>
              </a:spcBef>
              <a:spcAft>
                <a:spcPts val="1000"/>
              </a:spcAft>
            </a:pPr>
            <a:r>
              <a:rPr lang="en-US" sz="2000" dirty="0" err="1">
                <a:solidFill>
                  <a:srgbClr val="7030A0"/>
                </a:solidFill>
                <a:effectLst/>
                <a:latin typeface="Mangal" panose="02040503050203030202" pitchFamily="18" charset="0"/>
                <a:ea typeface="Calibri" panose="020F0502020204030204" pitchFamily="34" charset="0"/>
              </a:rPr>
              <a:t>हा</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वायू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जड</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असल्याकारणाने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भूपृष्ठालगतच्या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वातावरणाच्या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थरात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जास्त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केंद्रित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झालेला</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आहे</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वायूंचे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प्रमाण</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भूपृष्ठालगतच्या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वातावरणात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सर्वाधिक</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असले</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तरी</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काही</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प्रमाणात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भूपृष्ठापासून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7030A0"/>
                </a:solidFill>
                <a:effectLst/>
                <a:latin typeface="Mangal" panose="02040503050203030202" pitchFamily="18" charset="0"/>
                <a:ea typeface="Calibri" panose="020F0502020204030204" pitchFamily="34" charset="0"/>
              </a:rPr>
              <a:t>११०</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किलोमीटर</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उंचीपर्यंत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आढळतो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वातावरणाच्या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खालच्या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थरात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वायूचे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केंद्रीकरण</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झालेले</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आहे</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उंचीनुसार</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वायूचे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प्रमाण</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कमी</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कमी</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होत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जाते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म्हणून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गिर्यारोहकांना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उंच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पर्वतशिखरे</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चढताना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कृत्रिम</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ऑक्सिजन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(O2) </a:t>
            </a:r>
            <a:r>
              <a:rPr lang="en-US" sz="2000" dirty="0" err="1">
                <a:solidFill>
                  <a:srgbClr val="7030A0"/>
                </a:solidFill>
                <a:effectLst/>
                <a:latin typeface="Mangal" panose="02040503050203030202" pitchFamily="18" charset="0"/>
                <a:ea typeface="Calibri" panose="020F0502020204030204" pitchFamily="34" charset="0"/>
              </a:rPr>
              <a:t>घ्यावा</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लागतो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वायूचे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वातावरणातील</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rPr>
              <a:t>प्रमाण</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२०</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dirty="0">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९५</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टक्के</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वायूवरच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पृथ्वीवरील</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सजीवांचे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अस्तित्व</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अवलंबून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indent="457200" algn="just">
              <a:lnSpc>
                <a:spcPct val="150000"/>
              </a:lnSpc>
              <a:spcBef>
                <a:spcPts val="0"/>
              </a:spcBef>
              <a:spcAft>
                <a:spcPts val="1000"/>
              </a:spcAft>
            </a:pP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सजीवांना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अत्यंत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आवश्यकता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म्हणून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वायूला</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सजीवांचा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प्राणवायू</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असेही</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म्हणतात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नैसर्गिक</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वनस्पतीपासून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ऑक्सिजनचा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पुरवठा</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होतो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म्हणून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वनस्पतींना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ऑक्सिजन</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निर्मितीचे</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यंत्र</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असे</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म्हटले</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जाते</a:t>
            </a:r>
            <a:r>
              <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09200749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9C40349-1198-4210-A841-B0F1E2B79725}"/>
              </a:ext>
            </a:extLst>
          </p:cNvPr>
          <p:cNvSpPr txBox="1"/>
          <p:nvPr/>
        </p:nvSpPr>
        <p:spPr>
          <a:xfrm>
            <a:off x="0" y="0"/>
            <a:ext cx="9772650" cy="4833631"/>
          </a:xfrm>
          <a:prstGeom prst="rect">
            <a:avLst/>
          </a:prstGeom>
          <a:noFill/>
        </p:spPr>
        <p:txBody>
          <a:bodyPr wrap="square">
            <a:spAutoFit/>
          </a:bodyPr>
          <a:lstStyle/>
          <a:p>
            <a:pPr marL="342900" marR="0" lvl="0" indent="-342900" algn="just">
              <a:lnSpc>
                <a:spcPct val="150000"/>
              </a:lnSpc>
              <a:spcBef>
                <a:spcPts val="0"/>
              </a:spcBef>
              <a:spcAft>
                <a:spcPts val="1000"/>
              </a:spcAft>
              <a:buFont typeface="Wingdings" panose="05000000000000000000" pitchFamily="2" charset="2"/>
              <a:buChar char="Ø"/>
            </a:pPr>
            <a:r>
              <a:rPr lang="en-US" sz="2200" b="1" dirty="0" err="1">
                <a:solidFill>
                  <a:srgbClr val="0000FF"/>
                </a:solidFill>
                <a:effectLst/>
                <a:latin typeface="Mangal" panose="02040503050203030202" pitchFamily="18" charset="0"/>
                <a:ea typeface="Calibri" panose="020F0502020204030204" pitchFamily="34" charset="0"/>
                <a:cs typeface="Times New Roman" panose="02020603050405020304" pitchFamily="18" charset="0"/>
              </a:rPr>
              <a:t>कार्बन</a:t>
            </a:r>
            <a:r>
              <a:rPr lang="en-US" sz="22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b="1" dirty="0" err="1">
                <a:solidFill>
                  <a:srgbClr val="0000FF"/>
                </a:solidFill>
                <a:effectLst/>
                <a:latin typeface="Mangal" panose="02040503050203030202" pitchFamily="18" charset="0"/>
                <a:ea typeface="Calibri" panose="020F0502020204030204" pitchFamily="34" charset="0"/>
                <a:cs typeface="Times New Roman" panose="02020603050405020304" pitchFamily="18" charset="0"/>
              </a:rPr>
              <a:t>डाय</a:t>
            </a:r>
            <a:r>
              <a:rPr lang="en-US" sz="22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b="1" dirty="0" err="1">
                <a:solidFill>
                  <a:srgbClr val="0000FF"/>
                </a:solidFill>
                <a:effectLst/>
                <a:latin typeface="Mangal" panose="02040503050203030202" pitchFamily="18" charset="0"/>
                <a:ea typeface="Calibri" panose="020F0502020204030204" pitchFamily="34" charset="0"/>
                <a:cs typeface="Times New Roman" panose="02020603050405020304" pitchFamily="18" charset="0"/>
              </a:rPr>
              <a:t>ऑक्साईड</a:t>
            </a:r>
            <a:r>
              <a:rPr lang="en-US" sz="22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p>
          <a:p>
            <a:pPr marL="457200" indent="457200" algn="just">
              <a:lnSpc>
                <a:spcPct val="150000"/>
              </a:lnSpc>
            </a:pPr>
            <a:r>
              <a:rPr lang="en-US" sz="2000" dirty="0" err="1">
                <a:solidFill>
                  <a:srgbClr val="A50021"/>
                </a:solidFill>
                <a:effectLst/>
                <a:latin typeface="Mangal" panose="02040503050203030202" pitchFamily="18" charset="0"/>
                <a:ea typeface="Calibri" panose="020F0502020204030204" pitchFamily="34" charset="0"/>
              </a:rPr>
              <a:t>पृथ्वीवरील</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वनस्पतींसाठी</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हा</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खूप</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महत्त्वाचा</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आहे</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कारण</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वायूच्या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साहाय्याने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वनस्पती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आपले</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अन्न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बनवतात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पृथ्वीवरील</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वनस्पती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जीवन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वायूवर</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अवलंबून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आहे</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वायूचे</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वातावरणातील</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प्रमाण</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A50021"/>
                </a:solidFill>
                <a:effectLst/>
                <a:latin typeface="Mangal" panose="02040503050203030202" pitchFamily="18" charset="0"/>
                <a:ea typeface="Calibri" panose="020F0502020204030204" pitchFamily="34" charset="0"/>
              </a:rPr>
              <a:t>०</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dirty="0">
                <a:solidFill>
                  <a:srgbClr val="A50021"/>
                </a:solidFill>
                <a:effectLst/>
                <a:latin typeface="Mangal" panose="02040503050203030202" pitchFamily="18" charset="0"/>
                <a:ea typeface="Calibri" panose="020F0502020204030204" pitchFamily="34" charset="0"/>
              </a:rPr>
              <a:t>०३६</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टक्के</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इतके</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आहे</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हा</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वजनाने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जड</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आहे</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म्हणून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वातावरणाच्या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खालच्या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थरात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आहे</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हा</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वायू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भूपृष्ठापासून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rPr>
              <a:t>केवळ</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A50021"/>
                </a:solidFill>
                <a:effectLst/>
                <a:latin typeface="Mangal" panose="02040503050203030202" pitchFamily="18" charset="0"/>
                <a:ea typeface="Calibri" panose="020F0502020204030204" pitchFamily="34" charset="0"/>
              </a:rPr>
              <a:t>२०</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कि</a:t>
            </a:r>
            <a:r>
              <a:rPr lang="en-US" sz="2000" dirty="0" err="1">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मी</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उंचीपर्यंत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आढळतो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वनस्पती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प्रकाश</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संश्लेषण</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क्रियेत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उपयोग</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करतात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झाडाची</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पाने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गवत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इतर</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वस्तू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कुजून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कार्बन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डाय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ऑक्साईडची</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निर्मिती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होते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तसेच</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औद्योगिकीकरणामध्ये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स्वयंचलित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वाहनांमधील</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इंधनाच्या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ज्वलनाने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निर्मिती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होते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वातावरणामधील</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दर</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१०</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लाख</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कणांमध्ये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जवळपास</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४००</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कण</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कार्बन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डाय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ऑक्साईड</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आहेत</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म्हणजे</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कार्बन</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डाय</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ऑक्साईड</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वातावरणातील</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जवळपास</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४००</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पीपीएम</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इतके</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0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28448454"/>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30F4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140E2E1-669D-4966-9028-641F0CBC471F}"/>
              </a:ext>
            </a:extLst>
          </p:cNvPr>
          <p:cNvSpPr txBox="1"/>
          <p:nvPr/>
        </p:nvSpPr>
        <p:spPr>
          <a:xfrm>
            <a:off x="475636" y="96805"/>
            <a:ext cx="10229850" cy="6664389"/>
          </a:xfrm>
          <a:prstGeom prst="rect">
            <a:avLst/>
          </a:prstGeom>
          <a:noFill/>
        </p:spPr>
        <p:txBody>
          <a:bodyPr wrap="square">
            <a:spAutoFit/>
          </a:bodyPr>
          <a:lstStyle/>
          <a:p>
            <a:pPr marL="342900" marR="0" lvl="0" indent="-342900" algn="just">
              <a:lnSpc>
                <a:spcPct val="115000"/>
              </a:lnSpc>
              <a:spcBef>
                <a:spcPts val="0"/>
              </a:spcBef>
              <a:spcAft>
                <a:spcPts val="1000"/>
              </a:spcAft>
              <a:buFont typeface="Wingdings" panose="05000000000000000000" pitchFamily="2" charset="2"/>
              <a:buChar char="Ø"/>
            </a:pPr>
            <a:r>
              <a:rPr lang="en-US" sz="2200" b="1"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ओझोन</a:t>
            </a:r>
            <a:r>
              <a:rPr lang="en-US" sz="2200" b="1" dirty="0">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 </a:t>
            </a:r>
            <a:r>
              <a:rPr lang="en-US" sz="22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a:t>
            </a:r>
          </a:p>
          <a:p>
            <a:pPr marL="457200" indent="457200" algn="just">
              <a:lnSpc>
                <a:spcPct val="150000"/>
              </a:lnSpc>
              <a:spcAft>
                <a:spcPts val="800"/>
              </a:spcAft>
            </a:pPr>
            <a:r>
              <a:rPr lang="en-US" sz="2000" dirty="0" err="1">
                <a:solidFill>
                  <a:srgbClr val="FFFF00"/>
                </a:solidFill>
                <a:effectLst/>
                <a:latin typeface="Mangal" panose="02040503050203030202" pitchFamily="18" charset="0"/>
                <a:ea typeface="Calibri" panose="020F0502020204030204" pitchFamily="34" charset="0"/>
              </a:rPr>
              <a:t>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वायूचे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वातावरणातील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प्रमाण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अतिशय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अल्प</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आहे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याचे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वातावरणातील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प्रमाण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FFFF00"/>
                </a:solidFill>
                <a:effectLst/>
                <a:latin typeface="Mangal" panose="02040503050203030202" pitchFamily="18" charset="0"/>
                <a:ea typeface="Calibri" panose="020F0502020204030204" pitchFamily="34" charset="0"/>
              </a:rPr>
              <a:t>०</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dirty="0">
                <a:solidFill>
                  <a:srgbClr val="FFFF00"/>
                </a:solidFill>
                <a:effectLst/>
                <a:latin typeface="Mangal" panose="02040503050203030202" pitchFamily="18" charset="0"/>
                <a:ea typeface="Calibri" panose="020F0502020204030204" pitchFamily="34" charset="0"/>
              </a:rPr>
              <a:t>००००६</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टक्के</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इतके</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आहे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वायूचे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वातावरणातील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प्रमाण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अतिशय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अल्प</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असले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तरी</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वायू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पृथ्वीवरील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सजीव</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सृष्टीसाठी</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खूपच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महत्त्वाचा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आहे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कारण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सजीवांसाठी</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rPr>
              <a:t>घातक</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असलेल्या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अतिनील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किरणांचे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शोषण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सूर्याकडून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पृथ्वीकडे</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येणारी</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अतिनील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सजीवांसाठी</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अतिशय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घातक</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असतात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घातक</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किरणांपासून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त्वचेचे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कर्करोग</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डोळ्यांचे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आजार</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होतात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तसेच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तापमानात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वाढ</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अशा</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सजीवांसाठी</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घातक</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असलेल्या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अतिनील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किरणांचे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शोषण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ओझोन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म्हणून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पृथ्वीचे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सुरक्षा</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कवच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किंवा</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पृथ्वीची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संरक्षण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छत्री</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असेही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म्हणतात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सध्या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ओझोनला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घातक</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असलेल्या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वातावरणातील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वाढत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असल्यामुळे</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त्याचे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वातावरणातील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कमी</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भूपृष्ठापासून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२५</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४०</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किलोमीटरच्या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दरम्यान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हवेच्या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प्रदूषणामुळे</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वातावरणातील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ओझोन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थराला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ठिकाणी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छिद्रे</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पडली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छिद्रातून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अतिनील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किरणे</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पृथ्वीवर</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येत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त्यामुळे</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पृथ्वीच्या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सरासरी</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तापमानात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वाढ</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marL="457200" indent="457200" algn="just">
              <a:lnSpc>
                <a:spcPct val="150000"/>
              </a:lnSpc>
              <a:spcAft>
                <a:spcPts val="800"/>
              </a:spcAft>
            </a:pP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वरील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वायूंशिवाय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निऑन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हेलियम</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क्रिप्टॉन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झेनॉन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याही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अस्तित्व</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हे</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निष्क्रिय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म्हणून</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ओळखले</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FF00"/>
                </a:solidFill>
                <a:effectLst/>
                <a:latin typeface="Mangal" panose="02040503050203030202" pitchFamily="18" charset="0"/>
                <a:ea typeface="Calibri" panose="020F0502020204030204" pitchFamily="34" charset="0"/>
                <a:cs typeface="Times New Roman" panose="02020603050405020304" pitchFamily="18" charset="0"/>
              </a:rPr>
              <a:t>जातात</a:t>
            </a: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056349004"/>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CD51566-726D-4BF6-9BBA-8539514C3DC4}"/>
              </a:ext>
            </a:extLst>
          </p:cNvPr>
          <p:cNvSpPr txBox="1"/>
          <p:nvPr/>
        </p:nvSpPr>
        <p:spPr>
          <a:xfrm>
            <a:off x="855407" y="270668"/>
            <a:ext cx="10982632" cy="5162119"/>
          </a:xfrm>
          <a:prstGeom prst="rect">
            <a:avLst/>
          </a:prstGeom>
          <a:noFill/>
        </p:spPr>
        <p:txBody>
          <a:bodyPr wrap="square">
            <a:spAutoFit/>
          </a:bodyPr>
          <a:lstStyle/>
          <a:p>
            <a:pPr algn="just">
              <a:lnSpc>
                <a:spcPct val="150000"/>
              </a:lnSpc>
            </a:pPr>
            <a:r>
              <a:rPr lang="en-US" sz="2400" b="1" dirty="0">
                <a:solidFill>
                  <a:srgbClr val="CC00CC"/>
                </a:solidFill>
                <a:effectLst/>
                <a:latin typeface="Mangal" panose="02040503050203030202" pitchFamily="18" charset="0"/>
                <a:ea typeface="Calibri" panose="020F0502020204030204" pitchFamily="34" charset="0"/>
              </a:rPr>
              <a:t>२</a:t>
            </a:r>
            <a:r>
              <a:rPr lang="en-US" sz="2400" b="1"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CC00CC"/>
                </a:solidFill>
                <a:effectLst/>
                <a:latin typeface="Mangal" panose="02040503050203030202" pitchFamily="18" charset="0"/>
                <a:ea typeface="Calibri" panose="020F0502020204030204" pitchFamily="34" charset="0"/>
              </a:rPr>
              <a:t>धूलिकण</a:t>
            </a:r>
            <a:r>
              <a:rPr lang="en-US" sz="2400" b="1"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(Dust Particles) :-</a:t>
            </a:r>
          </a:p>
          <a:p>
            <a:pPr algn="just">
              <a:lnSpc>
                <a:spcPct val="150000"/>
              </a:lnSpc>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धूलिकण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हा</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वातावरणातील</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महत्त्वाचा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घटक</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आहे</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साध्या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डोळ्यांना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Mangal" panose="02040503050203030202" pitchFamily="18" charset="0"/>
                <a:ea typeface="Calibri" panose="020F0502020204030204" pitchFamily="34" charset="0"/>
              </a:rPr>
              <a:t>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दिसणारे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आकाराने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अतिसूक्ष्म</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आणि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वजनाने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हलके</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असे</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असंख्य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धूलिकण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वातावरणात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आहेत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वातावरणाच्या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खालच्या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थरात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यांचे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प्रमाण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जास्त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असते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वातावरणातील</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धूलिकणांचे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सेंद्रिय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Mangal" panose="02040503050203030202" pitchFamily="18" charset="0"/>
                <a:ea typeface="Calibri" panose="020F0502020204030204" pitchFamily="34" charset="0"/>
              </a:rPr>
              <a:t>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असेंद्रिय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धूलिकण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असे</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दोन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प्रकार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पडतात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सेंद्रिय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धूलिकणांमध्ये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फुलांचे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परागकण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वनस्पतीची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सूक्ष्म</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बीजे</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अतिशय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सूक्ष्म</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जीवजंतू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यांचा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समावेश</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होतो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तर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असेंद्रिय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धूलिकणांमध्ये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मातीचे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सूक्ष्म</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कण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धूर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राख</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Mangal" panose="02040503050203030202" pitchFamily="18" charset="0"/>
                <a:ea typeface="Calibri" panose="020F0502020204030204" pitchFamily="34" charset="0"/>
              </a:rPr>
              <a:t>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वायूचे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सूक्ष्म</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कण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यांचा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समावेश</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होतो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असेंद्रिय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धुळीचे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कण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कारखान्यातून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Mangal" panose="02040503050203030202" pitchFamily="18" charset="0"/>
                <a:ea typeface="Calibri" panose="020F0502020204030204" pitchFamily="34" charset="0"/>
              </a:rPr>
              <a:t>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rPr>
              <a:t>वाहतुकीच्या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साधनातून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बाहेर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पडणारे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कार्बनकण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वणव्यातून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जळून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बाहेर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पडणारी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राख</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ज्वालामुखीच्या</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उद्रेकातून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बाहेर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पडणारी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धूळ</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बाह्यकारकांमुळे</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भूपृष्ठाची</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झीज</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होऊन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आणि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जमीन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नांगरणीमुळे</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सुटी</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झालेली</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मृदा</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वाऱ्यामुळे</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उडून</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हवेत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मिसळत</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असल्यामुळे</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तयार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Mangal" panose="02040503050203030202" pitchFamily="18" charset="0"/>
                <a:ea typeface="Calibri" panose="020F0502020204030204" pitchFamily="34" charset="0"/>
                <a:cs typeface="Times New Roman" panose="02020603050405020304" pitchFamily="18" charset="0"/>
              </a:rPr>
              <a:t>होतात</a:t>
            </a:r>
            <a:r>
              <a:rPr lang="en-US" sz="22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50267914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7059DB7-4296-421E-93E9-AE6A76A9CBD3}"/>
              </a:ext>
            </a:extLst>
          </p:cNvPr>
          <p:cNvSpPr txBox="1"/>
          <p:nvPr/>
        </p:nvSpPr>
        <p:spPr>
          <a:xfrm>
            <a:off x="698181" y="210024"/>
            <a:ext cx="9444408" cy="6505884"/>
          </a:xfrm>
          <a:prstGeom prst="rect">
            <a:avLst/>
          </a:prstGeom>
          <a:noFill/>
        </p:spPr>
        <p:txBody>
          <a:bodyPr wrap="square">
            <a:spAutoFit/>
          </a:bodyPr>
          <a:lstStyle/>
          <a:p>
            <a:pPr algn="just">
              <a:lnSpc>
                <a:spcPct val="150000"/>
              </a:lnSpc>
            </a:pPr>
            <a:r>
              <a:rPr lang="en-US" sz="1800" dirty="0">
                <a:solidFill>
                  <a:srgbClr val="66FFFF"/>
                </a:solidFill>
                <a:effectLst/>
                <a:latin typeface="Mangal" panose="02040503050203030202" pitchFamily="18" charset="0"/>
                <a:ea typeface="Calibri" panose="020F0502020204030204" pitchFamily="34" charset="0"/>
              </a:rPr>
              <a:t>	</a:t>
            </a:r>
            <a:r>
              <a:rPr lang="en-US" sz="2000" dirty="0" err="1">
                <a:solidFill>
                  <a:srgbClr val="66FFFF"/>
                </a:solidFill>
                <a:effectLst/>
                <a:latin typeface="Mangal" panose="02040503050203030202" pitchFamily="18" charset="0"/>
                <a:ea typeface="Calibri" panose="020F0502020204030204" pitchFamily="34"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सेंद्रिय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धूलिकणांपेक्षा</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असेंद्रिय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प्रमाण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आहे</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औद्योगिक</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क्षेत्रात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प्रमाण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असते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कारण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औद्योगिकीकरणामध्ये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वापरल्या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जाणाऱ्या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यंत्रांना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ऊर्जेचा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पुरवठा</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करण्यासाठी</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वेगवेगळ्या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इंधनांचा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वापर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इंधनांच्या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ज्वलनातून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वेगवेगळ्या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वायूचे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66FFFF"/>
                </a:solidFill>
                <a:effectLst/>
                <a:latin typeface="Mangal" panose="02040503050203030202" pitchFamily="18" charset="0"/>
                <a:ea typeface="Calibri" panose="020F0502020204030204" pitchFamily="34" charset="0"/>
              </a:rPr>
              <a:t>व</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मोठ्या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प्रमाणात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सोडला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तसेच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महासागरावरील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वातावरणापेक्षा</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भूखंडावरील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प्रमाण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आढळते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कारण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भूखंडावर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वेगवेगळ्या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वाहतूकीच्या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साधनांतून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बाहेर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पडणारे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कार्बनचे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त्यावरील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मिसळतात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तसेच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कारखानदारी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आणि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बाह्यकारकाच्या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क्षरण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कार्यामुळे</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धूलिकणांचे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भूखंडावरील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जास्त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महासागरावरील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वातावरणाचा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विचार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करता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अॅटलांटिक</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महासागरावरील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धूलिकणांचे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जास्त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आढळते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कारण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इतर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महासागरांच्या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तुलनेत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महासागरातून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जलवाहतूक</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मोठ्या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प्रमाणावर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चालते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त्यामुळे</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जहाजातून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व</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बोटीतून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बाहेर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पडणारे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कार्बनचे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तेथील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मिसळतात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त्यामुळे</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अॅटलांटिक</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महासागरावरील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दर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घन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सेंटिमीटर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भागात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जवळपास</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५००</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धूलिकण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आढळतात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तसेच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मोठ्या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कारखानदारीच्या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शहरावरील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दर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घन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सेंटिमीटर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हवेत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जवळपास</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१०००००</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धुळीचे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कण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आढळून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cs typeface="Times New Roman" panose="02020603050405020304" pitchFamily="18" charset="0"/>
              </a:rPr>
              <a:t>येतात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4792329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2C872BC-0C79-4BFE-B696-4FA6BCE4BF99}"/>
              </a:ext>
            </a:extLst>
          </p:cNvPr>
          <p:cNvSpPr txBox="1"/>
          <p:nvPr/>
        </p:nvSpPr>
        <p:spPr>
          <a:xfrm>
            <a:off x="1515978" y="186950"/>
            <a:ext cx="9156033" cy="3747180"/>
          </a:xfrm>
          <a:prstGeom prst="rect">
            <a:avLst/>
          </a:prstGeom>
          <a:noFill/>
        </p:spPr>
        <p:txBody>
          <a:bodyPr wrap="square">
            <a:spAutoFit/>
          </a:bodyPr>
          <a:lstStyle/>
          <a:p>
            <a:pPr algn="just">
              <a:lnSpc>
                <a:spcPct val="150000"/>
              </a:lnSpc>
            </a:pPr>
            <a:r>
              <a:rPr lang="en-US" sz="2000" dirty="0" err="1">
                <a:solidFill>
                  <a:srgbClr val="66FFFF"/>
                </a:solidFill>
                <a:effectLst/>
                <a:latin typeface="Mangal" panose="02040503050203030202" pitchFamily="18" charset="0"/>
                <a:ea typeface="Calibri" panose="020F0502020204030204" pitchFamily="34" charset="0"/>
              </a:rPr>
              <a:t>धूलिकण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डोळ्यांना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प्रत्यक्ष</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दिसत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नाहीत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त्यांचे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वातावरणातील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प्रमाण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मोजण्यासाठी</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अॅटकोन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शास्त्रज्ञाने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मोजण्याचे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यंत्र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शोधून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काढले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आहे</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यंत्राच्या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साहाय्याने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वातावरणातील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मापन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वातावरणातील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प्रत्यक्ष</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डोळ्यांना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दिसत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नसले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तरी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त्याच्यामुळे</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प्रकाश</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विकिरणाची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क्रिया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घडून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सर्वत्र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प्रकाश</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पसरतो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त्यामुळेच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सावलीतही</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आपल्याला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दिसतात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तसेच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सूर्योदय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66FFFF"/>
                </a:solidFill>
                <a:effectLst/>
                <a:latin typeface="Mangal" panose="02040503050203030202" pitchFamily="18" charset="0"/>
                <a:ea typeface="Calibri" panose="020F0502020204030204" pitchFamily="34" charset="0"/>
              </a:rPr>
              <a:t>व</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सूर्यास्त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प्रसंगी</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वक्राकार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प्रकाशकिरणांमुळे</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संधिप्रकाश</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दिसतो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काही</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जलाकर्षक</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असतात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त्यामुळे</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धूलिकणांभोवती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बाष्प</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जमा</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होते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66FFFF"/>
                </a:solidFill>
                <a:effectLst/>
                <a:latin typeface="Mangal" panose="02040503050203030202" pitchFamily="18" charset="0"/>
                <a:ea typeface="Calibri" panose="020F0502020204030204" pitchFamily="34" charset="0"/>
              </a:rPr>
              <a:t>व</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त्याचे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जलकणात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रूपांतर</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होते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त्यापासून</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ढगांची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निर्मिती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होते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धूलिकणांमुळेच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वातावरणातील</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रंगीबेरंगी</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दृश्ये</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इंद्रधनुष्याचे</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रंग</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66FFFF"/>
                </a:solidFill>
                <a:effectLst/>
                <a:latin typeface="Mangal" panose="02040503050203030202" pitchFamily="18" charset="0"/>
                <a:ea typeface="Calibri" panose="020F0502020204030204" pitchFamily="34" charset="0"/>
              </a:rPr>
              <a:t>व</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आकाश</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निळे</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66FFFF"/>
                </a:solidFill>
                <a:effectLst/>
                <a:latin typeface="Mangal" panose="02040503050203030202" pitchFamily="18" charset="0"/>
                <a:ea typeface="Calibri" panose="020F0502020204030204" pitchFamily="34" charset="0"/>
              </a:rPr>
              <a:t>दिसते</a:t>
            </a:r>
            <a:r>
              <a:rPr lang="en-US" sz="2000" dirty="0">
                <a:solidFill>
                  <a:srgbClr val="66FFFF"/>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66FFFF"/>
              </a:solidFill>
            </a:endParaRPr>
          </a:p>
        </p:txBody>
      </p:sp>
    </p:spTree>
    <p:extLst>
      <p:ext uri="{BB962C8B-B14F-4D97-AF65-F5344CB8AC3E}">
        <p14:creationId xmlns:p14="http://schemas.microsoft.com/office/powerpoint/2010/main" val="3103175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66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F2D4417-4527-4726-977E-77843E8847B1}"/>
              </a:ext>
            </a:extLst>
          </p:cNvPr>
          <p:cNvSpPr txBox="1"/>
          <p:nvPr/>
        </p:nvSpPr>
        <p:spPr>
          <a:xfrm>
            <a:off x="363954" y="0"/>
            <a:ext cx="10729161" cy="5674887"/>
          </a:xfrm>
          <a:prstGeom prst="rect">
            <a:avLst/>
          </a:prstGeom>
          <a:noFill/>
        </p:spPr>
        <p:txBody>
          <a:bodyPr wrap="square">
            <a:spAutoFit/>
          </a:bodyPr>
          <a:lstStyle/>
          <a:p>
            <a:pPr algn="just">
              <a:lnSpc>
                <a:spcPct val="150000"/>
              </a:lnSpc>
            </a:pPr>
            <a:r>
              <a:rPr lang="en-US" sz="2400" b="1" dirty="0">
                <a:solidFill>
                  <a:srgbClr val="0000FF"/>
                </a:solidFill>
                <a:effectLst/>
                <a:latin typeface="Mangal" panose="02040503050203030202" pitchFamily="18" charset="0"/>
                <a:ea typeface="Calibri" panose="020F0502020204030204" pitchFamily="34" charset="0"/>
              </a:rPr>
              <a:t>३</a:t>
            </a:r>
            <a:r>
              <a:rPr lang="en-US"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0000FF"/>
                </a:solidFill>
                <a:effectLst/>
                <a:latin typeface="Mangal" panose="02040503050203030202" pitchFamily="18" charset="0"/>
                <a:ea typeface="Calibri" panose="020F0502020204030204" pitchFamily="34" charset="0"/>
              </a:rPr>
              <a:t>जलबाष्प</a:t>
            </a:r>
            <a:r>
              <a:rPr lang="en-US"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(Water </a:t>
            </a:r>
            <a:r>
              <a:rPr lang="en-US" sz="2400" b="1"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Vapour</a:t>
            </a:r>
            <a:r>
              <a:rPr lang="en-US"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pPr>
            <a:r>
              <a:rPr lang="en-US" sz="2000" dirty="0" err="1">
                <a:solidFill>
                  <a:srgbClr val="003300"/>
                </a:solidFill>
                <a:effectLst/>
                <a:latin typeface="Mangal" panose="02040503050203030202" pitchFamily="18" charset="0"/>
                <a:ea typeface="Calibri" panose="020F0502020204030204" pitchFamily="34" charset="0"/>
              </a:rPr>
              <a:t>वातावरणातील</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वायू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3300"/>
                </a:solidFill>
                <a:effectLst/>
                <a:latin typeface="Mangal" panose="02040503050203030202" pitchFamily="18" charset="0"/>
                <a:ea typeface="Calibri" panose="020F0502020204030204" pitchFamily="34" charset="0"/>
              </a:rPr>
              <a:t>व</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धूलिकण</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घटकांबरोबरच</a:t>
            </a:r>
            <a:r>
              <a:rPr lang="en-US" sz="2000" dirty="0">
                <a:solidFill>
                  <a:srgbClr val="003300"/>
                </a:solidFill>
                <a:effectLst/>
                <a:latin typeface="Mangal" panose="02040503050203030202" pitchFamily="18" charset="0"/>
                <a:ea typeface="Calibri" panose="020F0502020204030204" pitchFamily="34" charset="0"/>
              </a:rPr>
              <a:t> </a:t>
            </a:r>
            <a:r>
              <a:rPr lang="en-US" sz="2000" dirty="0" err="1">
                <a:solidFill>
                  <a:srgbClr val="003300"/>
                </a:solidFill>
                <a:effectLst/>
                <a:latin typeface="Mangal" panose="02040503050203030202" pitchFamily="18" charset="0"/>
                <a:ea typeface="Calibri" panose="020F0502020204030204" pitchFamily="34" charset="0"/>
              </a:rPr>
              <a:t>जलवाष्प</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हा</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एक</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महत्त्वाचा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घटक</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आहे</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जलबाष्प</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हा</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एक</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प्रकारचा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वायूच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असून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वातावरणात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अदृश्य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स्वरूपात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आहे</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याचे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प्रमाण</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वातावरणाच्या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खालच्या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थरात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सर्वांत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जास्त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आहे</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मात्र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उंचीनुसार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यात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घट</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होते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पृथ्वीवरील</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जलाशयाच्या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माध्यमातून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वातावरणाला</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बाष्पाचा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पुरवठा</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होतो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म्हणजे</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पृथ्वीवरील</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नद्या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ओढे</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तलाव</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सरोवरे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सागर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महासागर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वनस्पतींची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ओले</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भूपृष्ठ</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यांच्या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माध्यमातून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बाष्पीभवन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होऊन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वातावरणाला</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जलबाष्पाचा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पुरवठा</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होतो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0033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sz="2000" dirty="0">
                <a:solidFill>
                  <a:srgbClr val="003300"/>
                </a:solidFill>
                <a:effectLst/>
                <a:latin typeface="Mangal" panose="02040503050203030202" pitchFamily="18" charset="0"/>
                <a:ea typeface="Calibri" panose="020F0502020204030204" pitchFamily="34" charset="0"/>
              </a:rPr>
              <a:t>	</a:t>
            </a:r>
            <a:r>
              <a:rPr lang="en-US" sz="2000" dirty="0" err="1">
                <a:solidFill>
                  <a:srgbClr val="003300"/>
                </a:solidFill>
                <a:effectLst/>
                <a:latin typeface="Mangal" panose="02040503050203030202" pitchFamily="18" charset="0"/>
                <a:ea typeface="Calibri" panose="020F0502020204030204" pitchFamily="34" charset="0"/>
              </a:rPr>
              <a:t>वातावरणाच्या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खालच्या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थरात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जलबाष्पाचे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प्रमाण</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जास्त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आढळते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भूपृष्ठापासून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3300"/>
                </a:solidFill>
                <a:effectLst/>
                <a:latin typeface="Mangal" panose="02040503050203030202" pitchFamily="18" charset="0"/>
                <a:ea typeface="Calibri" panose="020F0502020204030204" pitchFamily="34" charset="0"/>
              </a:rPr>
              <a:t>५</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किलोमीटर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उंचीच्या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भागात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एकूण</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जलबाष्पाच्या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3300"/>
                </a:solidFill>
                <a:effectLst/>
                <a:latin typeface="Mangal" panose="02040503050203030202" pitchFamily="18" charset="0"/>
                <a:ea typeface="Calibri" panose="020F0502020204030204" pitchFamily="34" charset="0"/>
              </a:rPr>
              <a:t>९०</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टक्के</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जलबाष्प</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आढळते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हे</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प्रमाण</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स्थल</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3300"/>
                </a:solidFill>
                <a:effectLst/>
                <a:latin typeface="Mangal" panose="02040503050203030202" pitchFamily="18" charset="0"/>
                <a:ea typeface="Calibri" panose="020F0502020204030204" pitchFamily="34" charset="0"/>
              </a:rPr>
              <a:t>व</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कालानुसार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बदलते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ध्रुवीय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प्रदेशामध्ये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भूपृष्ठापासून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3300"/>
                </a:solidFill>
                <a:effectLst/>
                <a:latin typeface="Mangal" panose="02040503050203030202" pitchFamily="18" charset="0"/>
                <a:ea typeface="Calibri" panose="020F0502020204030204" pitchFamily="34" charset="0"/>
              </a:rPr>
              <a:t>७</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dirty="0">
                <a:solidFill>
                  <a:srgbClr val="003300"/>
                </a:solidFill>
                <a:effectLst/>
                <a:latin typeface="Mangal" panose="02040503050203030202" pitchFamily="18" charset="0"/>
                <a:ea typeface="Calibri" panose="020F0502020204030204" pitchFamily="34" charset="0"/>
              </a:rPr>
              <a:t>५</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किलोमीटर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उंचीपर्यंत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जलबाष्प</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आढळते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तर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विषुववृत्तीय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प्रदेशात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भूपृष्ठापासून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3300"/>
                </a:solidFill>
                <a:effectLst/>
                <a:latin typeface="Mangal" panose="02040503050203030202" pitchFamily="18" charset="0"/>
                <a:ea typeface="Calibri" panose="020F0502020204030204" pitchFamily="34" charset="0"/>
              </a:rPr>
              <a:t>१६</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dirty="0">
                <a:solidFill>
                  <a:srgbClr val="003300"/>
                </a:solidFill>
                <a:effectLst/>
                <a:latin typeface="Mangal" panose="02040503050203030202" pitchFamily="18" charset="0"/>
                <a:ea typeface="Calibri" panose="020F0502020204030204" pitchFamily="34" charset="0"/>
              </a:rPr>
              <a:t>५</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किलोमीटर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उंचीपर्यंत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जलबाष्पाचे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अस्तित्व</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rPr>
              <a:t>आढळते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dirty="0">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जलबाष्पाचे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विषुववृत्तीय</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प्रदेशातील</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सर्वांत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जास्त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आढळते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तर</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विषुववृत्तापासून</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दोन्ही</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ध्रुवांकडे</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याचे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कमी</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कमी</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होत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जाते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तसेच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वाळवंटी</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प्रदेशात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जलवाष्पाचे</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सर्वात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कमी</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असते</a:t>
            </a:r>
            <a:r>
              <a:rPr lang="en-US" sz="2000"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rgbClr val="003300"/>
              </a:solidFill>
            </a:endParaRPr>
          </a:p>
        </p:txBody>
      </p:sp>
    </p:spTree>
    <p:extLst>
      <p:ext uri="{BB962C8B-B14F-4D97-AF65-F5344CB8AC3E}">
        <p14:creationId xmlns:p14="http://schemas.microsoft.com/office/powerpoint/2010/main" val="115321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18061270-3B6C-4096-9141-454704986458}"/>
              </a:ext>
            </a:extLst>
          </p:cNvPr>
          <p:cNvSpPr txBox="1"/>
          <p:nvPr/>
        </p:nvSpPr>
        <p:spPr>
          <a:xfrm>
            <a:off x="1123642" y="1026567"/>
            <a:ext cx="8020357" cy="5863144"/>
          </a:xfrm>
          <a:prstGeom prst="rect">
            <a:avLst/>
          </a:prstGeom>
          <a:noFill/>
        </p:spPr>
        <p:txBody>
          <a:bodyPr wrap="square">
            <a:spAutoFit/>
          </a:bodyPr>
          <a:lstStyle/>
          <a:p>
            <a:pPr marL="342900" indent="-342900" algn="just">
              <a:buFont typeface="Wingdings" panose="05000000000000000000" pitchFamily="2" charset="2"/>
              <a:buChar char="Ø"/>
            </a:pPr>
            <a:r>
              <a:rPr lang="en-US" sz="22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INTRODUCTION</a:t>
            </a:r>
          </a:p>
          <a:p>
            <a:pPr marL="342900" indent="-342900" algn="just">
              <a:spcBef>
                <a:spcPts val="100"/>
              </a:spcBef>
              <a:spcAft>
                <a:spcPts val="100"/>
              </a:spcAft>
              <a:buFont typeface="Wingdings" panose="05000000000000000000" pitchFamily="2" charset="2"/>
              <a:buChar char="Ø"/>
            </a:pPr>
            <a:r>
              <a:rPr lang="en-US" sz="22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वातावरणाच्या</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व्याख्या</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(Definition of Atmosphere)</a:t>
            </a:r>
          </a:p>
          <a:p>
            <a:pPr marL="914400" lvl="1" indent="-457200" algn="just">
              <a:spcBef>
                <a:spcPts val="100"/>
              </a:spcBef>
              <a:spcAft>
                <a:spcPts val="100"/>
              </a:spcAft>
              <a:buFont typeface="+mj-lt"/>
              <a:buAutoNum type="arabicPeriod"/>
            </a:pPr>
            <a:r>
              <a:rPr lang="en-US" sz="2000" dirty="0">
                <a:solidFill>
                  <a:srgbClr val="C00000"/>
                </a:solidFill>
                <a:effectLst/>
                <a:latin typeface="Mangal" panose="02040503050203030202" pitchFamily="18" charset="0"/>
                <a:ea typeface="Calibri" panose="020F0502020204030204" pitchFamily="34" charset="0"/>
              </a:rPr>
              <a:t>ए</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C00000"/>
                </a:solidFill>
                <a:effectLst/>
                <a:latin typeface="Mangal" panose="02040503050203030202" pitchFamily="18" charset="0"/>
                <a:ea typeface="Calibri" panose="020F0502020204030204" pitchFamily="34" charset="0"/>
              </a:rPr>
              <a:t>ई</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C00000"/>
                </a:solidFill>
                <a:effectLst/>
                <a:latin typeface="Mangal" panose="02040503050203030202" pitchFamily="18" charset="0"/>
                <a:ea typeface="Calibri" panose="020F0502020204030204" pitchFamily="34" charset="0"/>
              </a:rPr>
              <a:t>एम</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C00000"/>
                </a:solidFill>
                <a:effectLst/>
                <a:latin typeface="Mangal" panose="02040503050203030202" pitchFamily="18" charset="0"/>
                <a:ea typeface="Calibri" panose="020F0502020204030204" pitchFamily="34" charset="0"/>
              </a:rPr>
              <a:t>गेड्स</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(A.E. M. Geddes)</a:t>
            </a:r>
          </a:p>
          <a:p>
            <a:pPr marL="914400" lvl="1" indent="-457200" algn="just">
              <a:spcBef>
                <a:spcPts val="100"/>
              </a:spcBef>
              <a:spcAft>
                <a:spcPts val="100"/>
              </a:spcAft>
              <a:buFont typeface="+mj-lt"/>
              <a:buAutoNum type="arabicPeriod"/>
            </a:pPr>
            <a:r>
              <a:rPr lang="en-US" sz="2000" dirty="0" err="1">
                <a:solidFill>
                  <a:srgbClr val="FFC000"/>
                </a:solidFill>
                <a:effectLst/>
                <a:latin typeface="Mangal" panose="02040503050203030202" pitchFamily="18" charset="0"/>
                <a:ea typeface="Calibri" panose="020F0502020204030204" pitchFamily="34" charset="0"/>
              </a:rPr>
              <a:t>कोपेन</a:t>
            </a:r>
            <a:r>
              <a:rPr lang="en-US" sz="2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FFC000"/>
                </a:solidFill>
                <a:effectLst/>
                <a:latin typeface="Mangal" panose="02040503050203030202" pitchFamily="18" charset="0"/>
                <a:ea typeface="Calibri" panose="020F0502020204030204" pitchFamily="34" charset="0"/>
              </a:rPr>
              <a:t>व</a:t>
            </a:r>
            <a:r>
              <a:rPr lang="en-US" sz="2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C000"/>
                </a:solidFill>
                <a:effectLst/>
                <a:latin typeface="Mangal" panose="02040503050203030202" pitchFamily="18" charset="0"/>
                <a:ea typeface="Calibri" panose="020F0502020204030204" pitchFamily="34" charset="0"/>
              </a:rPr>
              <a:t>डीलाँग</a:t>
            </a:r>
            <a:r>
              <a:rPr lang="en-US" sz="2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Koeppen</a:t>
            </a:r>
            <a:r>
              <a:rPr lang="en-US" sz="2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and Delong)</a:t>
            </a:r>
          </a:p>
          <a:p>
            <a:pPr marL="914400" lvl="1" indent="-457200" algn="just">
              <a:spcBef>
                <a:spcPts val="100"/>
              </a:spcBef>
              <a:spcAft>
                <a:spcPts val="100"/>
              </a:spcAft>
              <a:buFont typeface="+mj-lt"/>
              <a:buAutoNum type="arabicPeriod"/>
            </a:pPr>
            <a:r>
              <a:rPr lang="en-US" sz="2000" dirty="0" err="1">
                <a:solidFill>
                  <a:srgbClr val="92D050"/>
                </a:solidFill>
                <a:effectLst/>
                <a:latin typeface="Mangal" panose="02040503050203030202" pitchFamily="18" charset="0"/>
                <a:ea typeface="Calibri" panose="020F0502020204030204" pitchFamily="34" charset="0"/>
              </a:rPr>
              <a:t>जी</a:t>
            </a:r>
            <a:r>
              <a:rPr lang="en-US" sz="2000" dirty="0">
                <a:solidFill>
                  <a:srgbClr val="92D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92D050"/>
                </a:solidFill>
                <a:effectLst/>
                <a:latin typeface="Mangal" panose="02040503050203030202" pitchFamily="18" charset="0"/>
                <a:ea typeface="Calibri" panose="020F0502020204030204" pitchFamily="34" charset="0"/>
              </a:rPr>
              <a:t>टी</a:t>
            </a:r>
            <a:r>
              <a:rPr lang="en-US" sz="2000" dirty="0">
                <a:solidFill>
                  <a:srgbClr val="92D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92D050"/>
                </a:solidFill>
                <a:effectLst/>
                <a:latin typeface="Mangal" panose="02040503050203030202" pitchFamily="18" charset="0"/>
                <a:ea typeface="Calibri" panose="020F0502020204030204" pitchFamily="34" charset="0"/>
              </a:rPr>
              <a:t>त्रिवार्था</a:t>
            </a:r>
            <a:r>
              <a:rPr lang="en-US" sz="2000" dirty="0">
                <a:solidFill>
                  <a:srgbClr val="92D050"/>
                </a:solidFill>
                <a:effectLst/>
                <a:latin typeface="Calibri" panose="020F0502020204030204" pitchFamily="34" charset="0"/>
                <a:ea typeface="Calibri" panose="020F0502020204030204" pitchFamily="34" charset="0"/>
                <a:cs typeface="Times New Roman" panose="02020603050405020304" pitchFamily="18" charset="0"/>
              </a:rPr>
              <a:t> (G.T. Trewartha)</a:t>
            </a:r>
          </a:p>
          <a:p>
            <a:pPr marL="914400" lvl="1" indent="-457200" algn="just">
              <a:spcBef>
                <a:spcPts val="100"/>
              </a:spcBef>
              <a:spcAft>
                <a:spcPts val="100"/>
              </a:spcAft>
              <a:buFont typeface="+mj-lt"/>
              <a:buAutoNum type="arabicPeriod"/>
            </a:pPr>
            <a:r>
              <a:rPr lang="en-US" sz="2000" dirty="0" err="1">
                <a:solidFill>
                  <a:srgbClr val="00B050"/>
                </a:solidFill>
                <a:effectLst/>
                <a:latin typeface="Mangal" panose="02040503050203030202" pitchFamily="18" charset="0"/>
                <a:ea typeface="Calibri" panose="020F0502020204030204" pitchFamily="34" charset="0"/>
              </a:rPr>
              <a:t>फिच</a:t>
            </a:r>
            <a:r>
              <a:rPr lang="en-US" sz="2000" dirty="0">
                <a:solidFill>
                  <a:srgbClr val="00B050"/>
                </a:solidFill>
                <a:effectLst/>
                <a:latin typeface="Mangal" panose="02040503050203030202" pitchFamily="18" charset="0"/>
                <a:ea typeface="Calibri" panose="020F0502020204030204" pitchFamily="34" charset="0"/>
              </a:rPr>
              <a:t> व</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B050"/>
                </a:solidFill>
                <a:effectLst/>
                <a:latin typeface="Mangal" panose="02040503050203030202" pitchFamily="18" charset="0"/>
                <a:ea typeface="Calibri" panose="020F0502020204030204" pitchFamily="34" charset="0"/>
              </a:rPr>
              <a:t>त्रिवार्था</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(Finch and Trewartha)</a:t>
            </a:r>
          </a:p>
          <a:p>
            <a:pPr marL="342900" marR="0" lvl="0" indent="-342900" algn="just">
              <a:spcBef>
                <a:spcPts val="0"/>
              </a:spcBef>
              <a:spcAft>
                <a:spcPts val="1000"/>
              </a:spcAft>
              <a:buFont typeface="Wingdings" panose="05000000000000000000" pitchFamily="2" charset="2"/>
              <a:buChar char=""/>
            </a:pPr>
            <a:r>
              <a:rPr lang="en-US" sz="2200" dirty="0" err="1">
                <a:solidFill>
                  <a:srgbClr val="00B0F0"/>
                </a:solidFill>
                <a:effectLst/>
                <a:latin typeface="Mangal" panose="02040503050203030202" pitchFamily="18" charset="0"/>
                <a:ea typeface="Calibri" panose="020F0502020204030204" pitchFamily="34" charset="0"/>
                <a:cs typeface="Times New Roman" panose="02020603050405020304" pitchFamily="18" charset="0"/>
              </a:rPr>
              <a:t>वातावरणाची</a:t>
            </a:r>
            <a:r>
              <a:rPr lang="en-US" sz="22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B0F0"/>
                </a:solidFill>
                <a:effectLst/>
                <a:latin typeface="Mangal" panose="02040503050203030202" pitchFamily="18" charset="0"/>
                <a:ea typeface="Calibri" panose="020F0502020204030204" pitchFamily="34" charset="0"/>
                <a:cs typeface="Times New Roman" panose="02020603050405020304" pitchFamily="18" charset="0"/>
              </a:rPr>
              <a:t>निर्मिती</a:t>
            </a:r>
            <a:r>
              <a:rPr lang="en-US" sz="22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(Origin of </a:t>
            </a:r>
            <a:r>
              <a:rPr lang="en-US" sz="2200" dirty="0">
                <a:solidFill>
                  <a:srgbClr val="00B0F0"/>
                </a:solidFill>
                <a:effectLst/>
                <a:latin typeface="Mangal" panose="02040503050203030202" pitchFamily="18" charset="0"/>
                <a:ea typeface="Calibri" panose="020F0502020204030204" pitchFamily="34" charset="0"/>
                <a:cs typeface="Times New Roman" panose="02020603050405020304" pitchFamily="18" charset="0"/>
              </a:rPr>
              <a:t>Atm</a:t>
            </a:r>
            <a:r>
              <a:rPr lang="en-US" sz="22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osphere)</a:t>
            </a:r>
            <a:endParaRPr lang="en-US" sz="22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1000"/>
              </a:spcAft>
              <a:buFont typeface="Wingdings" panose="05000000000000000000" pitchFamily="2" charset="2"/>
              <a:buChar char=""/>
            </a:pPr>
            <a:r>
              <a:rPr lang="en-US" sz="2200" dirty="0" err="1">
                <a:solidFill>
                  <a:srgbClr val="0070C0"/>
                </a:solidFill>
                <a:effectLst/>
                <a:latin typeface="Mangal" panose="02040503050203030202" pitchFamily="18" charset="0"/>
                <a:ea typeface="Calibri" panose="020F0502020204030204" pitchFamily="34" charset="0"/>
              </a:rPr>
              <a:t>वातावरणाचे</a:t>
            </a:r>
            <a:r>
              <a:rPr lang="en-US" sz="2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70C0"/>
                </a:solidFill>
                <a:effectLst/>
                <a:latin typeface="Mangal" panose="02040503050203030202" pitchFamily="18" charset="0"/>
                <a:ea typeface="Calibri" panose="020F0502020204030204" pitchFamily="34" charset="0"/>
              </a:rPr>
              <a:t>घटक</a:t>
            </a:r>
            <a:r>
              <a:rPr lang="en-US" sz="2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70C0"/>
                </a:solidFill>
                <a:effectLst/>
                <a:latin typeface="Mangal" panose="02040503050203030202" pitchFamily="18" charset="0"/>
                <a:ea typeface="Calibri" panose="020F0502020204030204" pitchFamily="34" charset="0"/>
              </a:rPr>
              <a:t>किंवा</a:t>
            </a:r>
            <a:r>
              <a:rPr lang="en-US" sz="2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70C0"/>
                </a:solidFill>
                <a:effectLst/>
                <a:latin typeface="Mangal" panose="02040503050203030202" pitchFamily="18" charset="0"/>
                <a:ea typeface="Calibri" panose="020F0502020204030204" pitchFamily="34" charset="0"/>
              </a:rPr>
              <a:t>घटना</a:t>
            </a:r>
            <a:r>
              <a:rPr lang="en-US" sz="2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(Composition of Atmosphere)</a:t>
            </a:r>
          </a:p>
          <a:p>
            <a:pPr marL="914400" lvl="1" indent="-457200" algn="just">
              <a:spcAft>
                <a:spcPts val="1000"/>
              </a:spcAft>
              <a:buFont typeface="+mj-lt"/>
              <a:buAutoNum type="arabicParenR"/>
            </a:pPr>
            <a:r>
              <a:rPr lang="en-US" sz="2000" dirty="0" err="1">
                <a:solidFill>
                  <a:srgbClr val="002060"/>
                </a:solidFill>
                <a:effectLst/>
                <a:latin typeface="Mangal" panose="02040503050203030202" pitchFamily="18" charset="0"/>
                <a:ea typeface="Calibri" panose="020F0502020204030204" pitchFamily="34" charset="0"/>
              </a:rPr>
              <a:t>वायू</a:t>
            </a:r>
            <a:r>
              <a:rPr lang="en-US"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(Gases)</a:t>
            </a:r>
          </a:p>
          <a:p>
            <a:pPr marL="1371600" lvl="2" indent="-457200" algn="just">
              <a:spcAft>
                <a:spcPts val="1000"/>
              </a:spcAft>
              <a:buFont typeface="+mj-lt"/>
              <a:buAutoNum type="alphaLcPeriod"/>
            </a:pPr>
            <a:r>
              <a:rPr lang="en-US" dirty="0" err="1">
                <a:solidFill>
                  <a:srgbClr val="7030A0"/>
                </a:solidFill>
                <a:effectLst/>
                <a:latin typeface="Mangal" panose="02040503050203030202" pitchFamily="18" charset="0"/>
                <a:ea typeface="Calibri" panose="020F0502020204030204" pitchFamily="34" charset="0"/>
              </a:rPr>
              <a:t>नायट्रोजन</a:t>
            </a:r>
            <a:endParaRPr lang="en-US" dirty="0">
              <a:solidFill>
                <a:srgbClr val="7030A0"/>
              </a:solidFill>
              <a:effectLst/>
              <a:latin typeface="Mangal" panose="02040503050203030202" pitchFamily="18" charset="0"/>
              <a:ea typeface="Calibri" panose="020F0502020204030204" pitchFamily="34" charset="0"/>
            </a:endParaRPr>
          </a:p>
          <a:p>
            <a:pPr marL="1371600" lvl="2" indent="-457200" algn="just">
              <a:spcAft>
                <a:spcPts val="1000"/>
              </a:spcAft>
              <a:buFont typeface="+mj-lt"/>
              <a:buAutoNum type="alphaLcPeriod"/>
            </a:pPr>
            <a:r>
              <a:rPr lang="en-US" dirty="0" err="1">
                <a:solidFill>
                  <a:srgbClr val="0000FF"/>
                </a:solidFill>
                <a:effectLst/>
                <a:latin typeface="Mangal" panose="02040503050203030202" pitchFamily="18" charset="0"/>
                <a:ea typeface="Calibri" panose="020F0502020204030204" pitchFamily="34" charset="0"/>
              </a:rPr>
              <a:t>ऑक्सिजन</a:t>
            </a:r>
            <a:endParaRPr lang="en-US" dirty="0">
              <a:solidFill>
                <a:srgbClr val="0000FF"/>
              </a:solidFill>
              <a:effectLst/>
              <a:latin typeface="Mangal" panose="02040503050203030202" pitchFamily="18" charset="0"/>
              <a:ea typeface="Calibri" panose="020F0502020204030204" pitchFamily="34" charset="0"/>
            </a:endParaRPr>
          </a:p>
          <a:p>
            <a:pPr marL="1371600" lvl="2" indent="-457200" algn="just">
              <a:spcAft>
                <a:spcPts val="1000"/>
              </a:spcAft>
              <a:buFont typeface="+mj-lt"/>
              <a:buAutoNum type="alphaLcPeriod"/>
            </a:pPr>
            <a:r>
              <a:rPr lang="en-US" dirty="0" err="1">
                <a:solidFill>
                  <a:srgbClr val="A50021"/>
                </a:solidFill>
                <a:effectLst/>
                <a:latin typeface="Mangal" panose="02040503050203030202" pitchFamily="18" charset="0"/>
                <a:ea typeface="Calibri" panose="020F0502020204030204" pitchFamily="34" charset="0"/>
              </a:rPr>
              <a:t>कार्बन</a:t>
            </a:r>
            <a:r>
              <a:rPr lang="en-US"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dirty="0" err="1">
                <a:solidFill>
                  <a:srgbClr val="A50021"/>
                </a:solidFill>
                <a:effectLst/>
                <a:latin typeface="Mangal" panose="02040503050203030202" pitchFamily="18" charset="0"/>
                <a:ea typeface="Calibri" panose="020F0502020204030204" pitchFamily="34" charset="0"/>
              </a:rPr>
              <a:t>डाय</a:t>
            </a:r>
            <a:r>
              <a:rPr lang="en-US"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dirty="0" err="1">
                <a:solidFill>
                  <a:srgbClr val="A50021"/>
                </a:solidFill>
                <a:effectLst/>
                <a:latin typeface="Mangal" panose="02040503050203030202" pitchFamily="18" charset="0"/>
                <a:ea typeface="Calibri" panose="020F0502020204030204" pitchFamily="34" charset="0"/>
              </a:rPr>
              <a:t>ऑक्साईड</a:t>
            </a:r>
            <a:endParaRPr lang="en-US" dirty="0">
              <a:solidFill>
                <a:srgbClr val="A50021"/>
              </a:solidFill>
              <a:latin typeface="Calibri" panose="020F0502020204030204" pitchFamily="34" charset="0"/>
              <a:ea typeface="Calibri" panose="020F0502020204030204" pitchFamily="34" charset="0"/>
              <a:cs typeface="Times New Roman" panose="02020603050405020304" pitchFamily="18" charset="0"/>
            </a:endParaRPr>
          </a:p>
          <a:p>
            <a:pPr marL="1371600" lvl="2" indent="-457200" algn="just">
              <a:spcAft>
                <a:spcPts val="1000"/>
              </a:spcAft>
              <a:buFont typeface="+mj-lt"/>
              <a:buAutoNum type="alphaLcPeriod"/>
            </a:pPr>
            <a:r>
              <a:rPr lang="en-US" dirty="0" err="1">
                <a:solidFill>
                  <a:srgbClr val="003300"/>
                </a:solidFill>
                <a:effectLst/>
                <a:latin typeface="Mangal" panose="02040503050203030202" pitchFamily="18" charset="0"/>
                <a:ea typeface="Calibri" panose="020F0502020204030204" pitchFamily="34" charset="0"/>
              </a:rPr>
              <a:t>ओझोन</a:t>
            </a:r>
            <a:endParaRPr lang="en-US" dirty="0">
              <a:solidFill>
                <a:srgbClr val="003300"/>
              </a:solidFill>
              <a:effectLst/>
              <a:latin typeface="Mangal" panose="02040503050203030202" pitchFamily="18" charset="0"/>
              <a:ea typeface="Calibri" panose="020F0502020204030204" pitchFamily="34" charset="0"/>
            </a:endParaRPr>
          </a:p>
          <a:p>
            <a:pPr marL="914400" lvl="1" indent="-457200" algn="just">
              <a:spcAft>
                <a:spcPts val="1000"/>
              </a:spcAft>
              <a:buFont typeface="+mj-lt"/>
              <a:buAutoNum type="arabicParenR"/>
            </a:pPr>
            <a:r>
              <a:rPr lang="en-US" sz="2000" dirty="0" err="1">
                <a:solidFill>
                  <a:srgbClr val="930F4B"/>
                </a:solidFill>
                <a:effectLst/>
                <a:latin typeface="Mangal" panose="02040503050203030202" pitchFamily="18" charset="0"/>
                <a:ea typeface="Calibri" panose="020F0502020204030204" pitchFamily="34" charset="0"/>
              </a:rPr>
              <a:t>धूलिकण</a:t>
            </a:r>
            <a:r>
              <a:rPr lang="en-US" sz="20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(Dust Particles)</a:t>
            </a:r>
          </a:p>
          <a:p>
            <a:pPr marL="914400" lvl="1" indent="-457200" algn="just">
              <a:spcAft>
                <a:spcPts val="1000"/>
              </a:spcAft>
              <a:buFont typeface="+mj-lt"/>
              <a:buAutoNum type="arabicParenR"/>
            </a:pPr>
            <a:r>
              <a:rPr lang="en-US" sz="2000" dirty="0" err="1">
                <a:solidFill>
                  <a:srgbClr val="96540C"/>
                </a:solidFill>
                <a:effectLst/>
                <a:latin typeface="Mangal" panose="02040503050203030202" pitchFamily="18" charset="0"/>
                <a:ea typeface="Calibri" panose="020F0502020204030204" pitchFamily="34" charset="0"/>
              </a:rPr>
              <a:t>जलबाष्प</a:t>
            </a:r>
            <a:r>
              <a:rPr lang="en-US" sz="2000" dirty="0">
                <a:solidFill>
                  <a:srgbClr val="96540C"/>
                </a:solidFill>
                <a:effectLst/>
                <a:latin typeface="Calibri" panose="020F0502020204030204" pitchFamily="34" charset="0"/>
                <a:ea typeface="Calibri" panose="020F0502020204030204" pitchFamily="34" charset="0"/>
                <a:cs typeface="Times New Roman" panose="02020603050405020304" pitchFamily="18" charset="0"/>
              </a:rPr>
              <a:t> (Water </a:t>
            </a:r>
            <a:r>
              <a:rPr lang="en-US" sz="2000" dirty="0" err="1">
                <a:solidFill>
                  <a:srgbClr val="96540C"/>
                </a:solidFill>
                <a:effectLst/>
                <a:latin typeface="Calibri" panose="020F0502020204030204" pitchFamily="34" charset="0"/>
                <a:ea typeface="Calibri" panose="020F0502020204030204" pitchFamily="34" charset="0"/>
                <a:cs typeface="Times New Roman" panose="02020603050405020304" pitchFamily="18" charset="0"/>
              </a:rPr>
              <a:t>Vapour</a:t>
            </a:r>
            <a:r>
              <a:rPr lang="en-US" sz="2000" dirty="0">
                <a:solidFill>
                  <a:srgbClr val="96540C"/>
                </a:solidFill>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7" name="TextBox 6">
            <a:extLst>
              <a:ext uri="{FF2B5EF4-FFF2-40B4-BE49-F238E27FC236}">
                <a16:creationId xmlns:a16="http://schemas.microsoft.com/office/drawing/2014/main" xmlns="" id="{B23CB2F3-85E3-4567-8A99-47548D732E80}"/>
              </a:ext>
            </a:extLst>
          </p:cNvPr>
          <p:cNvSpPr txBox="1"/>
          <p:nvPr/>
        </p:nvSpPr>
        <p:spPr>
          <a:xfrm>
            <a:off x="3429370" y="448332"/>
            <a:ext cx="5333260" cy="578235"/>
          </a:xfrm>
          <a:prstGeom prst="rect">
            <a:avLst/>
          </a:prstGeom>
          <a:noFill/>
        </p:spPr>
        <p:txBody>
          <a:bodyPr wrap="square">
            <a:spAutoFit/>
          </a:bodyPr>
          <a:lstStyle/>
          <a:p>
            <a:pPr marL="0" marR="0" algn="ctr">
              <a:lnSpc>
                <a:spcPct val="107000"/>
              </a:lnSpc>
              <a:spcBef>
                <a:spcPts val="0"/>
              </a:spcBef>
              <a:spcAft>
                <a:spcPts val="800"/>
              </a:spcAft>
            </a:pPr>
            <a:r>
              <a:rPr lang="en-US" sz="3000" dirty="0" err="1">
                <a:solidFill>
                  <a:srgbClr val="CC00CC"/>
                </a:solidFill>
                <a:effectLst/>
                <a:latin typeface="Mangal" panose="02040503050203030202" pitchFamily="18" charset="0"/>
                <a:ea typeface="Calibri" panose="020F0502020204030204" pitchFamily="34" charset="0"/>
              </a:rPr>
              <a:t>वातावरण</a:t>
            </a:r>
            <a:endParaRPr lang="en-US" sz="30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130482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0ED4A75-34AF-40F5-932E-2D83E515CD9A}"/>
              </a:ext>
            </a:extLst>
          </p:cNvPr>
          <p:cNvSpPr txBox="1"/>
          <p:nvPr/>
        </p:nvSpPr>
        <p:spPr>
          <a:xfrm>
            <a:off x="688808" y="253533"/>
            <a:ext cx="9369592" cy="4464620"/>
          </a:xfrm>
          <a:prstGeom prst="rect">
            <a:avLst/>
          </a:prstGeom>
          <a:noFill/>
        </p:spPr>
        <p:txBody>
          <a:bodyPr wrap="square">
            <a:spAutoFit/>
          </a:bodyPr>
          <a:lstStyle/>
          <a:p>
            <a:pPr algn="just">
              <a:lnSpc>
                <a:spcPct val="150000"/>
              </a:lnSpc>
            </a:pPr>
            <a:r>
              <a:rPr lang="en-US" sz="2400" dirty="0" err="1">
                <a:solidFill>
                  <a:schemeClr val="bg1"/>
                </a:solidFill>
                <a:effectLst/>
                <a:latin typeface="Mangal" panose="02040503050203030202" pitchFamily="18" charset="0"/>
                <a:ea typeface="Calibri" panose="020F0502020204030204" pitchFamily="34" charset="0"/>
              </a:rPr>
              <a:t>पृथ्वीवरील</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सजीव</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सृष्टीसाठी</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वातावरणातील</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जलबाष्पाचे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अस्तित्व</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अतिशय</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महत्त्वाचे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आहे</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कारण</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जलबाष्पामुळेच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वातावरणाचे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तापमान</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संतुलित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राहते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तसेच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जलबाष्पामुळेच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मानवाची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त्वचा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मऊ</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राहते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वातावरणातील</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जलबाष्पाच्या</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प्रमाणामुळेच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ढगांची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निर्मिती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होऊन</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पर्जन्य</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धुके</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दंव</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हिम</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bg1"/>
                </a:solidFill>
                <a:effectLst/>
                <a:latin typeface="Mangal" panose="02040503050203030202" pitchFamily="18" charset="0"/>
                <a:ea typeface="Calibri" panose="020F0502020204030204" pitchFamily="34" charset="0"/>
              </a:rPr>
              <a:t>व</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गारा</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या</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वृष्टीच्या</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रूपांची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निर्मिती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होते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जलवाष्पाचे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प्रमाण</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सागरावरील</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वातावरणात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bg1"/>
                </a:solidFill>
                <a:effectLst/>
                <a:latin typeface="Mangal" panose="02040503050203030202" pitchFamily="18" charset="0"/>
                <a:ea typeface="Calibri" panose="020F0502020204030204" pitchFamily="34" charset="0"/>
              </a:rPr>
              <a:t>व</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सागर</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किनाऱ्यावरील</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वातावरणात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जास्त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तर</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खंडांतर्गत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भागात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म्हणजे</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सागरकिनाऱ्यापासून</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दूरवरच्या</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भागात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कमी</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असते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rPr>
              <a:t>वातावरणातील</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जलबाष्पाच्या</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प्रमाणावरच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एखाद्या</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प्रदेशाचे</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हवामान</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कोरडे</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किंवा</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दमट</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हे</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chemeClr val="bg1"/>
                </a:solidFill>
                <a:effectLst/>
                <a:latin typeface="Mangal" panose="02040503050203030202" pitchFamily="18" charset="0"/>
                <a:ea typeface="Calibri" panose="020F0502020204030204" pitchFamily="34" charset="0"/>
                <a:cs typeface="Times New Roman" panose="02020603050405020304" pitchFamily="18" charset="0"/>
              </a:rPr>
              <a:t>समजते</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solidFill>
                <a:schemeClr val="bg1"/>
              </a:solidFill>
            </a:endParaRPr>
          </a:p>
        </p:txBody>
      </p:sp>
    </p:spTree>
    <p:extLst>
      <p:ext uri="{BB962C8B-B14F-4D97-AF65-F5344CB8AC3E}">
        <p14:creationId xmlns:p14="http://schemas.microsoft.com/office/powerpoint/2010/main" val="2581314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65000">
              <a:srgbClr val="00B050"/>
            </a:gs>
            <a:gs pos="25000">
              <a:srgbClr val="FF0000"/>
            </a:gs>
            <a:gs pos="52000">
              <a:srgbClr val="00B0F0"/>
            </a:gs>
            <a:gs pos="80000">
              <a:srgbClr val="FFFF00"/>
            </a:gs>
            <a:gs pos="7000">
              <a:srgbClr val="7030A0"/>
            </a:gs>
            <a:gs pos="38000">
              <a:srgbClr val="FFC00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475361" y="2644170"/>
            <a:ext cx="7241278" cy="1569660"/>
          </a:xfrm>
          <a:prstGeom prst="rect">
            <a:avLst/>
          </a:prstGeom>
          <a:noFill/>
          <a:ln>
            <a:noFill/>
          </a:ln>
          <a:effectLst>
            <a:outerShdw dist="127000" algn="tl" rotWithShape="0">
              <a:prstClr val="black"/>
            </a:outerShdw>
            <a:reflection blurRad="6350" stA="40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THANK YOU</a:t>
            </a:r>
          </a:p>
        </p:txBody>
      </p:sp>
    </p:spTree>
    <p:extLst>
      <p:ext uri="{BB962C8B-B14F-4D97-AF65-F5344CB8AC3E}">
        <p14:creationId xmlns:p14="http://schemas.microsoft.com/office/powerpoint/2010/main" val="158761893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1701AF9-6F55-4224-9031-F77BF5B83C50}"/>
              </a:ext>
            </a:extLst>
          </p:cNvPr>
          <p:cNvSpPr txBox="1"/>
          <p:nvPr/>
        </p:nvSpPr>
        <p:spPr>
          <a:xfrm>
            <a:off x="1065320" y="359057"/>
            <a:ext cx="9570128" cy="5078057"/>
          </a:xfrm>
          <a:prstGeom prst="rect">
            <a:avLst/>
          </a:prstGeom>
          <a:noFill/>
        </p:spPr>
        <p:txBody>
          <a:bodyPr wrap="square">
            <a:spAutoFit/>
          </a:bodyPr>
          <a:lstStyle/>
          <a:p>
            <a:pPr algn="just">
              <a:lnSpc>
                <a:spcPct val="150000"/>
              </a:lnSpc>
            </a:pPr>
            <a:r>
              <a:rPr lang="en-US" sz="2600" b="1" dirty="0" err="1">
                <a:solidFill>
                  <a:srgbClr val="008000"/>
                </a:solidFill>
                <a:effectLst/>
                <a:highlight>
                  <a:srgbClr val="FFFF00"/>
                </a:highlight>
                <a:latin typeface="Mangal" panose="02040503050203030202" pitchFamily="18" charset="0"/>
                <a:ea typeface="Calibri" panose="020F0502020204030204" pitchFamily="34" charset="0"/>
                <a:cs typeface="Times New Roman" panose="02020603050405020304" pitchFamily="18" charset="0"/>
              </a:rPr>
              <a:t>प्रस्तावना</a:t>
            </a:r>
            <a:r>
              <a:rPr lang="en-US" sz="2600" b="1" dirty="0">
                <a:solidFill>
                  <a:srgbClr val="008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(Introduction) :-</a:t>
            </a:r>
            <a:endParaRPr lang="en-US" sz="2600" b="1" dirty="0">
              <a:solidFill>
                <a:srgbClr val="008000"/>
              </a:solidFill>
              <a:highlight>
                <a:srgbClr val="FFFF00"/>
              </a:highlight>
            </a:endParaRPr>
          </a:p>
          <a:p>
            <a:pPr algn="just">
              <a:lnSpc>
                <a:spcPct val="150000"/>
              </a:lnSpc>
            </a:pPr>
            <a:r>
              <a:rPr lang="en-US" sz="2400" dirty="0">
                <a:solidFill>
                  <a:srgbClr val="003300"/>
                </a:solidFill>
              </a:rPr>
              <a:t>	</a:t>
            </a:r>
            <a:r>
              <a:rPr lang="hi-IN" sz="2400" dirty="0">
                <a:solidFill>
                  <a:srgbClr val="003300"/>
                </a:solidFill>
              </a:rPr>
              <a:t>हवामानशास्त्रात हवेच्या ज्या विविध आविष्कारांचा अभ्यास केला जातो, ते सर्व आविष्कार पृथ्वीसभोवतीच्या वातावरणात निर्माण होतात. अशा आविष्कारांची सर्वांगीण माहिती समजण्यासाठी वातावरणाचा विस्तार, गुणधर्म व घटना याविषयीचा सविस्तर अभ्यास करणे आवश्यक आहे. पृथ्वीच्या सभोवती असलेल्या हवेच्या आवरणाला वातावरण असे म्हणतात. वातावरण या शब्दातील वात शब्दाचा अर्थ हवा असा होतो. वात + आवरण वातावरण होय. वातावरणासाठी वापरला जाणारा </a:t>
            </a:r>
            <a:r>
              <a:rPr lang="en-US" sz="2400" dirty="0">
                <a:solidFill>
                  <a:srgbClr val="003300"/>
                </a:solidFill>
              </a:rPr>
              <a:t>Atmosphere </a:t>
            </a:r>
            <a:r>
              <a:rPr lang="hi-IN" sz="2400" dirty="0">
                <a:solidFill>
                  <a:srgbClr val="003300"/>
                </a:solidFill>
              </a:rPr>
              <a:t>हा इंग्रजी शब्द ग्रीक भाषेतील </a:t>
            </a:r>
            <a:r>
              <a:rPr lang="en-US" sz="2400" dirty="0">
                <a:solidFill>
                  <a:srgbClr val="003300"/>
                </a:solidFill>
              </a:rPr>
              <a:t>Atmos </a:t>
            </a:r>
            <a:r>
              <a:rPr lang="hi-IN" sz="2400" dirty="0">
                <a:solidFill>
                  <a:srgbClr val="003300"/>
                </a:solidFill>
              </a:rPr>
              <a:t>आणि </a:t>
            </a:r>
            <a:r>
              <a:rPr lang="en-US" sz="2400" dirty="0" err="1">
                <a:solidFill>
                  <a:srgbClr val="003300"/>
                </a:solidFill>
              </a:rPr>
              <a:t>Spharia</a:t>
            </a:r>
            <a:r>
              <a:rPr lang="en-US" sz="2400" dirty="0">
                <a:solidFill>
                  <a:srgbClr val="003300"/>
                </a:solidFill>
              </a:rPr>
              <a:t> </a:t>
            </a:r>
            <a:r>
              <a:rPr lang="hi-IN" sz="2400" dirty="0">
                <a:solidFill>
                  <a:srgbClr val="003300"/>
                </a:solidFill>
              </a:rPr>
              <a:t>या दोन शब्दांपासून बनलेला आहे. </a:t>
            </a:r>
            <a:endParaRPr lang="en-US" sz="2400" dirty="0">
              <a:solidFill>
                <a:srgbClr val="003300"/>
              </a:solidFill>
            </a:endParaRPr>
          </a:p>
        </p:txBody>
      </p:sp>
    </p:spTree>
    <p:extLst>
      <p:ext uri="{BB962C8B-B14F-4D97-AF65-F5344CB8AC3E}">
        <p14:creationId xmlns:p14="http://schemas.microsoft.com/office/powerpoint/2010/main" val="95259470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5A1283F-778F-4C33-AD23-8A85D8F31DD3}"/>
              </a:ext>
            </a:extLst>
          </p:cNvPr>
          <p:cNvSpPr txBox="1"/>
          <p:nvPr/>
        </p:nvSpPr>
        <p:spPr>
          <a:xfrm>
            <a:off x="898864" y="909857"/>
            <a:ext cx="8298402" cy="3369897"/>
          </a:xfrm>
          <a:prstGeom prst="rect">
            <a:avLst/>
          </a:prstGeom>
          <a:noFill/>
        </p:spPr>
        <p:txBody>
          <a:bodyPr wrap="square">
            <a:spAutoFit/>
          </a:bodyPr>
          <a:lstStyle/>
          <a:p>
            <a:pPr algn="just">
              <a:lnSpc>
                <a:spcPct val="150000"/>
              </a:lnSpc>
            </a:pPr>
            <a:r>
              <a:rPr lang="en-US" sz="2400" dirty="0">
                <a:solidFill>
                  <a:srgbClr val="002060"/>
                </a:solidFill>
              </a:rPr>
              <a:t>Atmos </a:t>
            </a:r>
            <a:r>
              <a:rPr lang="hi-IN" sz="2400" dirty="0">
                <a:solidFill>
                  <a:srgbClr val="002060"/>
                </a:solidFill>
              </a:rPr>
              <a:t>या ग्रीक शब्दाचा अर्थ </a:t>
            </a:r>
            <a:r>
              <a:rPr lang="en-US" sz="2400" dirty="0" err="1">
                <a:solidFill>
                  <a:srgbClr val="002060"/>
                </a:solidFill>
              </a:rPr>
              <a:t>Vapour</a:t>
            </a:r>
            <a:r>
              <a:rPr lang="en-US" sz="2400" dirty="0">
                <a:solidFill>
                  <a:srgbClr val="002060"/>
                </a:solidFill>
              </a:rPr>
              <a:t> </a:t>
            </a:r>
            <a:r>
              <a:rPr lang="hi-IN" sz="2400" dirty="0">
                <a:solidFill>
                  <a:srgbClr val="002060"/>
                </a:solidFill>
              </a:rPr>
              <a:t>म्हणजे वाफ, तर </a:t>
            </a:r>
            <a:r>
              <a:rPr lang="en-US" sz="2400" dirty="0" err="1">
                <a:solidFill>
                  <a:srgbClr val="002060"/>
                </a:solidFill>
              </a:rPr>
              <a:t>Spharia</a:t>
            </a:r>
            <a:r>
              <a:rPr lang="en-US" sz="2400" dirty="0">
                <a:solidFill>
                  <a:srgbClr val="002060"/>
                </a:solidFill>
              </a:rPr>
              <a:t> </a:t>
            </a:r>
            <a:r>
              <a:rPr lang="hi-IN" sz="2400" dirty="0">
                <a:solidFill>
                  <a:srgbClr val="002060"/>
                </a:solidFill>
              </a:rPr>
              <a:t>या शब्दाचा अर्थ </a:t>
            </a:r>
            <a:r>
              <a:rPr lang="en-US" sz="2400" dirty="0">
                <a:solidFill>
                  <a:srgbClr val="002060"/>
                </a:solidFill>
              </a:rPr>
              <a:t>Sphere </a:t>
            </a:r>
            <a:r>
              <a:rPr lang="hi-IN" sz="2400" dirty="0">
                <a:solidFill>
                  <a:srgbClr val="002060"/>
                </a:solidFill>
              </a:rPr>
              <a:t>म्हणजे कार्यक्षेत्र किंवा प्रांत असा होतो. म्हणजेच पृथ्वीच्या सभोवतीच्या क्षेत्रात पसरलेली वाफ किंवा हवा म्हणजे वातावरण होय. थोडक्यात, पृथ्वीच्या चोहोबाजूस असलेल्या हवेच्या आवरणास वातावरण असे म्हणतात. या वातावरणामध्ये हवेचे विविध आविष्कार घडून येतात.</a:t>
            </a:r>
            <a:endParaRPr lang="en-US" sz="2400" dirty="0">
              <a:solidFill>
                <a:srgbClr val="002060"/>
              </a:solidFill>
            </a:endParaRPr>
          </a:p>
        </p:txBody>
      </p:sp>
    </p:spTree>
    <p:extLst>
      <p:ext uri="{BB962C8B-B14F-4D97-AF65-F5344CB8AC3E}">
        <p14:creationId xmlns:p14="http://schemas.microsoft.com/office/powerpoint/2010/main" val="123179411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70051EF-8B89-4C8D-B525-F15DE172D748}"/>
              </a:ext>
            </a:extLst>
          </p:cNvPr>
          <p:cNvSpPr txBox="1"/>
          <p:nvPr/>
        </p:nvSpPr>
        <p:spPr>
          <a:xfrm>
            <a:off x="1111045" y="304800"/>
            <a:ext cx="10058400" cy="5359159"/>
          </a:xfrm>
          <a:prstGeom prst="rect">
            <a:avLst/>
          </a:prstGeom>
          <a:noFill/>
        </p:spPr>
        <p:txBody>
          <a:bodyPr wrap="square">
            <a:spAutoFit/>
          </a:bodyPr>
          <a:lstStyle/>
          <a:p>
            <a:pPr marL="0" marR="0" algn="just">
              <a:lnSpc>
                <a:spcPct val="150000"/>
              </a:lnSpc>
              <a:spcBef>
                <a:spcPts val="0"/>
              </a:spcBef>
              <a:spcAft>
                <a:spcPts val="800"/>
              </a:spcAft>
            </a:pPr>
            <a:r>
              <a:rPr lang="en-US" sz="2600" b="1" dirty="0" err="1">
                <a:solidFill>
                  <a:srgbClr val="CC0000"/>
                </a:solidFill>
                <a:effectLst/>
                <a:highlight>
                  <a:srgbClr val="00FF00"/>
                </a:highlight>
                <a:latin typeface="Mangal" panose="02040503050203030202" pitchFamily="18" charset="0"/>
                <a:ea typeface="Calibri" panose="020F0502020204030204" pitchFamily="34" charset="0"/>
              </a:rPr>
              <a:t>वातावरणाच्या</a:t>
            </a:r>
            <a:r>
              <a:rPr lang="en-US" sz="2600" b="1" dirty="0">
                <a:solidFill>
                  <a:srgbClr val="CC0000"/>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 </a:t>
            </a:r>
            <a:r>
              <a:rPr lang="en-US" sz="2600" b="1" dirty="0" err="1">
                <a:solidFill>
                  <a:srgbClr val="CC0000"/>
                </a:solidFill>
                <a:effectLst/>
                <a:highlight>
                  <a:srgbClr val="00FF00"/>
                </a:highlight>
                <a:latin typeface="Mangal" panose="02040503050203030202" pitchFamily="18" charset="0"/>
                <a:ea typeface="Calibri" panose="020F0502020204030204" pitchFamily="34" charset="0"/>
              </a:rPr>
              <a:t>व्याख्या</a:t>
            </a:r>
            <a:r>
              <a:rPr lang="en-US" sz="2600" b="1" dirty="0">
                <a:solidFill>
                  <a:srgbClr val="CC0000"/>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 (</a:t>
            </a:r>
            <a:r>
              <a:rPr lang="en-US" sz="2600" b="1" dirty="0" err="1">
                <a:solidFill>
                  <a:srgbClr val="CC0000"/>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Defination</a:t>
            </a:r>
            <a:r>
              <a:rPr lang="en-US" sz="2600" b="1" dirty="0">
                <a:solidFill>
                  <a:srgbClr val="CC0000"/>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 of Atmosphere) :-</a:t>
            </a:r>
          </a:p>
          <a:p>
            <a:pPr marL="457200" marR="0" indent="-457200" algn="just">
              <a:lnSpc>
                <a:spcPct val="150000"/>
              </a:lnSpc>
              <a:spcBef>
                <a:spcPts val="0"/>
              </a:spcBef>
              <a:spcAft>
                <a:spcPts val="800"/>
              </a:spcAft>
              <a:buAutoNum type="arabicPeriod"/>
            </a:pPr>
            <a:r>
              <a:rPr lang="hi-IN" sz="2400" b="1"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ए. ई. एम. गेड्स (</a:t>
            </a:r>
            <a:r>
              <a:rPr lang="en-US" sz="2400" b="1"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A.E. M. Geddes) :- </a:t>
            </a:r>
            <a:r>
              <a:rPr lang="hi-IN"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पृथ्वीच्या सभोवती असलेल्या रंगहीन, चवहीन व गंधहीन वायूच्या आवरणाला वातावरण असे म्हणतात.</a:t>
            </a:r>
            <a:endParaRPr lang="en-US"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endParaRPr>
          </a:p>
          <a:p>
            <a:pPr marL="342900" marR="0" lvl="0" indent="-342900" algn="just">
              <a:lnSpc>
                <a:spcPct val="150000"/>
              </a:lnSpc>
              <a:spcBef>
                <a:spcPts val="0"/>
              </a:spcBef>
              <a:spcAft>
                <a:spcPts val="1000"/>
              </a:spcAft>
              <a:buFont typeface="Mangal" panose="02040503050203030202" pitchFamily="18" charset="0"/>
              <a:buAutoNum type="arabicPeriod"/>
            </a:pPr>
            <a:r>
              <a:rPr lang="en-US" sz="2400" b="1" dirty="0" err="1">
                <a:solidFill>
                  <a:srgbClr val="0000FF"/>
                </a:solidFill>
                <a:effectLst/>
                <a:latin typeface="Mangal" panose="02040503050203030202" pitchFamily="18" charset="0"/>
                <a:ea typeface="Calibri" panose="020F0502020204030204" pitchFamily="34" charset="0"/>
                <a:cs typeface="Times New Roman" panose="02020603050405020304" pitchFamily="18" charset="0"/>
              </a:rPr>
              <a:t>कोपेन</a:t>
            </a:r>
            <a:r>
              <a:rPr lang="en-US"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0000FF"/>
                </a:solidFill>
                <a:effectLst/>
                <a:latin typeface="Mangal" panose="02040503050203030202" pitchFamily="18" charset="0"/>
                <a:ea typeface="Calibri" panose="020F0502020204030204" pitchFamily="34" charset="0"/>
                <a:cs typeface="Times New Roman" panose="02020603050405020304" pitchFamily="18" charset="0"/>
              </a:rPr>
              <a:t>व</a:t>
            </a:r>
            <a:r>
              <a:rPr lang="en-US"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0000FF"/>
                </a:solidFill>
                <a:effectLst/>
                <a:latin typeface="Mangal" panose="02040503050203030202" pitchFamily="18" charset="0"/>
                <a:ea typeface="Calibri" panose="020F0502020204030204" pitchFamily="34" charset="0"/>
                <a:cs typeface="Times New Roman" panose="02020603050405020304" pitchFamily="18" charset="0"/>
              </a:rPr>
              <a:t>डीलाँग</a:t>
            </a:r>
            <a:r>
              <a:rPr lang="en-US"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Koeppen</a:t>
            </a:r>
            <a:r>
              <a:rPr lang="en-US" sz="2400" b="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and Delong) :-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पृथ्वीभोवती</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असणाऱ्या</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भिन्न</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भिन्न</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वायूंच्या</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मिश्रणाचे</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आवरण</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म्हणजे</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वातावरण</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A50021"/>
                </a:solidFill>
                <a:effectLst/>
                <a:latin typeface="Mangal" panose="02040503050203030202" pitchFamily="18" charset="0"/>
                <a:ea typeface="Calibri" panose="020F0502020204030204" pitchFamily="34" charset="0"/>
                <a:cs typeface="Times New Roman" panose="02020603050405020304" pitchFamily="18" charset="0"/>
              </a:rPr>
              <a:t>होय</a:t>
            </a:r>
            <a:r>
              <a:rPr lang="en-US" sz="2200" dirty="0">
                <a:solidFill>
                  <a:srgbClr val="A50021"/>
                </a:solidFill>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gn="just">
              <a:lnSpc>
                <a:spcPct val="150000"/>
              </a:lnSpc>
              <a:spcBef>
                <a:spcPts val="0"/>
              </a:spcBef>
              <a:spcAft>
                <a:spcPts val="1000"/>
              </a:spcAft>
              <a:buFont typeface="Mangal" panose="02040503050203030202" pitchFamily="18" charset="0"/>
              <a:buAutoNum type="arabicPeriod"/>
            </a:pPr>
            <a:r>
              <a:rPr lang="en-US" sz="2400" b="1"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जी</a:t>
            </a:r>
            <a:r>
              <a:rPr lang="en-US" sz="24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टी</a:t>
            </a:r>
            <a:r>
              <a:rPr lang="en-US" sz="24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003300"/>
                </a:solidFill>
                <a:effectLst/>
                <a:latin typeface="Mangal" panose="02040503050203030202" pitchFamily="18" charset="0"/>
                <a:ea typeface="Calibri" panose="020F0502020204030204" pitchFamily="34" charset="0"/>
                <a:cs typeface="Times New Roman" panose="02020603050405020304" pitchFamily="18" charset="0"/>
              </a:rPr>
              <a:t>त्रिवार्था</a:t>
            </a:r>
            <a:r>
              <a:rPr lang="en-US" sz="24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rPr>
              <a:t> (G.T. Trewartha) :-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पृथ्वीच्या</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घन</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व</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द्रव</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भागाभोवती</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वेढलेल्या</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आणि</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पृथ्वीचा</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एक</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अविभाज्य</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घटक</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बनून</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राहिलेल्या</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वायूंच्या</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वेष्टनाला</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वातावरण</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असे</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930F4B"/>
                </a:solidFill>
                <a:effectLst/>
                <a:latin typeface="Mangal" panose="02040503050203030202" pitchFamily="18" charset="0"/>
                <a:ea typeface="Calibri" panose="020F0502020204030204" pitchFamily="34" charset="0"/>
                <a:cs typeface="Times New Roman" panose="02020603050405020304" pitchFamily="18" charset="0"/>
              </a:rPr>
              <a:t>म्हणतात</a:t>
            </a:r>
            <a:r>
              <a:rPr lang="en-US" sz="2200" dirty="0">
                <a:solidFill>
                  <a:srgbClr val="930F4B"/>
                </a:solidFill>
                <a:effectLst/>
                <a:latin typeface="Calibri" panose="020F0502020204030204" pitchFamily="34" charset="0"/>
                <a:ea typeface="Calibri" panose="020F0502020204030204" pitchFamily="34" charset="0"/>
                <a:cs typeface="Times New Roman" panose="02020603050405020304" pitchFamily="18" charset="0"/>
              </a:rPr>
              <a:t>.</a:t>
            </a:r>
          </a:p>
          <a:p>
            <a:pPr marL="457200" marR="0" lvl="0" indent="-457200" algn="just">
              <a:lnSpc>
                <a:spcPct val="150000"/>
              </a:lnSpc>
              <a:spcBef>
                <a:spcPts val="0"/>
              </a:spcBef>
              <a:spcAft>
                <a:spcPts val="0"/>
              </a:spcAft>
              <a:buFont typeface="+mj-lt"/>
              <a:buAutoNum type="arabicPeriod"/>
            </a:pPr>
            <a:r>
              <a:rPr lang="en-US" sz="2400" b="1" dirty="0" err="1">
                <a:solidFill>
                  <a:srgbClr val="96540C"/>
                </a:solidFill>
                <a:effectLst/>
                <a:latin typeface="Mangal" panose="02040503050203030202" pitchFamily="18" charset="0"/>
                <a:ea typeface="Calibri" panose="020F0502020204030204" pitchFamily="34" charset="0"/>
              </a:rPr>
              <a:t>फिच</a:t>
            </a:r>
            <a:r>
              <a:rPr lang="en-US" sz="2400" b="1" dirty="0">
                <a:solidFill>
                  <a:srgbClr val="96540C"/>
                </a:solidFill>
                <a:effectLst/>
                <a:latin typeface="Mangal" panose="02040503050203030202" pitchFamily="18" charset="0"/>
                <a:ea typeface="Calibri" panose="020F0502020204030204" pitchFamily="34" charset="0"/>
              </a:rPr>
              <a:t> व</a:t>
            </a:r>
            <a:r>
              <a:rPr lang="en-US" sz="2400" b="1" dirty="0">
                <a:solidFill>
                  <a:srgbClr val="96540C"/>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96540C"/>
                </a:solidFill>
                <a:effectLst/>
                <a:latin typeface="Mangal" panose="02040503050203030202" pitchFamily="18" charset="0"/>
                <a:ea typeface="Calibri" panose="020F0502020204030204" pitchFamily="34" charset="0"/>
              </a:rPr>
              <a:t>त्रिवार्था</a:t>
            </a:r>
            <a:r>
              <a:rPr lang="en-US" sz="2400" b="1" dirty="0">
                <a:solidFill>
                  <a:srgbClr val="96540C"/>
                </a:solidFill>
                <a:effectLst/>
                <a:latin typeface="Calibri" panose="020F0502020204030204" pitchFamily="34" charset="0"/>
                <a:ea typeface="Calibri" panose="020F0502020204030204" pitchFamily="34" charset="0"/>
                <a:cs typeface="Times New Roman" panose="02020603050405020304" pitchFamily="18" charset="0"/>
              </a:rPr>
              <a:t> (Finch and Trewartha) :- </a:t>
            </a:r>
            <a:r>
              <a:rPr lang="en-US" sz="2200" dirty="0" err="1">
                <a:solidFill>
                  <a:srgbClr val="CC00CC"/>
                </a:solidFill>
                <a:effectLst/>
                <a:latin typeface="Mangal" panose="02040503050203030202" pitchFamily="18" charset="0"/>
                <a:ea typeface="Calibri" panose="020F0502020204030204" pitchFamily="34" charset="0"/>
              </a:rPr>
              <a:t>पृथ्वीच्या</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चोहोबाजूस</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असलेल्या</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आणि</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प्रहाचा</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एक</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अविभाज्य</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अंग</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बनून</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राहिलेल्या</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विस्तृत</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वायुम</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वातावरण</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CC00CC"/>
                </a:solidFill>
                <a:effectLst/>
                <a:latin typeface="Mangal" panose="02040503050203030202" pitchFamily="18" charset="0"/>
                <a:ea typeface="Calibri" panose="020F0502020204030204" pitchFamily="34" charset="0"/>
              </a:rPr>
              <a:t>म्हणतात</a:t>
            </a:r>
            <a:r>
              <a:rPr lang="en-US" sz="2200" dirty="0">
                <a:solidFill>
                  <a:srgbClr val="CC00CC"/>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42297971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61D28E1-D1CF-43C1-B6E1-F693E356C42D}"/>
              </a:ext>
            </a:extLst>
          </p:cNvPr>
          <p:cNvSpPr txBox="1"/>
          <p:nvPr/>
        </p:nvSpPr>
        <p:spPr>
          <a:xfrm>
            <a:off x="692458" y="415974"/>
            <a:ext cx="9960746" cy="4945906"/>
          </a:xfrm>
          <a:prstGeom prst="rect">
            <a:avLst/>
          </a:prstGeom>
          <a:noFill/>
        </p:spPr>
        <p:txBody>
          <a:bodyPr wrap="square">
            <a:spAutoFit/>
          </a:bodyPr>
          <a:lstStyle/>
          <a:p>
            <a:pPr algn="just">
              <a:lnSpc>
                <a:spcPct val="150000"/>
              </a:lnSpc>
            </a:pPr>
            <a:r>
              <a:rPr lang="en-US" sz="2600" b="1" dirty="0" err="1">
                <a:solidFill>
                  <a:srgbClr val="008000"/>
                </a:solidFill>
                <a:effectLst/>
                <a:highlight>
                  <a:srgbClr val="00FFFF"/>
                </a:highlight>
                <a:latin typeface="Mangal" panose="02040503050203030202" pitchFamily="18" charset="0"/>
                <a:ea typeface="Calibri" panose="020F0502020204030204" pitchFamily="34" charset="0"/>
                <a:cs typeface="Times New Roman" panose="02020603050405020304" pitchFamily="18" charset="0"/>
              </a:rPr>
              <a:t>वातावरणाची</a:t>
            </a:r>
            <a:r>
              <a:rPr lang="en-US" sz="2600" b="1" dirty="0">
                <a:solidFill>
                  <a:srgbClr val="008000"/>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a:t>
            </a:r>
            <a:r>
              <a:rPr lang="en-US" sz="2600" b="1" dirty="0" err="1">
                <a:solidFill>
                  <a:srgbClr val="008000"/>
                </a:solidFill>
                <a:effectLst/>
                <a:highlight>
                  <a:srgbClr val="00FFFF"/>
                </a:highlight>
                <a:latin typeface="Mangal" panose="02040503050203030202" pitchFamily="18" charset="0"/>
                <a:ea typeface="Calibri" panose="020F0502020204030204" pitchFamily="34" charset="0"/>
                <a:cs typeface="Times New Roman" panose="02020603050405020304" pitchFamily="18" charset="0"/>
              </a:rPr>
              <a:t>निर्मिती</a:t>
            </a:r>
            <a:r>
              <a:rPr lang="en-US" sz="2600" b="1" dirty="0">
                <a:solidFill>
                  <a:srgbClr val="008000"/>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(Origin of </a:t>
            </a:r>
            <a:r>
              <a:rPr lang="en-US" sz="2600" b="1" dirty="0">
                <a:solidFill>
                  <a:srgbClr val="008000"/>
                </a:solidFill>
                <a:effectLst/>
                <a:highlight>
                  <a:srgbClr val="00FFFF"/>
                </a:highlight>
                <a:latin typeface="Mangal" panose="02040503050203030202" pitchFamily="18" charset="0"/>
                <a:ea typeface="Calibri" panose="020F0502020204030204" pitchFamily="34" charset="0"/>
                <a:cs typeface="Times New Roman" panose="02020603050405020304" pitchFamily="18" charset="0"/>
              </a:rPr>
              <a:t>Atm</a:t>
            </a:r>
            <a:r>
              <a:rPr lang="en-US" sz="2600" b="1" dirty="0">
                <a:solidFill>
                  <a:srgbClr val="008000"/>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osphere) :-</a:t>
            </a:r>
            <a:endParaRPr lang="en-US" sz="2600" b="1" dirty="0">
              <a:solidFill>
                <a:srgbClr val="008000"/>
              </a:solidFill>
              <a:effectLst/>
              <a:highlight>
                <a:srgbClr val="00FFFF"/>
              </a:highlight>
              <a:latin typeface="Mangal" panose="02040503050203030202" pitchFamily="18" charset="0"/>
              <a:ea typeface="Times New Roman" panose="02020603050405020304" pitchFamily="18" charset="0"/>
              <a:cs typeface="Times New Roman" panose="02020603050405020304" pitchFamily="18" charset="0"/>
            </a:endParaRPr>
          </a:p>
          <a:p>
            <a:pPr algn="just">
              <a:lnSpc>
                <a:spcPct val="150000"/>
              </a:lnSpc>
            </a:pPr>
            <a:r>
              <a:rPr lang="en-US" sz="2400" dirty="0">
                <a:solidFill>
                  <a:srgbClr val="CC0000"/>
                </a:solidFill>
                <a:effectLst/>
                <a:latin typeface="Mangal" panose="02040503050203030202" pitchFamily="18" charset="0"/>
                <a:ea typeface="Calibri" panose="020F0502020204030204" pitchFamily="34" charset="0"/>
              </a:rPr>
              <a:t>	</a:t>
            </a:r>
            <a:r>
              <a:rPr lang="en-US" sz="2400" dirty="0" err="1">
                <a:solidFill>
                  <a:srgbClr val="CC0000"/>
                </a:solidFill>
                <a:effectLst/>
                <a:latin typeface="Mangal" panose="02040503050203030202" pitchFamily="18" charset="0"/>
                <a:ea typeface="Calibri" panose="020F0502020204030204" pitchFamily="34" charset="0"/>
              </a:rPr>
              <a:t>वातावरणाची</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निर्मिती</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पृथ्वीच्या</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निर्मितीशी</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संबंधित</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आहे</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हवामानशास्त्रज्ञांच्या</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मतानुसार</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आजपासून</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जवळपास</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CC0000"/>
                </a:solidFill>
                <a:effectLst/>
                <a:latin typeface="Mangal" panose="02040503050203030202" pitchFamily="18" charset="0"/>
                <a:ea typeface="Calibri" panose="020F0502020204030204" pitchFamily="34" charset="0"/>
              </a:rPr>
              <a:t>५००</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दशलक्ष</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वर्षांपूर्वी</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केंब्रियन</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कालखंडात</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सध्या</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जे</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वातावरणाचे</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स्वरूप</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आहे</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ते</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निश्चित</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झाले</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असावे</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सूर्यापासून</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पृथ्वी</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वेगळी</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झाल्यानंतर</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ती</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थंड</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होत</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असताना</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तिच्यातील</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विविध</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वायू</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बाहेर</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पडले</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rPr>
              <a:t>पृथ्वीच्या</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गुरुत्वाकर्षणामुळे</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पृथ्वीच्या</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सभोवती</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जमा</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झाले</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याचा</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अर्थ</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पृथ्वी</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थंड</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होण्याच्या</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क्रियेत</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वातावरण</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प्रथम</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निर्माण</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झाले</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त्यानंतर</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भूपृष्ठ</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घन</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स्वरूप</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होऊन</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मृदावरण</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व</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कालांतराने</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शेवटी</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जलावरण</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निर्माण</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C0000"/>
                </a:solidFill>
                <a:effectLst/>
                <a:latin typeface="Mangal" panose="02040503050203030202" pitchFamily="18" charset="0"/>
                <a:ea typeface="Calibri" panose="020F0502020204030204" pitchFamily="34" charset="0"/>
                <a:cs typeface="Times New Roman" panose="02020603050405020304" pitchFamily="18" charset="0"/>
              </a:rPr>
              <a:t>झाले</a:t>
            </a:r>
            <a:r>
              <a:rPr lang="en-US" sz="2400" dirty="0">
                <a:solidFill>
                  <a:srgbClr val="CC0000"/>
                </a:solidFill>
                <a:effectLst/>
                <a:latin typeface="Calibri" panose="020F0502020204030204" pitchFamily="34" charset="0"/>
                <a:ea typeface="Calibri" panose="020F0502020204030204" pitchFamily="34" charset="0"/>
                <a:cs typeface="Times New Roman" panose="02020603050405020304" pitchFamily="18" charset="0"/>
              </a:rPr>
              <a:t>.</a:t>
            </a:r>
          </a:p>
          <a:p>
            <a:pPr marR="0" lvl="0" algn="just">
              <a:lnSpc>
                <a:spcPct val="107000"/>
              </a:lnSpc>
              <a:spcBef>
                <a:spcPts val="0"/>
              </a:spcBef>
              <a:spcAft>
                <a:spcPts val="0"/>
              </a:spcAft>
            </a:pPr>
            <a:endParaRPr lang="en-US" sz="2400" dirty="0">
              <a:solidFill>
                <a:srgbClr val="CC0000"/>
              </a:solidFill>
            </a:endParaRPr>
          </a:p>
        </p:txBody>
      </p:sp>
    </p:spTree>
    <p:extLst>
      <p:ext uri="{BB962C8B-B14F-4D97-AF65-F5344CB8AC3E}">
        <p14:creationId xmlns:p14="http://schemas.microsoft.com/office/powerpoint/2010/main" val="100314539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51C71FE-34FC-4442-93F5-18B4F43C2221}"/>
              </a:ext>
            </a:extLst>
          </p:cNvPr>
          <p:cNvSpPr txBox="1"/>
          <p:nvPr/>
        </p:nvSpPr>
        <p:spPr>
          <a:xfrm>
            <a:off x="1802536" y="1246573"/>
            <a:ext cx="8586927" cy="4464620"/>
          </a:xfrm>
          <a:prstGeom prst="rect">
            <a:avLst/>
          </a:prstGeom>
          <a:noFill/>
        </p:spPr>
        <p:txBody>
          <a:bodyPr wrap="square">
            <a:spAutoFit/>
          </a:bodyPr>
          <a:lstStyle/>
          <a:p>
            <a:pPr marL="0" marR="0" indent="228600" algn="just">
              <a:lnSpc>
                <a:spcPct val="150000"/>
              </a:lnSpc>
              <a:spcBef>
                <a:spcPts val="0"/>
              </a:spcBef>
              <a:spcAft>
                <a:spcPts val="1000"/>
              </a:spcAft>
            </a:pPr>
            <a:r>
              <a:rPr lang="en-US" sz="2400" dirty="0">
                <a:solidFill>
                  <a:srgbClr val="003366"/>
                </a:solidFill>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पृथ्वी</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थंड</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होण्याची</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क्रिया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सुरू</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असताना</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विविध</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बाहेर</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पडले</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यावेळी</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पृथ्वी</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लाव्हारसाच्या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स्थितीत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होती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घनरूप</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होत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गेली</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तशी</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आर्द्रता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वाढत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गेली</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वातावरणातील</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आर्द्रतामुक्त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हवा</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पुरेशी</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थंड</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झाली</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तेव्हाच</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पाऊस</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पडू</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शकला</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पाणी</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खोलगट</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भागात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साचून</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जलाशयांची</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निर्मिती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झाली</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वातावरणाच्या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खालच्या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थरात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नायट्रोजन</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ऑक्सिजन</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कार्बन</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डाय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ऑक्साईड</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ऑरगॉन</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ओझोन</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जड</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जास्त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तर</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वातावरणाच्या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वरच्या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थरात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हायड्रोजन</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हेलियम</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इतर</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वजनाने</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हलक्या</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जास्त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3366"/>
                </a:solidFill>
                <a:effectLst/>
                <a:latin typeface="Mangal" panose="02040503050203030202" pitchFamily="18" charset="0"/>
                <a:ea typeface="Calibri" panose="020F0502020204030204" pitchFamily="34" charset="0"/>
                <a:cs typeface="Times New Roman" panose="02020603050405020304" pitchFamily="18" charset="0"/>
              </a:rPr>
              <a:t>आढळते</a:t>
            </a:r>
            <a:r>
              <a:rPr lang="en-US" sz="2400" dirty="0">
                <a:solidFill>
                  <a:srgbClr val="003366"/>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9548187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9F8FFB-984E-479E-B02D-086AC45D7F3F}"/>
              </a:ext>
            </a:extLst>
          </p:cNvPr>
          <p:cNvSpPr txBox="1"/>
          <p:nvPr/>
        </p:nvSpPr>
        <p:spPr>
          <a:xfrm>
            <a:off x="2043112" y="448155"/>
            <a:ext cx="8105775" cy="6126614"/>
          </a:xfrm>
          <a:prstGeom prst="rect">
            <a:avLst/>
          </a:prstGeom>
          <a:noFill/>
        </p:spPr>
        <p:txBody>
          <a:bodyPr wrap="square">
            <a:spAutoFit/>
          </a:bodyPr>
          <a:lstStyle/>
          <a:p>
            <a:pPr marL="0" marR="0" indent="228600" algn="just">
              <a:lnSpc>
                <a:spcPct val="150000"/>
              </a:lnSpc>
              <a:spcBef>
                <a:spcPts val="0"/>
              </a:spcBef>
              <a:spcAft>
                <a:spcPts val="1000"/>
              </a:spcAft>
            </a:pP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पृथ्वीवरील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सजीव</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सृष्टीद्वारे</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वातावरणातील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विविध</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शोषण</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जाते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त्यांची</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पुनर्निर्मिती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होण्याची</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क्रियादेखील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सुरूच</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असते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विविध</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जैविक</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क्रियेत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ऑक्सिजन</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वापरला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जातो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त्याऐवजी</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कार्बन</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डाय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ऑक्साईड</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हा</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वातावरणात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सोडला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जातो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तीच</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स्थिती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नायट्रोजनची</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असते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विविध</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प्रकारच्या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क्रियांमध्ये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वातावरणातील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सर्व</a:t>
            </a:r>
            <a:r>
              <a:rPr lang="en-US" sz="2400" dirty="0">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कायम</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राखले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जाऊन</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सजीव</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सृष्टीतील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समतोलही</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कायम</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राखला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जातो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सध्याच्या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काळात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मोठ्या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प्रमाणातील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औद्योगिकीकरणामुळे</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वनस्पतींच्या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तोडीमुळे</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मानवाच्या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निसर्गात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झालेल्या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हस्तक्षेपामुळे</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वातावरणातील</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काही</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वाढत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तर</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काही</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वायूंचे</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प्रमाण</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घटत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त्यामुळे</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वातावरणविषयक</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अनेक</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समस्या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निर्माण</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झाल्या</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Mangal" panose="02040503050203030202" pitchFamily="18" charset="0"/>
                <a:ea typeface="Calibri" panose="020F0502020204030204" pitchFamily="34" charset="0"/>
                <a:cs typeface="Times New Roman" panose="02020603050405020304" pitchFamily="18" charset="0"/>
              </a:rPr>
              <a:t>आहेत</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66353442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71F4804-844B-4F44-994C-B44CD0E4CF1E}"/>
              </a:ext>
            </a:extLst>
          </p:cNvPr>
          <p:cNvSpPr txBox="1"/>
          <p:nvPr/>
        </p:nvSpPr>
        <p:spPr>
          <a:xfrm>
            <a:off x="825623" y="390615"/>
            <a:ext cx="10573305" cy="3356625"/>
          </a:xfrm>
          <a:prstGeom prst="rect">
            <a:avLst/>
          </a:prstGeom>
          <a:noFill/>
        </p:spPr>
        <p:txBody>
          <a:bodyPr wrap="square">
            <a:spAutoFit/>
          </a:bodyPr>
          <a:lstStyle/>
          <a:p>
            <a:pPr algn="just">
              <a:lnSpc>
                <a:spcPct val="150000"/>
              </a:lnSpc>
            </a:pPr>
            <a:r>
              <a:rPr lang="en-US" sz="2400" dirty="0">
                <a:solidFill>
                  <a:srgbClr val="FF0000"/>
                </a:solidFill>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पृथ्वीच्या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पृष्ठभागापासून</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वातावरणाची</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उंची</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सुमारे</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१४००</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किलोमीटर</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असावी</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असे</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मानले</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जाते</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परंतु</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काही</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शास्त्रज्ञांच्या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मते</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वातावरणाची</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उंची</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त्याच्या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बाह्य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आवरणाच्या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बाह्य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सीमेपर्यंत</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म्हणजे</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१००००</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किलोमीटरपर्यंत</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असावी</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इ</a:t>
            </a:r>
            <a:r>
              <a:rPr lang="en-US"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स</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१९५७</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मध्ये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लंडनच्या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रॉयल</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जिओग्राफिकल</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सोसायटी</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ने</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वातावरणाचा</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३०</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किलोमीटर</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उंचीपर्यंतचा</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सखोल</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अभ्यास</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केला</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आधुनिक</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काळात</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अंतराळयानाच्या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व</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त्यावरील</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अत्याधुनिक</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उपकरणांच्या</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साहाय्याने</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वातावरणाची</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माहिती</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मिळवली</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जात</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FF0000"/>
                </a:solidFill>
                <a:effectLst/>
                <a:latin typeface="Mangal" panose="02040503050203030202" pitchFamily="18" charset="0"/>
                <a:ea typeface="Calibri" panose="020F0502020204030204" pitchFamily="34" charset="0"/>
                <a:cs typeface="Times New Roman" panose="02020603050405020304" pitchFamily="18" charset="0"/>
              </a:rPr>
              <a:t>आहे</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243808849"/>
      </p:ext>
    </p:extLst>
  </p:cSld>
  <p:clrMapOvr>
    <a:masterClrMapping/>
  </p:clrMapOvr>
  <p:transition spd="med">
    <p:pull/>
  </p:transition>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
  <TotalTime>412</TotalTime>
  <Words>1197</Words>
  <Application>Microsoft Office PowerPoint</Application>
  <PresentationFormat>Custom</PresentationFormat>
  <Paragraphs>55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prathameshkalaskar2@gmail.com</dc:creator>
  <cp:lastModifiedBy>KBPE</cp:lastModifiedBy>
  <cp:revision>68</cp:revision>
  <dcterms:created xsi:type="dcterms:W3CDTF">2021-09-14T13:46:35Z</dcterms:created>
  <dcterms:modified xsi:type="dcterms:W3CDTF">2023-03-03T08:54:27Z</dcterms:modified>
</cp:coreProperties>
</file>