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804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4F3417C-4297-40F1-8E63-C3124EE96085}"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193141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2677124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8305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1664949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18033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1011420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2562836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64520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159990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F3417C-4297-40F1-8E63-C3124EE96085}"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178033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F3417C-4297-40F1-8E63-C3124EE96085}"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173841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F3417C-4297-40F1-8E63-C3124EE96085}"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59148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F3417C-4297-40F1-8E63-C3124EE96085}"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343323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3417C-4297-40F1-8E63-C3124EE96085}"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942704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F3417C-4297-40F1-8E63-C3124EE96085}"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256898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F3417C-4297-40F1-8E63-C3124EE96085}"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03153-A212-4C60-BC4C-2CF98275D240}" type="slidenum">
              <a:rPr lang="en-US" smtClean="0"/>
              <a:t>‹#›</a:t>
            </a:fld>
            <a:endParaRPr lang="en-US"/>
          </a:p>
        </p:txBody>
      </p:sp>
    </p:spTree>
    <p:extLst>
      <p:ext uri="{BB962C8B-B14F-4D97-AF65-F5344CB8AC3E}">
        <p14:creationId xmlns:p14="http://schemas.microsoft.com/office/powerpoint/2010/main" val="351965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4F3417C-4297-40F1-8E63-C3124EE96085}" type="datetimeFigureOut">
              <a:rPr lang="en-US" smtClean="0"/>
              <a:t>3/3/2023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3303153-A212-4C60-BC4C-2CF98275D240}" type="slidenum">
              <a:rPr lang="en-US" smtClean="0"/>
              <a:t>‹#›</a:t>
            </a:fld>
            <a:endParaRPr lang="en-US"/>
          </a:p>
        </p:txBody>
      </p:sp>
    </p:spTree>
    <p:extLst>
      <p:ext uri="{BB962C8B-B14F-4D97-AF65-F5344CB8AC3E}">
        <p14:creationId xmlns:p14="http://schemas.microsoft.com/office/powerpoint/2010/main" val="36725200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91682" y="1019741"/>
            <a:ext cx="10086391" cy="4843057"/>
          </a:xfrm>
          <a:prstGeom prst="rect">
            <a:avLst/>
          </a:prstGeom>
          <a:noFill/>
        </p:spPr>
        <p:txBody>
          <a:bodyPr wrap="square">
            <a:sp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कै</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बापूसाहेब</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पाटील</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एकंबेकर</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कॉलेज</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हणेगांव</a:t>
            </a:r>
            <a:endPar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भूगोल</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विभाग</a:t>
            </a:r>
            <a:endPar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बी.ए.प्रथम</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वर्ष</a:t>
            </a:r>
            <a:endPar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पर्यावरण</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भूगोल</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kumimoji="0" lang="en-US" sz="35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पेपर</a:t>
            </a:r>
            <a:r>
              <a:rPr kumimoji="0" lang="en-US" sz="35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I</a:t>
            </a:r>
            <a:r>
              <a:rPr kumimoji="0" lang="en-US" sz="35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I </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5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घटक</a:t>
            </a:r>
            <a:r>
              <a:rPr kumimoji="0" lang="en-US" sz="35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en-US" sz="35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पर्यावरणवाद</a:t>
            </a:r>
            <a:r>
              <a:rPr kumimoji="0" lang="en-US" sz="35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en-US" sz="35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निसर्गवाद</a:t>
            </a:r>
            <a:r>
              <a:rPr kumimoji="0" lang="hi-IN" sz="35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35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a:solidFill>
                  <a:srgbClr val="FF0000"/>
                </a:solidFill>
                <a:latin typeface="Times New Roman" panose="02020603050405020304" pitchFamily="18" charset="0"/>
                <a:cs typeface="Times New Roman" panose="02020603050405020304" pitchFamily="18" charset="0"/>
              </a:rPr>
              <a:t>						</a:t>
            </a:r>
            <a:r>
              <a:rPr lang="en-US" sz="3500" b="1" dirty="0">
                <a:solidFill>
                  <a:srgbClr val="FFFF00"/>
                </a:solidFill>
                <a:latin typeface="Times New Roman" panose="02020603050405020304" pitchFamily="18" charset="0"/>
                <a:cs typeface="Times New Roman" panose="02020603050405020304" pitchFamily="18" charset="0"/>
              </a:rPr>
              <a:t>Dr. </a:t>
            </a:r>
            <a:r>
              <a:rPr lang="en-US" sz="3500" b="1" dirty="0" err="1">
                <a:solidFill>
                  <a:srgbClr val="FFFF00"/>
                </a:solidFill>
                <a:latin typeface="Times New Roman" panose="02020603050405020304" pitchFamily="18" charset="0"/>
                <a:cs typeface="Times New Roman" panose="02020603050405020304" pitchFamily="18" charset="0"/>
              </a:rPr>
              <a:t>Sagave</a:t>
            </a:r>
            <a:r>
              <a:rPr lang="en-US" sz="3500" b="1" dirty="0">
                <a:solidFill>
                  <a:srgbClr val="FFFF00"/>
                </a:solidFill>
                <a:latin typeface="Times New Roman" panose="02020603050405020304" pitchFamily="18" charset="0"/>
                <a:cs typeface="Times New Roman" panose="02020603050405020304" pitchFamily="18" charset="0"/>
              </a:rPr>
              <a:t> Vasant</a:t>
            </a:r>
          </a:p>
        </p:txBody>
      </p:sp>
    </p:spTree>
    <p:extLst>
      <p:ext uri="{BB962C8B-B14F-4D97-AF65-F5344CB8AC3E}">
        <p14:creationId xmlns:p14="http://schemas.microsoft.com/office/powerpoint/2010/main" val="1870117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बोमेनच्या मते, भौगोलिक घटक मानवी समुहांच्या संपर्कात आल्यानंतर परिवर्तीत होतात, ज्याप्रमाणे मानव स्वतः ही परिवर्तनशील आहे. यासाठी त्यांनी बटाटा आणि मक्याच्या शेतीचे उदाहरण दिलेले आहे. बटाटा आणि मका याच्या उगमाचा प्रदेश कोलंबिया आहे. युरोपातील लोकांना या पिकांचे ज्ञान नव्हते. तरीसुध्दा या पिकांचे बियाने अमेरिकेतून आणून युरोपमध्ये त्याची लागवड करण्यात आली आणि आज जगातल्या बऱ्याच प्रदेशात </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या</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पिकांचा प्रसार झालेला आहे.बोमेनने निसर्गातील विविधतेतून एकता शोधुन काढली. निसर्ग आज्ञा देणारा नसून अधिक मोकळीक देणारा आहे. निसर्ग मानवाला एकाच भार्गाने घेऊन जात नाही तर तो मानवाला विविध प्रकारच्या संधी उपलब्ध करून देत असतो.</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955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४) जीन ब्रून्स (</a:t>
            </a:r>
            <a:r>
              <a:rPr lang="en-US" sz="2800" b="1" dirty="0">
                <a:solidFill>
                  <a:srgbClr val="FFFF00"/>
                </a:solidFill>
                <a:latin typeface="Times New Roman" panose="02020603050405020304" pitchFamily="18" charset="0"/>
                <a:cs typeface="Times New Roman" panose="02020603050405020304" pitchFamily="18" charset="0"/>
              </a:rPr>
              <a:t>Jean </a:t>
            </a:r>
            <a:r>
              <a:rPr lang="en-US" sz="2800" b="1" dirty="0" err="1">
                <a:solidFill>
                  <a:srgbClr val="FFFF00"/>
                </a:solidFill>
                <a:latin typeface="Times New Roman" panose="02020603050405020304" pitchFamily="18" charset="0"/>
                <a:cs typeface="Times New Roman" panose="02020603050405020304" pitchFamily="18" charset="0"/>
              </a:rPr>
              <a:t>Brunhes</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फ्रांसिसी विचारधारमध्ये जीन ब्रून्स हे एक संभववादाचे खंदे समर्थक होते. ब्रून्सने आपल्या '</a:t>
            </a:r>
            <a:r>
              <a:rPr lang="en-US" sz="2800" b="1" dirty="0">
                <a:solidFill>
                  <a:srgbClr val="FFFF00"/>
                </a:solidFill>
                <a:latin typeface="Times New Roman" panose="02020603050405020304" pitchFamily="18" charset="0"/>
                <a:cs typeface="Times New Roman" panose="02020603050405020304" pitchFamily="18" charset="0"/>
              </a:rPr>
              <a:t>Human Geography' </a:t>
            </a:r>
            <a:r>
              <a:rPr lang="hi-IN" sz="2800" b="1" dirty="0">
                <a:solidFill>
                  <a:srgbClr val="FFFF00"/>
                </a:solidFill>
                <a:latin typeface="Times New Roman" panose="02020603050405020304" pitchFamily="18" charset="0"/>
                <a:cs typeface="Times New Roman" panose="02020603050405020304" pitchFamily="18" charset="0"/>
              </a:rPr>
              <a:t>या ग्रंथात संभववादी विचारसरणी स्पष्ट केलेली आहे. त्यांनी मानवी भूगोलातील तथ्ये तीन गटात आणि सहा प्रकारात मांडलेले आहेत.</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ब्रून्स यांनी भूगोलाच्या अभ्यासात मानवी भूगोलास संघटित रूप देण्याचा प्रयत्न केला. त्याच्या मते, प्रत्येक प्रकारचे नैसर्गिक पर्यावरण कांही निश्चित व विविध उत्पादनांची संधी प्राप्त करून देत असतो. त्या संधीचा उपयोग मानव करून घेत असतो. परंतु कधी-कधी नैसर्गिक पर्यावरणाकडुन काही सीमा निर्धारित केल्या जातात. जरी मानव ह्या सीमा पूर्ण करू शकत नसला तरी त्यात काही प्रमाणात निश्चित स्वरूपात बदल घडवून आणू शकतो.</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334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18494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५) डिमाँजिओ (</a:t>
            </a:r>
            <a:r>
              <a:rPr lang="en-US" sz="2800" b="1" dirty="0" err="1">
                <a:solidFill>
                  <a:srgbClr val="FFFF00"/>
                </a:solidFill>
                <a:latin typeface="Times New Roman" panose="02020603050405020304" pitchFamily="18" charset="0"/>
                <a:cs typeface="Times New Roman" panose="02020603050405020304" pitchFamily="18" charset="0"/>
              </a:rPr>
              <a:t>Demengean</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डिमॉजिओने आपल्या १९४२ मध्ये प्रकाशित झालेल्या '</a:t>
            </a:r>
            <a:r>
              <a:rPr lang="en-US" sz="2800" b="1" dirty="0">
                <a:solidFill>
                  <a:srgbClr val="FFFF00"/>
                </a:solidFill>
                <a:latin typeface="Times New Roman" panose="02020603050405020304" pitchFamily="18" charset="0"/>
                <a:cs typeface="Times New Roman" panose="02020603050405020304" pitchFamily="18" charset="0"/>
              </a:rPr>
              <a:t>Problems de Geographic </a:t>
            </a:r>
            <a:r>
              <a:rPr lang="en-US" sz="2800" b="1" dirty="0" err="1">
                <a:solidFill>
                  <a:srgbClr val="FFFF00"/>
                </a:solidFill>
                <a:latin typeface="Times New Roman" panose="02020603050405020304" pitchFamily="18" charset="0"/>
                <a:cs typeface="Times New Roman" panose="02020603050405020304" pitchFamily="18" charset="0"/>
              </a:rPr>
              <a:t>Humaine</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या ग्रंथांत संभववादाचे स्पष्टीकरण दिलेले आहे. त्यांनी आपल्या जीवनकाळात युरोप खंडाचा भौगोलिक अभ्यास करून मानवी निवासाच्या संदर्भात संशोधन कार्य केलेले आहे.डिमॉजिओने पर्यावरणापेक्षा मानवी क्रियांना अधिक महत्त्व दिलेले आहे. कारण मानवी कार्यामुळे पर्यावरणात बदल घडुन येतात.</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उदा. वाहतूक साधनांचा विकास, नदीवर पूल व धरणे बांधने, विहीरी खोदणे, अन्नासाठी नवीन वनस्पतीचा शोध आणि विकास इत्यादीद्वारे मानव पर्यावरणात परिवर्तन घडवून आणत असतो. </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417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18494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सावर :-अमेरिकन भूगोलतज्ञ कार्ल सावर हे संभववादाचे समर्थक होते. त्यांच्या मते, पर्यावरण आणि मानव यांच्या कार्यकारण संबंधामध्ये मानवी</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कार्याचे महत्त्व स्पष्ट केले आहे. याशिवाय त्यांनी निसर्ग आणि मानव यांच्यातील समायोजनाला (</a:t>
            </a:r>
            <a:r>
              <a:rPr lang="en-US" sz="2800" b="1" dirty="0">
                <a:solidFill>
                  <a:srgbClr val="FFFF00"/>
                </a:solidFill>
                <a:latin typeface="Times New Roman" panose="02020603050405020304" pitchFamily="18" charset="0"/>
                <a:cs typeface="Times New Roman" panose="02020603050405020304" pitchFamily="18" charset="0"/>
              </a:rPr>
              <a:t>Adjustment) </a:t>
            </a:r>
            <a:r>
              <a:rPr lang="hi-IN" sz="2800" b="1" dirty="0">
                <a:solidFill>
                  <a:srgbClr val="FFFF00"/>
                </a:solidFill>
                <a:latin typeface="Times New Roman" panose="02020603050405020304" pitchFamily="18" charset="0"/>
                <a:cs typeface="Times New Roman" panose="02020603050405020304" pitchFamily="18" charset="0"/>
              </a:rPr>
              <a:t>अधिक महत्व दिलेले आहे. अशा प्रकारे वरील वेगवेगळ्या भूगोलतज्ञांनी संभववादाचे समर्थन केलेले आहे. यावरून असे म्हणता येईल की, मानव एक भौगोलिक घटक असला तरी तो बुध्दीच्या जोरावर प्रगत तंत्रज्ञानाच्या साहाय्याने निसर्गाची बंधने झुगारून देऊन विविध क्षेत्रात अतिशय मोठ्या प्रमाणात प्रगती केलेली आहे. </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319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18494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संभववादावरील आक्षेप :-१) मानवाने आपल्या बुध्दीच्या जोरावर कितीही प्रयत्न केले तरी तो निसर्गावर कधीही मात करू शकत नाही. कारण तो एका विशिष्ट वेळेपर्यंत निसर्गात परिवर्तन घडवून आणू शकतो पण त्यापलीकडे तो जाऊ शकत नाही असे काही तज्ञांचे मत आहे.२) मानवाने कितीही कौशल्य संपादन केले तरी तो निसर्गाच्यानियंत्रणापासून मुक्त होऊ शकत नाही. म्हणजेच मानवावर काही अंशीप्राकृतिक घटकांचा परिणाम होते असे मत बोमेनने आहे. ३) मानवाला एका विशिष्ट वेळेपर्यंत निसर्गात अनेक संधी उपलब्ध होतात. परंतू शेवटी मानवाला निसर्गाने दाखविलेल्या वाटेनेच जावे लागले.</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11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1953292"/>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४) टेलरच्या मते, मानाजवळ असलेली शक्ती आणि साधने नेहमीच मर्यादित असतात. ही मर्यादा निसर्गाने घालून दिलेली आहेत. त्यामुळे त्याना ओलांडता येत नाही.</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xmlns="" id="{E55A500D-D552-AA88-D6E8-3E90C71D61E2}"/>
              </a:ext>
            </a:extLst>
          </p:cNvPr>
          <p:cNvSpPr txBox="1"/>
          <p:nvPr/>
        </p:nvSpPr>
        <p:spPr>
          <a:xfrm>
            <a:off x="3984170" y="3944131"/>
            <a:ext cx="4767939" cy="923330"/>
          </a:xfrm>
          <a:prstGeom prst="rect">
            <a:avLst/>
          </a:prstGeom>
          <a:noFill/>
        </p:spPr>
        <p:txBody>
          <a:bodyPr wrap="square">
            <a:spAutoFit/>
          </a:bodyPr>
          <a:lstStyle/>
          <a:p>
            <a:pPr algn="ctr"/>
            <a:r>
              <a:rPr lang="en-US" sz="5400" b="1" dirty="0">
                <a:solidFill>
                  <a:srgbClr val="FFFF00"/>
                </a:solidFill>
                <a:latin typeface="Times New Roman" panose="02020603050405020304" pitchFamily="18" charset="0"/>
                <a:cs typeface="Times New Roman" panose="02020603050405020304" pitchFamily="18" charset="0"/>
              </a:rPr>
              <a:t>THANK YOU</a:t>
            </a:r>
            <a:endParaRPr lang="en-US" sz="5400" dirty="0"/>
          </a:p>
        </p:txBody>
      </p:sp>
    </p:spTree>
    <p:extLst>
      <p:ext uri="{BB962C8B-B14F-4D97-AF65-F5344CB8AC3E}">
        <p14:creationId xmlns:p14="http://schemas.microsoft.com/office/powerpoint/2010/main" val="2989583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401216" y="2704"/>
            <a:ext cx="1140200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संभववाद संकल्पना :-या संकल्पनेत मानव आणि पर्यावरण यांच्यातील श्रेष्ठत्व झुगारून देवून निसर्गापेक्षा जास्त महत्त्व मानवी कार्यास दिलेले आहे. बौध्दीक क्षमता, कल्पकता, दुरदृष्टी, तांत्रिकज्ञान इत्यादीमुळे मानय एक महान शक्ती आहे. विविध कार्याच्या माध्यमातून निसर्गातील शक्यतांचा (</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Possibilities)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आपल्या निवडीनुसार जीवनातील गरजा भागविण्यासाठी वापर करून घेतलेला आहे. </a:t>
            </a:r>
            <a:endPar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१) विदाल -दि-ला -ब्लाश :-विदाल-दि-ला-ब्लाश </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संभववादाचा जन्मदाता असुन त्याने आपल्या '</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Principles de Geographic </a:t>
            </a:r>
            <a:r>
              <a:rPr lang="en-US" sz="2800" b="1" dirty="0" err="1">
                <a:solidFill>
                  <a:srgbClr val="FFFF00"/>
                </a:solidFill>
                <a:latin typeface="Mangal" panose="02040503050203030202" pitchFamily="18" charset="0"/>
                <a:ea typeface="Calibri" panose="020F0502020204030204" pitchFamily="34" charset="0"/>
                <a:cs typeface="Times New Roman" panose="02020603050405020304" pitchFamily="18" charset="0"/>
              </a:rPr>
              <a:t>Humaine</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या ग्रंथामध्ये संभववादाचा अर्थ स्पष्ट केलेला आहे. </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505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401216" y="487896"/>
            <a:ext cx="1140200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त्यांच्या मते, 'मानव हा निष्क्रीय घटक नसुन तो निसर्गावर प्रक्रिया करून निसर्गात बदल घडवून आणणारा क्रियाशील घटक आहे. निसर्ग हा आज्ञा देणारा घटक नसुन तो अधिक मोकळीक देणारा घटक आहे. म्हणजेच तो मानवासाठी वेगवेगळ्या प्रकारच्या संधी उपलब्ध करून देतो. यामधील कोणती संधी महत्त्वाची आहे हे मानवाला ठरवावे लागते.</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विविध भौगोलिक पर्यावरणातील जीवनशैलीत येणारा विकास हा यांच्या अध्ययनातील मध्यवर्ती संकल्पना आहे. निसर्ग संभावना किंवा शक्यता निर्माण करतो. निसर्गाने निर्माण केलेल्या या संभावनाचा स्वामी मानव असुन तो आपल्या इच्छेनुसार त्याचा वापर करून घेत असतो.</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803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401216" y="273288"/>
            <a:ext cx="11402008" cy="6477607"/>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विदाल-दि-ला-ब्लाश यांनी भौगोलिक एकता यात मानव एक भौगोलिक कारण (</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Geographical Factor)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असून तो कर्मप्रधान (</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Active)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आणि कर्तप्रधान (</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Passive) </a:t>
            </a:r>
            <a:r>
              <a:rPr lang="hi-IN"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आहे. पृथ्वीवरील सजीव आणि निर्जिव अशा दोन्ही प्रकारच्या घटकांमध्ये मानवी क्रिया परिवर्तन करतात.</a:t>
            </a:r>
            <a:r>
              <a:rPr lang="en-US" sz="2800" b="1" dirty="0">
                <a:solidFill>
                  <a:srgbClr val="FFFF00"/>
                </a:solidFill>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विचाल-दि-ला- प्लाश (१८४५-१९१८)संभववादाचा जनकदक्षिण फ्रान्समधील पेड़ो नारा इवॉल्ट येथे २२ जानेवारी १८४५ मध्ये जन्म झाला.● इतिहास आणि भूगोल हे पदवीचे विषय (१८६५) ● नान्सी विद्यापिठात डॉक्टरेट● नान्सी विद्यापीठात भूगोलाचे अध्यापन• १८९८ मध्ये सौरबोन विद्यापीठात देशातील पहिले भूगोल</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प्रोफेसर म्हणून नियुक्त '</a:t>
            </a:r>
            <a:r>
              <a:rPr lang="en-US" sz="2800" b="1" dirty="0">
                <a:solidFill>
                  <a:srgbClr val="FFFF00"/>
                </a:solidFill>
                <a:latin typeface="Times New Roman" panose="02020603050405020304" pitchFamily="18" charset="0"/>
                <a:cs typeface="Times New Roman" panose="02020603050405020304" pitchFamily="18" charset="0"/>
              </a:rPr>
              <a:t>Annals De Geography' </a:t>
            </a:r>
            <a:r>
              <a:rPr lang="hi-IN" sz="2800" b="1" dirty="0">
                <a:solidFill>
                  <a:srgbClr val="FFFF00"/>
                </a:solidFill>
                <a:latin typeface="Times New Roman" panose="02020603050405020304" pitchFamily="18" charset="0"/>
                <a:cs typeface="Times New Roman" panose="02020603050405020304" pitchFamily="18" charset="0"/>
              </a:rPr>
              <a:t>हे नियतकालीक </a:t>
            </a:r>
            <a:r>
              <a:rPr lang="en-US" sz="2800" b="1" dirty="0" err="1">
                <a:solidFill>
                  <a:srgbClr val="FFFF00"/>
                </a:solidFill>
                <a:latin typeface="Times New Roman" panose="02020603050405020304" pitchFamily="18" charset="0"/>
                <a:cs typeface="Times New Roman" panose="02020603050405020304" pitchFamily="18" charset="0"/>
              </a:rPr>
              <a:t>सु</a:t>
            </a:r>
            <a:r>
              <a:rPr lang="hi-IN" sz="2800" b="1" dirty="0">
                <a:solidFill>
                  <a:srgbClr val="FFFF00"/>
                </a:solidFill>
                <a:latin typeface="Times New Roman" panose="02020603050405020304" pitchFamily="18" charset="0"/>
                <a:cs typeface="Times New Roman" panose="02020603050405020304" pitchFamily="18" charset="0"/>
              </a:rPr>
              <a:t>रू</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केले.  </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1690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273277"/>
            <a:ext cx="1200849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१८८९ मध्ये पेरिस विश्वविद्यालयात भूगोलाचे प्राध्यापकम्हणून रूजू १८९४ मध्ये नकाशासंग्रह प्रकाशित,● विश्वभूगोल </a:t>
            </a:r>
            <a:r>
              <a:rPr lang="en-US" sz="2800" b="1" dirty="0" err="1">
                <a:solidFill>
                  <a:srgbClr val="FFFF00"/>
                </a:solidFill>
                <a:latin typeface="Times New Roman" panose="02020603050405020304" pitchFamily="18" charset="0"/>
                <a:cs typeface="Times New Roman" panose="02020603050405020304" pitchFamily="18" charset="0"/>
              </a:rPr>
              <a:t>Goopraphy</a:t>
            </a:r>
            <a:r>
              <a:rPr lang="en-US" sz="2800" b="1" dirty="0">
                <a:solidFill>
                  <a:srgbClr val="FFFF00"/>
                </a:solidFill>
                <a:latin typeface="Times New Roman" panose="02020603050405020304" pitchFamily="18" charset="0"/>
                <a:cs typeface="Times New Roman" panose="02020603050405020304" pitchFamily="18" charset="0"/>
              </a:rPr>
              <a:t> of </a:t>
            </a:r>
            <a:r>
              <a:rPr lang="en-US" sz="2800" b="1" dirty="0" err="1">
                <a:solidFill>
                  <a:srgbClr val="FFFF00"/>
                </a:solidFill>
                <a:latin typeface="Times New Roman" panose="02020603050405020304" pitchFamily="18" charset="0"/>
                <a:cs typeface="Times New Roman" panose="02020603050405020304" pitchFamily="18" charset="0"/>
              </a:rPr>
              <a:t>Universelle</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हा ग्रंथलिहिला १९०३ मध्ये फ्रान्सचा भूगोल प्रकाशित</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१९२२ मध्ये '</a:t>
            </a:r>
            <a:r>
              <a:rPr lang="en-US" sz="2800" b="1" dirty="0">
                <a:solidFill>
                  <a:srgbClr val="FFFF00"/>
                </a:solidFill>
                <a:latin typeface="Times New Roman" panose="02020603050405020304" pitchFamily="18" charset="0"/>
                <a:cs typeface="Times New Roman" panose="02020603050405020304" pitchFamily="18" charset="0"/>
              </a:rPr>
              <a:t>Principles de Geographic </a:t>
            </a:r>
            <a:r>
              <a:rPr lang="en-US" sz="2800" b="1" dirty="0" err="1">
                <a:solidFill>
                  <a:srgbClr val="FFFF00"/>
                </a:solidFill>
                <a:latin typeface="Times New Roman" panose="02020603050405020304" pitchFamily="18" charset="0"/>
                <a:cs typeface="Times New Roman" panose="02020603050405020304" pitchFamily="18" charset="0"/>
              </a:rPr>
              <a:t>Hurnane</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हा ग्रंथ मृत्यूनंतर प्रकाशित.</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१९१५ मध्ये भूगोल विकासातील भरिव कामगिरीबद्दल अमेरिकन जिऑग्राफिकल सोसायटीने स्वर्णपदक देवून गौरव.</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८ मे १९१८ मध्ये मृत्यू झाला</a:t>
            </a:r>
            <a:r>
              <a:rPr lang="en-US" sz="2800" b="1" dirty="0">
                <a:solidFill>
                  <a:srgbClr val="FFFF00"/>
                </a:solidFill>
                <a:latin typeface="Times New Roman" panose="02020603050405020304" pitchFamily="18" charset="0"/>
                <a:cs typeface="Times New Roman" panose="02020603050405020304" pitchFamily="18" charset="0"/>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विदाल-दि-ला-ब्लाश हे संभववाद (</a:t>
            </a:r>
            <a:r>
              <a:rPr lang="en-US" sz="2800" b="1" dirty="0">
                <a:solidFill>
                  <a:srgbClr val="FFFF00"/>
                </a:solidFill>
                <a:latin typeface="Times New Roman" panose="02020603050405020304" pitchFamily="18" charset="0"/>
                <a:cs typeface="Times New Roman" panose="02020603050405020304" pitchFamily="18" charset="0"/>
              </a:rPr>
              <a:t>Possibilism) </a:t>
            </a:r>
            <a:r>
              <a:rPr lang="hi-IN" sz="2800" b="1" dirty="0">
                <a:solidFill>
                  <a:srgbClr val="FFFF00"/>
                </a:solidFill>
                <a:latin typeface="Times New Roman" panose="02020603050405020304" pitchFamily="18" charset="0"/>
                <a:cs typeface="Times New Roman" panose="02020603050405020304" pitchFamily="18" charset="0"/>
              </a:rPr>
              <a:t>या संकल्पनेचे जनक मानले जातात. फ्रान्समध्ये या विचारसरणीचा जन्म आणि विकास झाला म्हणून त्यास भूगोलातील फ्रेंच विचारसरणी असे म्हणतात. त्यांच्या मते, मानव क्रियाशील आहे</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187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174605"/>
            <a:ext cx="12008498" cy="7123938"/>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 तो निसर्गाचा गुलाम नाही, तो आपल्या प्रचंड बुद्धी सामर्थ्याने नैसर्गिक परिस्थितीमध्ये परिवर्तन करतो. निसर्गावर विजय</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मिळवितो. जड व अचेतन निसर्गापेक्षा मानवाचे प्रयत्न अधिक महत्त्वाचे असतात मानवाच्या प्रगतीच्या सर्व संभावना शक्य आहेत. विदाल-दि-ला-ब्लाश यांनी संभववाद ही संकल्पना पुढीलप्रमाणे. मांडलेली आहे.</a:t>
            </a:r>
            <a:r>
              <a:rPr lang="en-US" sz="2800" b="1" dirty="0" err="1">
                <a:solidFill>
                  <a:srgbClr val="FFFF00"/>
                </a:solidFill>
                <a:latin typeface="Times New Roman" panose="02020603050405020304" pitchFamily="18" charset="0"/>
                <a:cs typeface="Times New Roman" panose="02020603050405020304" pitchFamily="18" charset="0"/>
              </a:rPr>
              <a:t>i</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संभवनाची निर्मिती :-संभवनाची निर्मिती ही प्रामुख्याने पर्यावरणाद्वारे होत असते. </a:t>
            </a:r>
            <a:r>
              <a:rPr lang="en-US" sz="2800" b="1" dirty="0">
                <a:solidFill>
                  <a:srgbClr val="FFFF00"/>
                </a:solidFill>
                <a:latin typeface="Times New Roman" panose="02020603050405020304" pitchFamily="18" charset="0"/>
                <a:cs typeface="Times New Roman" panose="02020603050405020304" pitchFamily="18" charset="0"/>
              </a:rPr>
              <a:t>ii) </a:t>
            </a:r>
            <a:r>
              <a:rPr lang="hi-IN" sz="2800" b="1" dirty="0">
                <a:solidFill>
                  <a:srgbClr val="FFFF00"/>
                </a:solidFill>
                <a:latin typeface="Times New Roman" panose="02020603050405020304" pitchFamily="18" charset="0"/>
                <a:cs typeface="Times New Roman" panose="02020603050405020304" pitchFamily="18" charset="0"/>
              </a:rPr>
              <a:t>मानव संभावनाची निवड करतो :-निसर्गाने मुक्तपणे प्रदान केलेल्या संभावनाची निवड मानव करत असतो.</a:t>
            </a:r>
            <a:r>
              <a:rPr lang="en-US" sz="2800" b="1" dirty="0">
                <a:solidFill>
                  <a:srgbClr val="FFFF00"/>
                </a:solidFill>
                <a:latin typeface="Times New Roman" panose="02020603050405020304" pitchFamily="18" charset="0"/>
                <a:cs typeface="Times New Roman" panose="02020603050405020304" pitchFamily="18" charset="0"/>
              </a:rPr>
              <a:t>iii) </a:t>
            </a:r>
            <a:r>
              <a:rPr lang="hi-IN" sz="2800" b="1" dirty="0">
                <a:solidFill>
                  <a:srgbClr val="FFFF00"/>
                </a:solidFill>
                <a:latin typeface="Times New Roman" panose="02020603050405020304" pitchFamily="18" charset="0"/>
                <a:cs typeface="Times New Roman" panose="02020603050405020304" pitchFamily="18" charset="0"/>
              </a:rPr>
              <a:t>मानव संभावनांचा स्वामी :-निसर्गातील संभावनांचा स्वामी मानव आहे. कारण निसर्गाने उपलब्ध करून दिलेल्या संभावनांचा वापर करणे अथवा न करणे हे पूर्णपणे मानवावर अवलंबून असते. शिवाय मानव हा क्रियाशिल घटक असल्यामुळे तो निसर्गातील घटकावर मात करू शकतो किंवा निसर्गात बदल घडवून आणू शकतो.</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0653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0" y="-174605"/>
            <a:ext cx="12191999" cy="7123938"/>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en-US" sz="2800" b="1" dirty="0">
                <a:solidFill>
                  <a:srgbClr val="FFFF00"/>
                </a:solidFill>
                <a:latin typeface="Times New Roman" panose="02020603050405020304" pitchFamily="18" charset="0"/>
                <a:cs typeface="Times New Roman" panose="02020603050405020304" pitchFamily="18" charset="0"/>
              </a:rPr>
              <a:t>iv) </a:t>
            </a:r>
            <a:r>
              <a:rPr lang="hi-IN" sz="2800" b="1" dirty="0">
                <a:solidFill>
                  <a:srgbClr val="FFFF00"/>
                </a:solidFill>
                <a:latin typeface="Times New Roman" panose="02020603050405020304" pitchFamily="18" charset="0"/>
                <a:cs typeface="Times New Roman" panose="02020603050405020304" pitchFamily="18" charset="0"/>
              </a:rPr>
              <a:t>संभावना समान परंतु प्रदेशाचा भिन्न विकास :-निसर्गातील संभाव्यतेमुळे मानवाचा विकास होतो असे नाही तर त्यामधील महत्त्वपूर्ण घटकांची निवड करतो म्हणून प्रदेशाचा विकास होतो. उदा. संयुक्त संस्थानचा आग्नेय भाग आणि चीनचा मध्य भाग या दोन्ही प्रदेशात संभावना सारख्या आहेत परंतु संयुक्त संस्थाने जगात औद्योगिक व आर्थिक दृष्टया प्रगत राष्ट आहे याउलट चीनचा विकास झालेला नाही. म्हणजेच समान संभाव्यता असून देखील विकासाच्या पातळीत फरक असू शकतो हे स्पष्ट होते. </a:t>
            </a:r>
            <a:endParaRPr lang="en-US" sz="2800" b="1" dirty="0">
              <a:solidFill>
                <a:srgbClr val="FFFF00"/>
              </a:solidFill>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२) फेबर (</a:t>
            </a:r>
            <a:r>
              <a:rPr lang="en-US" sz="2800" b="1" dirty="0" err="1">
                <a:solidFill>
                  <a:srgbClr val="FFFF00"/>
                </a:solidFill>
                <a:latin typeface="Times New Roman" panose="02020603050405020304" pitchFamily="18" charset="0"/>
                <a:cs typeface="Times New Roman" panose="02020603050405020304" pitchFamily="18" charset="0"/>
              </a:rPr>
              <a:t>Fabvre</a:t>
            </a:r>
            <a:r>
              <a:rPr lang="en-US" sz="2800" b="1" dirty="0">
                <a:solidFill>
                  <a:srgbClr val="FFFF00"/>
                </a:solidFill>
                <a:latin typeface="Times New Roman" panose="02020603050405020304" pitchFamily="18" charset="0"/>
                <a:cs typeface="Times New Roman" panose="02020603050405020304" pitchFamily="18" charset="0"/>
              </a:rPr>
              <a:t>) :-</a:t>
            </a:r>
            <a:r>
              <a:rPr lang="hi-IN" sz="2800" b="1" dirty="0">
                <a:solidFill>
                  <a:srgbClr val="FFFF00"/>
                </a:solidFill>
                <a:latin typeface="Times New Roman" panose="02020603050405020304" pitchFamily="18" charset="0"/>
                <a:cs typeface="Times New Roman" panose="02020603050405020304" pitchFamily="18" charset="0"/>
              </a:rPr>
              <a:t>यांने आपल्या 'इतिहासाची भौगोलिक प्रस्तावना' या पुस्तकात असे स्पष्ट केले आहे की, मानव हा पशु नसून एक भौगोलिक दूत आहे. तो सगळीकडे पृथ्वीच्या विवेचनमध्ये परिवर्तीत होणाऱ्या भौगोलिक अभिव्यक्तिथा समन्वय शोधण्याचे कार्य करतो. त्यामुळे यांचा अभ्यास करणे भूगोलाचे एक. महत्त्वपूर्ण कर्तव्य आहे.</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09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फेबरने या विचारसरणीस प्रथमतः संभववाद हे नाव दिले. त्यांच्या मते, मानव हा निष्क्रीय प्राणी नसुन तो एक क्रियाशील घटक आहे, जो निरंतर पर्यावरणात परिवर्तन घडवुन आणण्याचा प्रयत्न करत असतो.निसर्गातील घटकांचा मानव आपल्या गरजेनुसार कमी-अधिक प्रमाणात उपयोग करून घेऊ शकतो यास निसर्ग रोखु शकत नाही. याशिवाय फेबरने पर्यावरणापेक्षा मानवी कार्यांना अधिक महत्त्व दिले आहे. तसेच प्रदेशाच्या स्थान व हवामानापेक्षा मानवास अत्यंत महत्त्वाचे स्थान दिलेले आहे.फेंबरने आपल्या (</a:t>
            </a:r>
            <a:r>
              <a:rPr lang="en-US" sz="2800" b="1" dirty="0">
                <a:solidFill>
                  <a:srgbClr val="FFFF00"/>
                </a:solidFill>
                <a:latin typeface="Times New Roman" panose="02020603050405020304" pitchFamily="18" charset="0"/>
                <a:cs typeface="Times New Roman" panose="02020603050405020304" pitchFamily="18" charset="0"/>
              </a:rPr>
              <a:t>Geographical Introduction of History) </a:t>
            </a:r>
            <a:r>
              <a:rPr lang="hi-IN" sz="2800" b="1" dirty="0">
                <a:solidFill>
                  <a:srgbClr val="FFFF00"/>
                </a:solidFill>
                <a:latin typeface="Times New Roman" panose="02020603050405020304" pitchFamily="18" charset="0"/>
                <a:cs typeface="Times New Roman" panose="02020603050405020304" pitchFamily="18" charset="0"/>
              </a:rPr>
              <a:t>या ग्रंथात असे म्हटले आहे की, "प्रत्येक ठिकाणी संभावना आहेत, आवश्यकता नाहीत आणि मानव या संभावनांचा स्वामी बनुन त्यांच्या उपयोगीतेचा निर्णायक आहे."</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359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9967552-19D9-3ADC-23EF-7B0CF096AF13}"/>
              </a:ext>
            </a:extLst>
          </p:cNvPr>
          <p:cNvSpPr txBox="1"/>
          <p:nvPr/>
        </p:nvSpPr>
        <p:spPr>
          <a:xfrm>
            <a:off x="102641" y="487873"/>
            <a:ext cx="12008498" cy="583127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संभववादाने मानवाला निसर्गाच्या तुलनेत कमी लेखले नाही कारण मानवाने निसर्गातील काही असाध्य घटकावर देखील आपल्या बुध्दीच्या जोरावर विजय मिळविलेला आहे उदा. डोंगराळ प्रदेशात बोगदे खोदून वाहतुक सुविधा विकसित केला. समुद्र ओलांडण्यासाठी जहाजे तयार केली. प्रतिकुल हवामानात सुध्दा विज्ञानाच्या साहाय्याने शेती करण्यास सुरूवात केली. अशा प्रकारे मानवी क्रिया आणि निवड यांना अधिक महत्त्व दिलेले आहे</a:t>
            </a:r>
            <a:endParaRPr lang="en-US" sz="2800" b="1" dirty="0">
              <a:solidFill>
                <a:srgbClr val="FFFF00"/>
              </a:solidFill>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lang="hi-IN" sz="2800" b="1" dirty="0">
                <a:solidFill>
                  <a:srgbClr val="FFFF00"/>
                </a:solidFill>
                <a:latin typeface="Times New Roman" panose="02020603050405020304" pitchFamily="18" charset="0"/>
                <a:cs typeface="Times New Roman" panose="02020603050405020304" pitchFamily="18" charset="0"/>
              </a:rPr>
              <a:t>३) इसा बोमेन :-इसा बोमेन हा अमेरिकन भूगोलवेत्ता असुन तो संभववादाचा समर्थक होता. त्यांनी आपल्या '</a:t>
            </a:r>
            <a:r>
              <a:rPr lang="en-US" sz="2800" b="1" dirty="0">
                <a:solidFill>
                  <a:srgbClr val="FFFF00"/>
                </a:solidFill>
                <a:latin typeface="Times New Roman" panose="02020603050405020304" pitchFamily="18" charset="0"/>
                <a:cs typeface="Times New Roman" panose="02020603050405020304" pitchFamily="18" charset="0"/>
              </a:rPr>
              <a:t>Geography and Social Science' </a:t>
            </a:r>
            <a:r>
              <a:rPr lang="hi-IN" sz="2800" b="1" dirty="0">
                <a:solidFill>
                  <a:srgbClr val="FFFF00"/>
                </a:solidFill>
                <a:latin typeface="Times New Roman" panose="02020603050405020304" pitchFamily="18" charset="0"/>
                <a:cs typeface="Times New Roman" panose="02020603050405020304" pitchFamily="18" charset="0"/>
              </a:rPr>
              <a:t>या ग्रंथामध्ये पर्यावरण आणि मानव यांच्यातील परस्पर संबंधाचे विवेचन केले आहे.</a:t>
            </a:r>
            <a:endParaRPr lang="en-US"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36150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29</TotalTime>
  <Words>1324</Words>
  <Application>Microsoft Office PowerPoint</Application>
  <PresentationFormat>Custom</PresentationFormat>
  <Paragraphs>26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 Kalaskar</dc:creator>
  <cp:lastModifiedBy>KBPE</cp:lastModifiedBy>
  <cp:revision>2</cp:revision>
  <dcterms:created xsi:type="dcterms:W3CDTF">2023-02-20T18:24:10Z</dcterms:created>
  <dcterms:modified xsi:type="dcterms:W3CDTF">2023-03-03T08:53:55Z</dcterms:modified>
</cp:coreProperties>
</file>