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 id="2147483718" r:id="rId2"/>
  </p:sldMasterIdLst>
  <p:sldIdLst>
    <p:sldId id="291" r:id="rId3"/>
    <p:sldId id="256" r:id="rId4"/>
    <p:sldId id="257" r:id="rId5"/>
    <p:sldId id="258" r:id="rId6"/>
    <p:sldId id="259" r:id="rId7"/>
    <p:sldId id="260" r:id="rId8"/>
    <p:sldId id="261" r:id="rId9"/>
    <p:sldId id="262" r:id="rId10"/>
    <p:sldId id="263" r:id="rId11"/>
    <p:sldId id="264" r:id="rId12"/>
    <p:sldId id="265" r:id="rId13"/>
    <p:sldId id="287" r:id="rId14"/>
    <p:sldId id="326" r:id="rId15"/>
    <p:sldId id="288" r:id="rId16"/>
    <p:sldId id="286"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9" r:id="rId37"/>
    <p:sldId id="292" r:id="rId38"/>
    <p:sldId id="293" r:id="rId39"/>
    <p:sldId id="309" r:id="rId40"/>
    <p:sldId id="294" r:id="rId41"/>
    <p:sldId id="295" r:id="rId42"/>
    <p:sldId id="296" r:id="rId43"/>
    <p:sldId id="297" r:id="rId44"/>
    <p:sldId id="298" r:id="rId45"/>
    <p:sldId id="299" r:id="rId46"/>
    <p:sldId id="300" r:id="rId47"/>
    <p:sldId id="308" r:id="rId48"/>
    <p:sldId id="301" r:id="rId49"/>
    <p:sldId id="302" r:id="rId50"/>
    <p:sldId id="303" r:id="rId51"/>
    <p:sldId id="304" r:id="rId52"/>
    <p:sldId id="305" r:id="rId53"/>
    <p:sldId id="306" r:id="rId54"/>
    <p:sldId id="307" r:id="rId55"/>
    <p:sldId id="285"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12AE"/>
    <a:srgbClr val="FF3399"/>
    <a:srgbClr val="CC00CC"/>
    <a:srgbClr val="CC0099"/>
    <a:srgbClr val="CC00FF"/>
    <a:srgbClr val="FF33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20" autoAdjust="0"/>
    <p:restoredTop sz="94660"/>
  </p:normalViewPr>
  <p:slideViewPr>
    <p:cSldViewPr snapToGrid="0">
      <p:cViewPr>
        <p:scale>
          <a:sx n="92" d="100"/>
          <a:sy n="92" d="100"/>
        </p:scale>
        <p:origin x="-11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FDE397-89E3-4BA0-AA28-E2D495CC8600}" type="datetimeFigureOut">
              <a:rPr lang="en-US" smtClean="0"/>
              <a:t>3/3/2023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346CB919-E794-477F-8874-638E6B8314CB}"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89359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DE397-89E3-4BA0-AA28-E2D495CC8600}"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CB919-E794-477F-8874-638E6B8314CB}"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5796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DE397-89E3-4BA0-AA28-E2D495CC8600}"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CB919-E794-477F-8874-638E6B8314CB}"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4151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5302581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1206889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5748370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EAFF26-922C-4283-8EE6-66C37CE031F1}"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19737933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EAFF26-922C-4283-8EE6-66C37CE031F1}" type="datetimeFigureOut">
              <a:rPr lang="en-US" smtClean="0"/>
              <a:t>3/3/2023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4179512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EAFF26-922C-4283-8EE6-66C37CE031F1}"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18498787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EAFF26-922C-4283-8EE6-66C37CE031F1}" type="datetimeFigureOut">
              <a:rPr lang="en-US" smtClean="0"/>
              <a:t>3/3/2023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17075545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EAFF26-922C-4283-8EE6-66C37CE031F1}"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3719646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DE397-89E3-4BA0-AA28-E2D495CC8600}"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CB919-E794-477F-8874-638E6B8314CB}"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8154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EAFF26-922C-4283-8EE6-66C37CE031F1}"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37724966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2662862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770856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8841772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635378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41155818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30092683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1629549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FDE397-89E3-4BA0-AA28-E2D495CC8600}"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CB919-E794-477F-8874-638E6B8314CB}"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8510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FDE397-89E3-4BA0-AA28-E2D495CC8600}"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CB919-E794-477F-8874-638E6B8314CB}"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52929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FDE397-89E3-4BA0-AA28-E2D495CC8600}" type="datetimeFigureOut">
              <a:rPr lang="en-US" smtClean="0"/>
              <a:t>3/3/2023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6CB919-E794-477F-8874-638E6B8314CB}"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02590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FDE397-89E3-4BA0-AA28-E2D495CC8600}"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6CB919-E794-477F-8874-638E6B8314CB}"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43158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FDE397-89E3-4BA0-AA28-E2D495CC8600}" type="datetimeFigureOut">
              <a:rPr lang="en-US" smtClean="0"/>
              <a:t>3/3/2023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6CB919-E794-477F-8874-638E6B8314CB}" type="slidenum">
              <a:rPr lang="en-US" smtClean="0"/>
              <a:t>‹#›</a:t>
            </a:fld>
            <a:endParaRPr lang="en-US"/>
          </a:p>
        </p:txBody>
      </p:sp>
    </p:spTree>
    <p:extLst>
      <p:ext uri="{BB962C8B-B14F-4D97-AF65-F5344CB8AC3E}">
        <p14:creationId xmlns:p14="http://schemas.microsoft.com/office/powerpoint/2010/main" val="1612957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FFDE397-89E3-4BA0-AA28-E2D495CC8600}"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CB919-E794-477F-8874-638E6B8314CB}"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1510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FFDE397-89E3-4BA0-AA28-E2D495CC8600}" type="datetimeFigureOut">
              <a:rPr lang="en-US" smtClean="0"/>
              <a:t>3/3/2023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346CB919-E794-477F-8874-638E6B8314CB}"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24464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FFDE397-89E3-4BA0-AA28-E2D495CC8600}" type="datetimeFigureOut">
              <a:rPr lang="en-US" smtClean="0"/>
              <a:t>3/3/2023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46CB919-E794-477F-8874-638E6B8314CB}"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870621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EAFF26-922C-4283-8EE6-66C37CE031F1}" type="datetimeFigureOut">
              <a:rPr lang="en-US" smtClean="0"/>
              <a:t>3/3/2023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1C6BCA88-EBEC-4AF2-B824-E09391D84A91}" type="slidenum">
              <a:rPr lang="en-US" smtClean="0"/>
              <a:t>‹#›</a:t>
            </a:fld>
            <a:endParaRPr lang="en-US"/>
          </a:p>
        </p:txBody>
      </p:sp>
    </p:spTree>
    <p:extLst>
      <p:ext uri="{BB962C8B-B14F-4D97-AF65-F5344CB8AC3E}">
        <p14:creationId xmlns:p14="http://schemas.microsoft.com/office/powerpoint/2010/main" val="3329646446"/>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65000">
              <a:srgbClr val="00B050"/>
            </a:gs>
            <a:gs pos="25000">
              <a:srgbClr val="FF0000"/>
            </a:gs>
            <a:gs pos="52000">
              <a:srgbClr val="00B0F0"/>
            </a:gs>
            <a:gs pos="80000">
              <a:srgbClr val="FFFF00"/>
            </a:gs>
            <a:gs pos="7000">
              <a:srgbClr val="7030A0"/>
            </a:gs>
            <a:gs pos="38000">
              <a:srgbClr val="FFC000"/>
            </a:gs>
            <a:gs pos="93000">
              <a:srgbClr val="C00000"/>
            </a:gs>
          </a:gsLst>
          <a:lin ang="2700000" scaled="1"/>
          <a:tileRect/>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9AAA1F3-8FB8-4E97-B5B9-93F90C4C9687}"/>
              </a:ext>
            </a:extLst>
          </p:cNvPr>
          <p:cNvSpPr/>
          <p:nvPr/>
        </p:nvSpPr>
        <p:spPr>
          <a:xfrm>
            <a:off x="729912" y="789462"/>
            <a:ext cx="10201831" cy="4524315"/>
          </a:xfrm>
          <a:prstGeom prst="rect">
            <a:avLst/>
          </a:prstGeom>
          <a:noFill/>
          <a:ln>
            <a:noFill/>
          </a:ln>
          <a:effectLst>
            <a:outerShdw dist="127000" algn="tl" rotWithShape="0">
              <a:prstClr val="black"/>
            </a:outerShdw>
            <a:reflection blurRad="6350" stA="40000" endPos="21000" dir="5400000" sy="-100000" algn="bl" rotWithShape="0"/>
          </a:effectLst>
        </p:spPr>
        <p:txBody>
          <a:bodyPr wrap="non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9600" b="1" i="1" dirty="0" err="1">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सागरशास्ञ</a:t>
            </a:r>
            <a:r>
              <a:rPr lang="en-US"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 </a:t>
            </a:r>
            <a:r>
              <a:rPr lang="en-US" sz="9600" b="1" i="1" dirty="0" err="1">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पेपर</a:t>
            </a:r>
            <a:r>
              <a:rPr lang="en-US"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 10</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9600" b="1" i="1" dirty="0" err="1">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द्वितीय</a:t>
            </a:r>
            <a:r>
              <a:rPr lang="en-US"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 </a:t>
            </a:r>
            <a:r>
              <a:rPr lang="en-US" sz="9600" b="1" i="1" dirty="0" err="1">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वर्ष</a:t>
            </a:r>
            <a:r>
              <a:rPr lang="en-US"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  </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Sem. IV</a:t>
            </a:r>
            <a:endParaRPr kumimoji="0" lang="en-US" sz="9600" b="1" i="1" u="none" strike="noStrike" kern="1200" cap="none" spc="0" normalizeH="0" baseline="0" noProof="0"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128492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8FA14B6-F0AC-4587-8534-485FF26634BA}"/>
              </a:ext>
            </a:extLst>
          </p:cNvPr>
          <p:cNvSpPr txBox="1"/>
          <p:nvPr/>
        </p:nvSpPr>
        <p:spPr>
          <a:xfrm>
            <a:off x="381000" y="364046"/>
            <a:ext cx="11430000" cy="5032147"/>
          </a:xfrm>
          <a:prstGeom prst="rect">
            <a:avLst/>
          </a:prstGeom>
          <a:noFill/>
        </p:spPr>
        <p:txBody>
          <a:bodyPr wrap="square">
            <a:spAutoFit/>
          </a:bodyPr>
          <a:lstStyle/>
          <a:p>
            <a:pPr marL="0" marR="0" algn="just">
              <a:lnSpc>
                <a:spcPct val="150000"/>
              </a:lnSpc>
              <a:spcBef>
                <a:spcPts val="0"/>
              </a:spcBef>
              <a:spcAft>
                <a:spcPts val="800"/>
              </a:spcAft>
            </a:pP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hi-IN" sz="2400" dirty="0">
                <a:effectLst/>
                <a:latin typeface="Calibri" panose="020F0502020204030204" pitchFamily="34" charset="0"/>
                <a:ea typeface="Times New Roman" panose="02020603050405020304" pitchFamily="18" charset="0"/>
                <a:cs typeface="Mangal" panose="02040503050203030202" pitchFamily="18" charset="0"/>
              </a:rPr>
              <a:t>समुद्रसपाटीपासून </a:t>
            </a:r>
            <a:r>
              <a:rPr lang="en-US" sz="2400" dirty="0">
                <a:effectLst/>
                <a:latin typeface="Calibri" panose="020F0502020204030204" pitchFamily="34" charset="0"/>
                <a:ea typeface="Times New Roman" panose="02020603050405020304" pitchFamily="18" charset="0"/>
                <a:cs typeface="Mangal" panose="02040503050203030202" pitchFamily="18" charset="0"/>
              </a:rPr>
              <a:t>200</a:t>
            </a:r>
            <a:r>
              <a:rPr lang="hi-IN" sz="2400" dirty="0">
                <a:effectLst/>
                <a:latin typeface="Calibri" panose="020F0502020204030204" pitchFamily="34" charset="0"/>
                <a:ea typeface="Times New Roman" panose="02020603050405020304" pitchFamily="18" charset="0"/>
                <a:cs typeface="Mangal" panose="02040503050203030202" pitchFamily="18" charset="0"/>
              </a:rPr>
              <a:t> मीटर खोलीपर्यंत सागरजलाच्या तापमान जलद गतीने </a:t>
            </a:r>
            <a:r>
              <a:rPr lang="en-US" sz="2400" dirty="0">
                <a:latin typeface="Calibri" panose="020F0502020204030204" pitchFamily="34" charset="0"/>
                <a:ea typeface="Times New Roman" panose="02020603050405020304" pitchFamily="18" charset="0"/>
                <a:cs typeface="Mangal" panose="02040503050203030202" pitchFamily="18" charset="0"/>
              </a:rPr>
              <a:t>घ</a:t>
            </a:r>
            <a:r>
              <a:rPr lang="hi-IN" sz="2400" dirty="0">
                <a:effectLst/>
                <a:latin typeface="Calibri" panose="020F0502020204030204" pitchFamily="34" charset="0"/>
                <a:ea typeface="Times New Roman" panose="02020603050405020304" pitchFamily="18" charset="0"/>
                <a:cs typeface="Mangal" panose="02040503050203030202" pitchFamily="18" charset="0"/>
              </a:rPr>
              <a:t>ट होते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latin typeface="Calibri" panose="020F0502020204030204" pitchFamily="34" charset="0"/>
                <a:ea typeface="Times New Roman" panose="02020603050405020304" pitchFamily="18" charset="0"/>
                <a:cs typeface="Mangal" panose="02040503050203030202" pitchFamily="18" charset="0"/>
              </a:rPr>
              <a:t>पृष्ठभागावर</a:t>
            </a:r>
            <a:r>
              <a:rPr lang="en-US" sz="2400" dirty="0">
                <a:latin typeface="Calibri" panose="020F0502020204030204" pitchFamily="34" charset="0"/>
                <a:ea typeface="Times New Roman" panose="02020603050405020304" pitchFamily="18" charset="0"/>
                <a:cs typeface="Mangal" panose="02040503050203030202" pitchFamily="18" charset="0"/>
              </a:rPr>
              <a:t> </a:t>
            </a:r>
            <a:r>
              <a:rPr lang="en-US" sz="2400" dirty="0" err="1">
                <a:latin typeface="Calibri" panose="020F0502020204030204" pitchFamily="34" charset="0"/>
                <a:ea typeface="Times New Roman" panose="02020603050405020304" pitchFamily="18" charset="0"/>
                <a:cs typeface="Mangal" panose="02040503050203030202" pitchFamily="18" charset="0"/>
              </a:rPr>
              <a:t>असणारे</a:t>
            </a:r>
            <a:r>
              <a:rPr lang="en-US" sz="2400" dirty="0">
                <a:latin typeface="Calibri" panose="020F0502020204030204" pitchFamily="34" charset="0"/>
                <a:ea typeface="Times New Roman" panose="02020603050405020304" pitchFamily="18" charset="0"/>
                <a:cs typeface="Mangal" panose="02040503050203030202" pitchFamily="18" charset="0"/>
              </a:rPr>
              <a:t> </a:t>
            </a:r>
            <a:r>
              <a:rPr lang="hi-IN" sz="2400" dirty="0">
                <a:effectLst/>
                <a:latin typeface="Calibri" panose="020F0502020204030204" pitchFamily="34" charset="0"/>
                <a:ea typeface="Times New Roman" panose="02020603050405020304" pitchFamily="18" charset="0"/>
                <a:cs typeface="Mangal" panose="02040503050203030202" pitchFamily="18" charset="0"/>
              </a:rPr>
              <a:t>26 अंश सेल्सियस असणार</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तापमान </a:t>
            </a:r>
            <a:r>
              <a:rPr lang="en-US" sz="2400" dirty="0">
                <a:latin typeface="Calibri" panose="020F0502020204030204" pitchFamily="34" charset="0"/>
                <a:ea typeface="Times New Roman" panose="02020603050405020304" pitchFamily="18" charset="0"/>
                <a:cs typeface="Mangal" panose="02040503050203030202" pitchFamily="18" charset="0"/>
              </a:rPr>
              <a:t>200</a:t>
            </a:r>
            <a:r>
              <a:rPr lang="hi-IN" sz="2400" dirty="0">
                <a:effectLst/>
                <a:latin typeface="Calibri" panose="020F0502020204030204" pitchFamily="34" charset="0"/>
                <a:ea typeface="Times New Roman" panose="02020603050405020304" pitchFamily="18" charset="0"/>
                <a:cs typeface="Mangal" panose="02040503050203030202" pitchFamily="18" charset="0"/>
              </a:rPr>
              <a:t> मीटर खोलीवर 15 अंश सेल्सियस पेक्षा कमी झालेले आढळते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त्यानंतर तापमान घट होण्याचे प्रमाण कमी होते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सर्वसाधारणपणे 1900 मीटर खोलीपर्यंत तापमान कमी होत जाते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त्यानंतर मात्र तापमानात होणारी घट अत्यल्प असते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या खोलीवर तापमान स्थिर राहते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सागर </a:t>
            </a:r>
            <a:r>
              <a:rPr lang="en-US" sz="2400" dirty="0" err="1">
                <a:effectLst/>
                <a:latin typeface="Calibri" panose="020F0502020204030204" pitchFamily="34" charset="0"/>
                <a:ea typeface="Times New Roman" panose="02020603050405020304" pitchFamily="18" charset="0"/>
                <a:cs typeface="Mangal" panose="02040503050203030202" pitchFamily="18" charset="0"/>
              </a:rPr>
              <a:t>गर्ता</a:t>
            </a:r>
            <a:r>
              <a:rPr lang="hi-IN" sz="2400" dirty="0">
                <a:effectLst/>
                <a:latin typeface="Calibri" panose="020F0502020204030204" pitchFamily="34" charset="0"/>
                <a:ea typeface="Times New Roman" panose="02020603050405020304" pitchFamily="18" charset="0"/>
                <a:cs typeface="Mangal" panose="02040503050203030202" pitchFamily="18" charset="0"/>
              </a:rPr>
              <a:t>मध्ये सागर</a:t>
            </a: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effectLst/>
                <a:latin typeface="Calibri" panose="020F0502020204030204" pitchFamily="34" charset="0"/>
                <a:ea typeface="Times New Roman" panose="02020603050405020304" pitchFamily="18" charset="0"/>
                <a:cs typeface="Mangal" panose="02040503050203030202" pitchFamily="18" charset="0"/>
              </a:rPr>
              <a:t>जलाचे</a:t>
            </a:r>
            <a:r>
              <a:rPr lang="hi-IN" sz="2400" dirty="0">
                <a:effectLst/>
                <a:latin typeface="Calibri" panose="020F0502020204030204" pitchFamily="34" charset="0"/>
                <a:ea typeface="Times New Roman" panose="02020603050405020304" pitchFamily="18" charset="0"/>
                <a:cs typeface="Mangal" panose="02040503050203030202" pitchFamily="18" charset="0"/>
              </a:rPr>
              <a:t> तापमान एक अंश सेल्सिअस पर्यंत आढळते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विषुववृत्तीय प्रदेशात खोलीनुसार तापमान कमी होण्याचे प्रमाण ध्रुवीय प्रदेशापेक्षा जास्त आढळते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विषुववृत्ताजवळ 700 ते 800 मीटर खोलीवर जे तापमान आढळते तेवढेच तापमान </a:t>
            </a:r>
            <a:r>
              <a:rPr lang="en-US" sz="2400" dirty="0">
                <a:effectLst/>
                <a:latin typeface="Calibri" panose="020F0502020204030204" pitchFamily="34" charset="0"/>
                <a:ea typeface="Times New Roman" panose="02020603050405020304" pitchFamily="18" charset="0"/>
                <a:cs typeface="Mangal" panose="02040503050203030202" pitchFamily="18" charset="0"/>
              </a:rPr>
              <a:t>60 </a:t>
            </a:r>
            <a:r>
              <a:rPr lang="hi-IN" sz="2400" dirty="0">
                <a:effectLst/>
                <a:latin typeface="Calibri" panose="020F0502020204030204" pitchFamily="34" charset="0"/>
                <a:ea typeface="Times New Roman" panose="02020603050405020304" pitchFamily="18" charset="0"/>
                <a:cs typeface="Mangal" panose="02040503050203030202" pitchFamily="18" charset="0"/>
              </a:rPr>
              <a:t>अंश उत्तर अक्षांशावर असणाऱ्या सागराच्या पृष्ठभागावर आढळते</a:t>
            </a:r>
            <a:r>
              <a:rPr lang="en-IN" sz="2400" dirty="0">
                <a:effectLst/>
                <a:latin typeface="Calibri" panose="020F0502020204030204" pitchFamily="34" charset="0"/>
                <a:ea typeface="Times New Roman" panose="02020603050405020304" pitchFamily="18" charset="0"/>
                <a:cs typeface="Mangal" panose="02040503050203030202"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7215041"/>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8F59AD9-FDE2-4CCB-BE89-4000FC754F00}"/>
              </a:ext>
            </a:extLst>
          </p:cNvPr>
          <p:cNvSpPr txBox="1"/>
          <p:nvPr/>
        </p:nvSpPr>
        <p:spPr>
          <a:xfrm>
            <a:off x="1464905" y="1758163"/>
            <a:ext cx="8798767" cy="2442976"/>
          </a:xfrm>
          <a:prstGeom prst="rect">
            <a:avLst/>
          </a:prstGeom>
          <a:noFill/>
        </p:spPr>
        <p:txBody>
          <a:bodyPr wrap="square">
            <a:spAutoFit/>
          </a:bodyPr>
          <a:lstStyle/>
          <a:p>
            <a:pPr marL="0" marR="0" algn="just">
              <a:lnSpc>
                <a:spcPct val="150000"/>
              </a:lnSpc>
              <a:spcBef>
                <a:spcPts val="0"/>
              </a:spcBef>
              <a:spcAft>
                <a:spcPts val="800"/>
              </a:spcAft>
            </a:pPr>
            <a:r>
              <a:rPr lang="en-US" sz="2600" dirty="0">
                <a:effectLst/>
                <a:latin typeface="Calibri" panose="020F0502020204030204" pitchFamily="34" charset="0"/>
                <a:ea typeface="Times New Roman" panose="02020603050405020304" pitchFamily="18" charset="0"/>
                <a:cs typeface="Mangal" panose="02040503050203030202" pitchFamily="18" charset="0"/>
              </a:rPr>
              <a:t>	</a:t>
            </a:r>
            <a:r>
              <a:rPr lang="hi-IN" sz="26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भूवेष्टित समुद्रामध्ये खोल सागरी भागात खुल्या समुद्राच्या तुलनेत तापमान जास्त आढळते अंशतः भूवेष्टित समुद्र दुसऱ्या खुल्या महासागराची सामुद्रधुनी ने जोडला जात असेल तर दोन्ही सागराच्या पृष्ठभागावरील तापमान जवळपास सारखे असते</a:t>
            </a:r>
            <a:r>
              <a:rPr lang="en-IN" sz="26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p>
        </p:txBody>
      </p:sp>
    </p:spTree>
    <p:extLst>
      <p:ext uri="{BB962C8B-B14F-4D97-AF65-F5344CB8AC3E}">
        <p14:creationId xmlns:p14="http://schemas.microsoft.com/office/powerpoint/2010/main" val="27122892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9AAA1F3-8FB8-4E97-B5B9-93F90C4C9687}"/>
              </a:ext>
            </a:extLst>
          </p:cNvPr>
          <p:cNvSpPr/>
          <p:nvPr/>
        </p:nvSpPr>
        <p:spPr>
          <a:xfrm>
            <a:off x="2475361" y="2644170"/>
            <a:ext cx="7241278" cy="1569660"/>
          </a:xfrm>
          <a:prstGeom prst="rect">
            <a:avLst/>
          </a:prstGeom>
          <a:noFill/>
          <a:ln>
            <a:noFill/>
          </a:ln>
          <a:effectLst>
            <a:outerShdw dist="127000" algn="tl" rotWithShape="0">
              <a:prstClr val="black"/>
            </a:outerShdw>
            <a:reflection blurRad="6350" stA="40000" dir="5400000" sy="-100000" algn="bl" rotWithShape="0"/>
          </a:effectLst>
        </p:spPr>
        <p:txBody>
          <a:bodyPr wrap="non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600" b="1" i="1" u="none" strike="noStrike" kern="1200" cap="none" spc="0" normalizeH="0" baseline="0" noProof="0"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ea typeface="+mn-ea"/>
                <a:cs typeface="Times New Roman" panose="02020603050405020304" pitchFamily="18" charset="0"/>
              </a:rPr>
              <a:t>THANK YOU</a:t>
            </a:r>
          </a:p>
        </p:txBody>
      </p:sp>
    </p:spTree>
    <p:extLst>
      <p:ext uri="{BB962C8B-B14F-4D97-AF65-F5344CB8AC3E}">
        <p14:creationId xmlns:p14="http://schemas.microsoft.com/office/powerpoint/2010/main" val="158761893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5DCFAE-357E-571F-B138-3C7C871D2FC2}"/>
              </a:ext>
            </a:extLst>
          </p:cNvPr>
          <p:cNvSpPr>
            <a:spLocks noGrp="1"/>
          </p:cNvSpPr>
          <p:nvPr>
            <p:ph type="title"/>
          </p:nvPr>
        </p:nvSpPr>
        <p:spPr>
          <a:xfrm>
            <a:off x="1645000" y="609600"/>
            <a:ext cx="8596668" cy="4654858"/>
          </a:xfrm>
        </p:spPr>
        <p:txBody>
          <a:bodyPr>
            <a:noAutofit/>
          </a:bodyPr>
          <a:lstStyle/>
          <a:p>
            <a:pPr algn="ctr"/>
            <a:r>
              <a:rPr lang="en-IN" sz="9600" b="1"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r>
            <a:br>
              <a:rPr lang="en-IN" sz="9600" b="1"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br>
            <a:r>
              <a:rPr lang="hi-IN" sz="9600" b="1"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सागर जलाची क्षारता</a:t>
            </a:r>
            <a:endParaRPr lang="en-US" sz="9600" dirty="0">
              <a:solidFill>
                <a:srgbClr val="FFFF00"/>
              </a:solidFill>
            </a:endParaRPr>
          </a:p>
        </p:txBody>
      </p:sp>
    </p:spTree>
    <p:extLst>
      <p:ext uri="{BB962C8B-B14F-4D97-AF65-F5344CB8AC3E}">
        <p14:creationId xmlns:p14="http://schemas.microsoft.com/office/powerpoint/2010/main" val="1756814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BE6482E0-1558-437F-856C-FDA9450F672E}"/>
              </a:ext>
            </a:extLst>
          </p:cNvPr>
          <p:cNvSpPr txBox="1"/>
          <p:nvPr/>
        </p:nvSpPr>
        <p:spPr>
          <a:xfrm>
            <a:off x="4229100" y="0"/>
            <a:ext cx="3733800" cy="610680"/>
          </a:xfrm>
          <a:prstGeom prst="rect">
            <a:avLst/>
          </a:prstGeom>
          <a:noFill/>
        </p:spPr>
        <p:txBody>
          <a:bodyPr wrap="square">
            <a:spAutoFit/>
          </a:bodyPr>
          <a:lstStyle/>
          <a:p>
            <a:pPr marL="0" marR="0" algn="ctr">
              <a:lnSpc>
                <a:spcPct val="107000"/>
              </a:lnSpc>
              <a:spcBef>
                <a:spcPts val="0"/>
              </a:spcBef>
              <a:spcAft>
                <a:spcPts val="800"/>
              </a:spcAft>
            </a:pPr>
            <a:r>
              <a:rPr lang="hi-IN" sz="3200" b="1"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rPr>
              <a:t>सागर जलाची क्षारता</a:t>
            </a:r>
            <a:endParaRPr lang="en-US" sz="3200" b="1"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endParaRPr>
          </a:p>
        </p:txBody>
      </p:sp>
      <p:sp>
        <p:nvSpPr>
          <p:cNvPr id="2" name="TextBox 1">
            <a:extLst>
              <a:ext uri="{FF2B5EF4-FFF2-40B4-BE49-F238E27FC236}">
                <a16:creationId xmlns:a16="http://schemas.microsoft.com/office/drawing/2014/main" xmlns="" id="{F571199A-2753-4280-9496-675475D89E23}"/>
              </a:ext>
            </a:extLst>
          </p:cNvPr>
          <p:cNvSpPr txBox="1"/>
          <p:nvPr/>
        </p:nvSpPr>
        <p:spPr>
          <a:xfrm>
            <a:off x="559836" y="568262"/>
            <a:ext cx="9977958" cy="6186309"/>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Ø"/>
            </a:pPr>
            <a:r>
              <a:rPr lang="hi-IN" sz="2200" dirty="0">
                <a:solidFill>
                  <a:srgbClr val="002060"/>
                </a:solidFill>
                <a:latin typeface="Times New Roman" panose="02020603050405020304" pitchFamily="18" charset="0"/>
                <a:cs typeface="Times New Roman" panose="02020603050405020304" pitchFamily="18" charset="0"/>
              </a:rPr>
              <a:t>सागर जलाच्या क्षारतेची उत्पत्ती</a:t>
            </a:r>
            <a:endParaRPr lang="en-US" sz="2200" dirty="0">
              <a:solidFill>
                <a:srgbClr val="002060"/>
              </a:solidFill>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Ø"/>
            </a:pPr>
            <a:r>
              <a:rPr lang="hi-IN" sz="22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सागर जलाची घटना आणि क्षारतेची संरचना</a:t>
            </a:r>
            <a:endParaRPr lang="en-US" sz="22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endParaRPr>
          </a:p>
          <a:p>
            <a:pPr marL="342900" indent="-342900" algn="just">
              <a:lnSpc>
                <a:spcPct val="150000"/>
              </a:lnSpc>
              <a:buFont typeface="Wingdings" panose="05000000000000000000" pitchFamily="2" charset="2"/>
              <a:buChar char="Ø"/>
            </a:pPr>
            <a:r>
              <a:rPr lang="hi-IN" sz="22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सागर जलाच्या क्षारतेवर परिणाम करणारे घटक </a:t>
            </a:r>
          </a:p>
          <a:p>
            <a:pPr marL="914400" lvl="1" indent="-457200" algn="just">
              <a:lnSpc>
                <a:spcPct val="150000"/>
              </a:lnSpc>
              <a:buFont typeface="+mj-lt"/>
              <a:buAutoNum type="arabicPeriod"/>
            </a:pPr>
            <a:r>
              <a:rPr lang="hi-IN" sz="22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गोड्या पाण्याचा पुरवठा</a:t>
            </a:r>
            <a:endParaRPr lang="en-US" sz="22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endParaRPr>
          </a:p>
          <a:p>
            <a:pPr marL="914400" lvl="1" indent="-457200" algn="just">
              <a:lnSpc>
                <a:spcPct val="150000"/>
              </a:lnSpc>
              <a:buFont typeface="+mj-lt"/>
              <a:buAutoNum type="arabicPeriod"/>
            </a:pP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बाष्पीभवनाचे प्रमाण</a:t>
            </a:r>
          </a:p>
          <a:p>
            <a:pPr marL="914400" lvl="1" indent="-457200" algn="just">
              <a:lnSpc>
                <a:spcPct val="150000"/>
              </a:lnSpc>
              <a:buFont typeface="+mj-lt"/>
              <a:buAutoNum type="arabicPeriod"/>
            </a:pPr>
            <a:r>
              <a:rPr lang="hi-IN" sz="22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वाऱ्याचा वेग व दिशा.</a:t>
            </a:r>
          </a:p>
          <a:p>
            <a:pPr marL="914400" lvl="1" indent="-457200" algn="just">
              <a:lnSpc>
                <a:spcPct val="150000"/>
              </a:lnSpc>
              <a:buFont typeface="+mj-lt"/>
              <a:buAutoNum type="arabicPeriod"/>
            </a:pP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समुद्रप्रवाह</a:t>
            </a:r>
            <a:endPar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endParaRPr>
          </a:p>
          <a:p>
            <a:pPr marL="914400" lvl="1" indent="-457200" algn="just">
              <a:lnSpc>
                <a:spcPct val="150000"/>
              </a:lnSpc>
              <a:buFont typeface="+mj-lt"/>
              <a:buAutoNum type="arabicPeriod"/>
            </a:pPr>
            <a:r>
              <a:rPr lang="hi-IN" sz="22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बर्फ वितळून होणारा गोड्या पाण्याचा पुरवठा</a:t>
            </a:r>
            <a:endPar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endParaRPr>
          </a:p>
          <a:p>
            <a:pPr marL="342900" indent="-342900" algn="just">
              <a:lnSpc>
                <a:spcPct val="150000"/>
              </a:lnSpc>
              <a:buFont typeface="Wingdings" panose="05000000000000000000" pitchFamily="2" charset="2"/>
              <a:buChar char="Ø"/>
            </a:pPr>
            <a:r>
              <a:rPr lang="hi-IN" sz="2200"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क्षारतेचे वितरण खुल्या समुद्रातील वितरण</a:t>
            </a:r>
          </a:p>
          <a:p>
            <a:pPr marL="342900" indent="-342900" algn="just">
              <a:lnSpc>
                <a:spcPct val="150000"/>
              </a:lnSpc>
              <a:buFont typeface="Wingdings" panose="05000000000000000000" pitchFamily="2" charset="2"/>
              <a:buChar char="Ø"/>
            </a:pPr>
            <a:r>
              <a:rPr lang="hi-IN" sz="22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क्षारतेचे</a:t>
            </a:r>
            <a:r>
              <a:rPr lang="hi-IN" sz="22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खोलीनुसार</a:t>
            </a:r>
            <a:r>
              <a:rPr lang="hi-IN" sz="22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वितरण</a:t>
            </a:r>
            <a:endParaRPr lang="en-US" sz="22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p>
            <a:pPr marL="342900" indent="-342900" algn="just">
              <a:lnSpc>
                <a:spcPct val="150000"/>
              </a:lnSpc>
              <a:buFont typeface="Wingdings" panose="05000000000000000000" pitchFamily="2" charset="2"/>
              <a:buChar char="Ø"/>
            </a:pPr>
            <a:r>
              <a:rPr lang="hi-IN" sz="2200" dirty="0">
                <a:solidFill>
                  <a:srgbClr val="7030A0"/>
                </a:solidFill>
                <a:effectLst/>
                <a:latin typeface="Calibri" panose="020F0502020204030204" pitchFamily="34" charset="0"/>
                <a:ea typeface="Times New Roman" panose="02020603050405020304" pitchFamily="18" charset="0"/>
                <a:cs typeface="Noto Sans Devanagari UI"/>
              </a:rPr>
              <a:t>भूवेष्टित समुद्रातील क्षारता</a:t>
            </a:r>
            <a:r>
              <a:rPr lang="en-US" sz="2200" dirty="0">
                <a:solidFill>
                  <a:srgbClr val="7030A0"/>
                </a:solidFill>
                <a:effectLst/>
                <a:latin typeface="Calibri" panose="020F0502020204030204" pitchFamily="34" charset="0"/>
                <a:ea typeface="Times New Roman" panose="02020603050405020304" pitchFamily="18" charset="0"/>
                <a:cs typeface="Noto Sans Devanagari UI"/>
              </a:rPr>
              <a:t> - </a:t>
            </a:r>
            <a:r>
              <a:rPr lang="hi-IN" sz="2200" dirty="0">
                <a:solidFill>
                  <a:srgbClr val="7030A0"/>
                </a:solidFill>
                <a:effectLst/>
                <a:latin typeface="Calibri" panose="020F0502020204030204" pitchFamily="34" charset="0"/>
                <a:ea typeface="Times New Roman" panose="02020603050405020304" pitchFamily="18" charset="0"/>
                <a:cs typeface="Noto Sans Devanagari UI"/>
              </a:rPr>
              <a:t> </a:t>
            </a:r>
            <a:r>
              <a:rPr lang="hi-IN" sz="2200" dirty="0">
                <a:solidFill>
                  <a:srgbClr val="0070C0"/>
                </a:solidFill>
                <a:effectLst/>
                <a:latin typeface="Calibri" panose="020F0502020204030204" pitchFamily="34" charset="0"/>
                <a:ea typeface="Times New Roman" panose="02020603050405020304" pitchFamily="18" charset="0"/>
                <a:cs typeface="Noto Sans Devanagari UI"/>
              </a:rPr>
              <a:t>भूमध्य समुद्र</a:t>
            </a:r>
            <a:r>
              <a:rPr lang="en-US" sz="2200" dirty="0">
                <a:solidFill>
                  <a:srgbClr val="0070C0"/>
                </a:solidFill>
                <a:latin typeface="Calibri" panose="020F0502020204030204" pitchFamily="34" charset="0"/>
                <a:ea typeface="Times New Roman" panose="02020603050405020304" pitchFamily="18" charset="0"/>
                <a:cs typeface="Noto Sans Devanagari UI"/>
              </a:rPr>
              <a:t>, </a:t>
            </a:r>
            <a:r>
              <a:rPr lang="hi-IN" sz="2200" dirty="0">
                <a:solidFill>
                  <a:srgbClr val="0070C0"/>
                </a:solidFill>
                <a:latin typeface="Calibri" panose="020F0502020204030204" pitchFamily="34" charset="0"/>
                <a:ea typeface="Times New Roman" panose="02020603050405020304" pitchFamily="18" charset="0"/>
                <a:cs typeface="Noto Sans Devanagari UI"/>
              </a:rPr>
              <a:t>तांबडा समुद्र</a:t>
            </a:r>
            <a:r>
              <a:rPr lang="en-US" sz="2200" dirty="0">
                <a:solidFill>
                  <a:srgbClr val="0070C0"/>
                </a:solidFill>
                <a:latin typeface="Calibri" panose="020F0502020204030204" pitchFamily="34" charset="0"/>
                <a:ea typeface="Times New Roman" panose="02020603050405020304" pitchFamily="18" charset="0"/>
                <a:cs typeface="Noto Sans Devanagari UI"/>
              </a:rPr>
              <a:t>, </a:t>
            </a:r>
            <a:r>
              <a:rPr lang="hi-IN" sz="2200" dirty="0">
                <a:solidFill>
                  <a:srgbClr val="0070C0"/>
                </a:solidFill>
                <a:latin typeface="Calibri" panose="020F0502020204030204" pitchFamily="34" charset="0"/>
                <a:ea typeface="Times New Roman" panose="02020603050405020304" pitchFamily="18" charset="0"/>
                <a:cs typeface="Noto Sans Devanagari UI"/>
              </a:rPr>
              <a:t>काळा समुद्र</a:t>
            </a:r>
            <a:r>
              <a:rPr lang="en-US" sz="2200" dirty="0">
                <a:solidFill>
                  <a:srgbClr val="0070C0"/>
                </a:solidFill>
                <a:latin typeface="Calibri" panose="020F0502020204030204" pitchFamily="34" charset="0"/>
                <a:ea typeface="Times New Roman" panose="02020603050405020304" pitchFamily="18" charset="0"/>
                <a:cs typeface="Noto Sans Devanagari UI"/>
              </a:rPr>
              <a:t>,</a:t>
            </a:r>
            <a:r>
              <a:rPr lang="hi-IN" sz="2200" dirty="0">
                <a:solidFill>
                  <a:srgbClr val="0070C0"/>
                </a:solidFill>
                <a:latin typeface="Calibri" panose="020F0502020204030204" pitchFamily="34" charset="0"/>
                <a:ea typeface="Times New Roman" panose="02020603050405020304" pitchFamily="18" charset="0"/>
                <a:cs typeface="Noto Sans Devanagari UI"/>
              </a:rPr>
              <a:t> बाल्टिक समुद्र</a:t>
            </a:r>
            <a:r>
              <a:rPr lang="en-US" sz="2200" b="1" dirty="0">
                <a:solidFill>
                  <a:srgbClr val="0070C0"/>
                </a:solidFill>
                <a:latin typeface="Calibri" panose="020F0502020204030204" pitchFamily="34" charset="0"/>
                <a:ea typeface="Times New Roman" panose="02020603050405020304" pitchFamily="18" charset="0"/>
                <a:cs typeface="Noto Sans Devanagari UI"/>
              </a:rPr>
              <a:t>.</a:t>
            </a:r>
          </a:p>
          <a:p>
            <a:pPr marL="342900" indent="-342900" algn="just">
              <a:lnSpc>
                <a:spcPct val="150000"/>
              </a:lnSpc>
              <a:buFont typeface="Wingdings" panose="05000000000000000000" pitchFamily="2" charset="2"/>
              <a:buChar char="Ø"/>
            </a:pPr>
            <a:r>
              <a:rPr lang="hi-IN" sz="2200" b="1" dirty="0">
                <a:solidFill>
                  <a:srgbClr val="0070C0"/>
                </a:solidFill>
                <a:latin typeface="Calibri" panose="020F0502020204030204" pitchFamily="34" charset="0"/>
                <a:ea typeface="Times New Roman" panose="02020603050405020304" pitchFamily="18" charset="0"/>
                <a:cs typeface="Noto Sans Devanagari UI"/>
              </a:rPr>
              <a:t> </a:t>
            </a:r>
            <a:r>
              <a:rPr lang="hi-IN" sz="2400" dirty="0">
                <a:solidFill>
                  <a:srgbClr val="002060"/>
                </a:solidFill>
                <a:effectLst/>
                <a:latin typeface="Calibri" panose="020F0502020204030204" pitchFamily="34" charset="0"/>
                <a:ea typeface="Times New Roman" panose="02020603050405020304" pitchFamily="18" charset="0"/>
                <a:cs typeface="Noto Sans Devanagari UI"/>
              </a:rPr>
              <a:t>खंडांतर्गत समुद्र व सरोवरे यातील पाण्याची क्षारता</a:t>
            </a:r>
            <a:endParaRPr lang="en-US" sz="24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505494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C267D58-599B-43E0-9109-DD7C9CADD70D}"/>
              </a:ext>
            </a:extLst>
          </p:cNvPr>
          <p:cNvSpPr txBox="1"/>
          <p:nvPr/>
        </p:nvSpPr>
        <p:spPr>
          <a:xfrm>
            <a:off x="189782" y="234076"/>
            <a:ext cx="11439330" cy="6242735"/>
          </a:xfrm>
          <a:prstGeom prst="rect">
            <a:avLst/>
          </a:prstGeom>
          <a:noFill/>
        </p:spPr>
        <p:txBody>
          <a:bodyPr wrap="square">
            <a:spAutoFit/>
          </a:bodyPr>
          <a:lstStyle/>
          <a:p>
            <a:pPr marL="0" marR="0" algn="just">
              <a:lnSpc>
                <a:spcPct val="150000"/>
              </a:lnSpc>
              <a:spcBef>
                <a:spcPts val="0"/>
              </a:spcBef>
              <a:spcAft>
                <a:spcPts val="800"/>
              </a:spcAft>
            </a:pPr>
            <a:r>
              <a:rPr lang="hi-IN" sz="2400" b="1" dirty="0">
                <a:effectLst/>
                <a:latin typeface="Calibri" panose="020F0502020204030204" pitchFamily="34" charset="0"/>
                <a:ea typeface="Times New Roman" panose="02020603050405020304" pitchFamily="18" charset="0"/>
                <a:cs typeface="Mangal" panose="02040503050203030202" pitchFamily="18" charset="0"/>
              </a:rPr>
              <a:t>सागर जलाच्या क्षारतेची उत्पत्ती</a:t>
            </a:r>
            <a:r>
              <a:rPr lang="en-US" sz="2400" b="1" dirty="0">
                <a:effectLst/>
                <a:latin typeface="Calibri" panose="020F0502020204030204" pitchFamily="34" charset="0"/>
                <a:ea typeface="Times New Roman" panose="02020603050405020304" pitchFamily="18" charset="0"/>
                <a:cs typeface="Mangal" panose="02040503050203030202" pitchFamily="18" charset="0"/>
              </a:rPr>
              <a:t> :-</a:t>
            </a:r>
            <a:r>
              <a:rPr lang="hi-IN" sz="2400" b="1" dirty="0">
                <a:effectLst/>
                <a:latin typeface="Calibri" panose="020F0502020204030204" pitchFamily="34" charset="0"/>
                <a:ea typeface="Times New Roman" panose="02020603050405020304" pitchFamily="18" charset="0"/>
                <a:cs typeface="Mangal" panose="02040503050203030202" pitchFamily="18" charset="0"/>
              </a:rPr>
              <a:t> </a:t>
            </a:r>
          </a:p>
          <a:p>
            <a:pPr marL="0" marR="0" algn="just">
              <a:lnSpc>
                <a:spcPct val="150000"/>
              </a:lnSpc>
              <a:spcBef>
                <a:spcPts val="0"/>
              </a:spcBef>
              <a:spcAft>
                <a:spcPts val="800"/>
              </a:spcAft>
            </a:pP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hi-IN" sz="2400" dirty="0">
                <a:effectLst/>
                <a:latin typeface="Calibri" panose="020F0502020204030204" pitchFamily="34" charset="0"/>
                <a:ea typeface="Times New Roman" panose="02020603050405020304" pitchFamily="18" charset="0"/>
                <a:cs typeface="Mangal" panose="02040503050203030202" pitchFamily="18" charset="0"/>
              </a:rPr>
              <a:t>जेव्हा सागर निर्मिती झाली त्यावेळी सागर पाण्याची क्षारता अतिशय कमी होती. मृदावरण आणि जलावरण या दोन्ही भागावर वर्षानुवर्ष पर्जन्य वृष्टी होत राहिल्याने नद्या नाले आणि इतर प्रवाह भूपृष्ठावरून वाहत असताना भूपृष्ठावरील खडकातील काही क्षार त्यात विरघळले गेले. हेच क्षारयुक्त पाणी शेवटी सागरात विलीन होत असल्याने सागर पाण्यातील क्षारतेचे प्रमाण एकसारखे वाढत गेले. सागर निर्मितीनंतर जसजशी वर्षामागून वर्षे जाऊ लागली तसतशी सागर जलाची क्षारता एक सारखी वाढतच आहे. तसेच सागराच्या पाण्याची मोठ्या प्रमाणावर बाष्पीभवन होत असल्याने विरघळलेले क्षार पदार्थ शिल्लक राहतात. यामुळे सागर जलात क्षार पदार्थाची प्रमाण वाढत जाते. दरवर्षी जगातील सर्व नद्या द्वारे 16 कोटी टन क्षारांचे सागरी पाण्यात निक्षेपण होत असते. त्यामुळेच असे म्हणता येते की सागरजलाच्या क्षारतेचे मूळ कारण नद्याच आहेत.</a:t>
            </a:r>
          </a:p>
        </p:txBody>
      </p:sp>
    </p:spTree>
    <p:extLst>
      <p:ext uri="{BB962C8B-B14F-4D97-AF65-F5344CB8AC3E}">
        <p14:creationId xmlns:p14="http://schemas.microsoft.com/office/powerpoint/2010/main" val="197345076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CBE8B5F-0949-43D7-B97D-00BCEBE1BC09}"/>
              </a:ext>
            </a:extLst>
          </p:cNvPr>
          <p:cNvSpPr txBox="1"/>
          <p:nvPr/>
        </p:nvSpPr>
        <p:spPr>
          <a:xfrm>
            <a:off x="444623" y="356996"/>
            <a:ext cx="11001375" cy="4478149"/>
          </a:xfrm>
          <a:prstGeom prst="rect">
            <a:avLst/>
          </a:prstGeom>
          <a:noFill/>
        </p:spPr>
        <p:txBody>
          <a:bodyPr wrap="square">
            <a:spAutoFit/>
          </a:bodyPr>
          <a:lstStyle/>
          <a:p>
            <a:pPr marL="0" marR="0" algn="just">
              <a:lnSpc>
                <a:spcPct val="150000"/>
              </a:lnSpc>
              <a:spcBef>
                <a:spcPts val="0"/>
              </a:spcBef>
              <a:spcAft>
                <a:spcPts val="800"/>
              </a:spcAft>
            </a:pPr>
            <a:r>
              <a:rPr lang="hi-IN" sz="2400" dirty="0">
                <a:solidFill>
                  <a:srgbClr val="FFC000"/>
                </a:solidFill>
                <a:effectLst/>
                <a:latin typeface="Calibri" panose="020F0502020204030204" pitchFamily="34" charset="0"/>
                <a:ea typeface="Times New Roman" panose="02020603050405020304" pitchFamily="18" charset="0"/>
                <a:cs typeface="Mangal" panose="02040503050203030202" pitchFamily="18" charset="0"/>
              </a:rPr>
              <a:t>असे असली तरी नद्यांच्या व सागराच्या पाण्यात असलेले क्षार पदार्थ व त्यांचे प्रमाण भिन्न आहे. सागराच्या पाण्यात सोडियम क्लोराइड जास्त तर नदीच्या पाण्यात कॅल्शियम कार्बोनेट हे क्षार जास्त असतात. सागरात वावरणाऱ्या असंख्य जीवांच्या उपोषणासाठी कॅल्शियम कार्बोनेट अत्यंत आवश्यक असते. म्हणून प्रवाळ, मोलुस्का इत्यादी सारखे जीव पाण्यातील कॅल्शियम कार्बोनेट शोषून घेतात त्यामुळे सागर पाण्यातील कॅल्शियम कार्बोनेटचे प्रमाण कमी होते. तर सोडीयम क्लोराइड व इतर शिल्लक राहतात. यावरून सोडियम क्लोराइड या क्षार पदार्थाच्या अत्याधिक प्रमाणामुळे सागर जलाला खारटपणा येतो.</a:t>
            </a:r>
          </a:p>
        </p:txBody>
      </p:sp>
    </p:spTree>
    <p:extLst>
      <p:ext uri="{BB962C8B-B14F-4D97-AF65-F5344CB8AC3E}">
        <p14:creationId xmlns:p14="http://schemas.microsoft.com/office/powerpoint/2010/main" val="4050123177"/>
      </p:ext>
    </p:extLst>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show="0">
  <p:cSld>
    <p:bg>
      <p:bgPr>
        <a:solidFill>
          <a:schemeClr val="bg1">
            <a:lumMod val="50000"/>
            <a:lumOff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C1B7E67-AD18-41FF-9314-966049A0507B}"/>
              </a:ext>
            </a:extLst>
          </p:cNvPr>
          <p:cNvSpPr txBox="1"/>
          <p:nvPr/>
        </p:nvSpPr>
        <p:spPr>
          <a:xfrm>
            <a:off x="438150" y="440275"/>
            <a:ext cx="11049000" cy="5781070"/>
          </a:xfrm>
          <a:prstGeom prst="rect">
            <a:avLst/>
          </a:prstGeom>
          <a:noFill/>
        </p:spPr>
        <p:txBody>
          <a:bodyPr wrap="square">
            <a:spAutoFit/>
          </a:bodyPr>
          <a:lstStyle/>
          <a:p>
            <a:pPr marL="0" marR="0">
              <a:lnSpc>
                <a:spcPct val="150000"/>
              </a:lnSpc>
              <a:spcBef>
                <a:spcPts val="0"/>
              </a:spcBef>
              <a:spcAft>
                <a:spcPts val="800"/>
              </a:spcAft>
            </a:pPr>
            <a:r>
              <a:rPr lang="hi-IN" sz="28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सागर जलाची घटना आणि क्षारतेची संरचना </a:t>
            </a:r>
          </a:p>
          <a:p>
            <a:pPr marL="0" marR="0">
              <a:lnSpc>
                <a:spcPct val="150000"/>
              </a:lnSpc>
              <a:spcBef>
                <a:spcPts val="0"/>
              </a:spcBef>
              <a:spcAft>
                <a:spcPts val="800"/>
              </a:spcAft>
            </a:pPr>
            <a:r>
              <a:rPr lang="hi-IN" sz="24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सागर जलाची घटना पाहिली असता असे लक्षात येते की सागराचे पाणी हे पृथ्वीवरील अनेक प्रकारच्या खनिज द्रव्याचे विरघळलेल्या अवस्थेतील मिश्रण आहे. शास्त्रज्ञांच्या मतानुसार प्रति घन किलोमीटर 4.5 कोटी टन मीट सागरात आहे. सागर आणि महासागरातील पाणी 329 दशलक्ष घन आहे. जॉलीच्या मतानुसार या सर्व पाण्यात 50 हजार दशलक्ष टन मीठ असावे. जॉन मरेच्या मतानुसार 33 कोटी घनमैल समुद्रात पाचशे कोटी टन खनिज क्षार मिसळलेली आहेत तर क्लार्कच्या मतानुसार 270 कोटी टन खनिज द्रव्य नद्यांनी महासागरात आणून सोडली आहेत. समुद्रात असलेले संपूर्ण मीठ जर बाहेर काढले तर पृथ्वीवर 400 फूट उंचीचा थर जमा होईल. समुद्रात अनेक प्रकारचे क्षार मिसळलेली असली तरी त्यात सर्वात जास्त प्रमाण मिठाचे आहे.</a:t>
            </a:r>
          </a:p>
        </p:txBody>
      </p:sp>
    </p:spTree>
    <p:extLst>
      <p:ext uri="{BB962C8B-B14F-4D97-AF65-F5344CB8AC3E}">
        <p14:creationId xmlns:p14="http://schemas.microsoft.com/office/powerpoint/2010/main" val="249328579"/>
      </p:ext>
    </p:extLst>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show="0">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C4098D0-7FBF-4A01-A3E8-377FA866D0F7}"/>
              </a:ext>
            </a:extLst>
          </p:cNvPr>
          <p:cNvSpPr txBox="1"/>
          <p:nvPr/>
        </p:nvSpPr>
        <p:spPr>
          <a:xfrm>
            <a:off x="338137" y="285750"/>
            <a:ext cx="11515725" cy="6242735"/>
          </a:xfrm>
          <a:prstGeom prst="rect">
            <a:avLst/>
          </a:prstGeom>
          <a:noFill/>
        </p:spPr>
        <p:txBody>
          <a:bodyPr wrap="square">
            <a:spAutoFit/>
          </a:bodyPr>
          <a:lstStyle/>
          <a:p>
            <a:pPr marL="0" marR="0" algn="just">
              <a:lnSpc>
                <a:spcPct val="150000"/>
              </a:lnSpc>
              <a:spcBef>
                <a:spcPts val="0"/>
              </a:spcBef>
              <a:spcAft>
                <a:spcPts val="800"/>
              </a:spcAft>
            </a:pPr>
            <a:r>
              <a:rPr lang="en-US" sz="2400" dirty="0">
                <a:solidFill>
                  <a:srgbClr val="7030A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7030A0"/>
                </a:solidFill>
                <a:effectLst/>
                <a:latin typeface="Calibri" panose="020F0502020204030204" pitchFamily="34" charset="0"/>
                <a:ea typeface="Times New Roman" panose="02020603050405020304" pitchFamily="18" charset="0"/>
                <a:cs typeface="Mangal" panose="02040503050203030202" pitchFamily="18" charset="0"/>
              </a:rPr>
              <a:t>सर्वसाधारणपणे समुद्राच्या 1000 ग्रॅम वजनी पाण्यात 35 ग्रॅम क्षार विरघळलेले असतात सागराच्या 1000 वजनी भागात पाण्यात एकूण सर्व क्षारांची मिळुन जितके वजनी भाग प्रमाण असते. त्याला सागर जलाची क्षारता किंवा लवनता असे म्हणतात. क्षारता नेहमी हजारात सांगतात. पृथ्वीवरील महासागराची सरासरी क्षारता किंवा लवनता दरहजारी 35 एवढी आहे.</a:t>
            </a:r>
          </a:p>
          <a:p>
            <a:pPr marL="0" marR="0" algn="just">
              <a:lnSpc>
                <a:spcPct val="150000"/>
              </a:lnSpc>
              <a:spcBef>
                <a:spcPts val="0"/>
              </a:spcBef>
              <a:spcAft>
                <a:spcPts val="800"/>
              </a:spcAft>
            </a:pPr>
            <a:r>
              <a:rPr lang="en-US" sz="2400" dirty="0">
                <a:solidFill>
                  <a:srgbClr val="7030A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7030A0"/>
                </a:solidFill>
                <a:effectLst/>
                <a:latin typeface="Calibri" panose="020F0502020204030204" pitchFamily="34" charset="0"/>
                <a:ea typeface="Times New Roman" panose="02020603050405020304" pitchFamily="18" charset="0"/>
                <a:cs typeface="Mangal" panose="02040503050203030202" pitchFamily="18" charset="0"/>
              </a:rPr>
              <a:t>1884 मध्ये डिटमर यांनी चॅलेंजर या जहाजातून संपूर्ण महासागरात संचार करून महासागरातील जवळजवळ सर्व भागातील आणि वेगवेगळ्या खोलीवरील पाण्याचे 77 नमुने घेऊन सागरी जलाच्या क्षारताचे विश्लेषण केले आहे. त्यानुसार 1000 ग्रॅम सागर जलात क्षारतेचे प्रमाण सोडियम क्लोराइड 27.2, मॅग्नेशियम क्लोराईड 3.8, मॅग्नेशियम सल्फेट 1.6, कॅल्शियम सल्फेट 1.2 पोटॅशियम सल्फेट 0.8 कॅल्शियम कार्बोनेट 1.1 या प्रमुख चारा क्षार व्यतिरिक्त अन्य पदार्थ ही सागर जलात अत्यल्प प्रमाणात आढळतात. </a:t>
            </a:r>
          </a:p>
        </p:txBody>
      </p:sp>
    </p:spTree>
    <p:extLst>
      <p:ext uri="{BB962C8B-B14F-4D97-AF65-F5344CB8AC3E}">
        <p14:creationId xmlns:p14="http://schemas.microsoft.com/office/powerpoint/2010/main" val="108969447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9C8C3FC-68DF-43F3-91EC-01452D5EB14A}"/>
              </a:ext>
            </a:extLst>
          </p:cNvPr>
          <p:cNvSpPr txBox="1"/>
          <p:nvPr/>
        </p:nvSpPr>
        <p:spPr>
          <a:xfrm>
            <a:off x="1152525" y="914697"/>
            <a:ext cx="9886950" cy="4016484"/>
          </a:xfrm>
          <a:prstGeom prst="rect">
            <a:avLst/>
          </a:prstGeom>
          <a:noFill/>
        </p:spPr>
        <p:txBody>
          <a:bodyPr wrap="square">
            <a:spAutoFit/>
          </a:bodyPr>
          <a:lstStyle/>
          <a:p>
            <a:pPr algn="just">
              <a:lnSpc>
                <a:spcPct val="150000"/>
              </a:lnSpc>
            </a:pPr>
            <a:r>
              <a:rPr lang="hi-IN" sz="28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सागर जलाच्या क्षारतेवर परिणाम करणारे घटक</a:t>
            </a:r>
          </a:p>
          <a:p>
            <a:pPr algn="just">
              <a:lnSpc>
                <a:spcPct val="150000"/>
              </a:lnSpc>
            </a:pPr>
            <a:r>
              <a:rPr lang="en-US" sz="24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महासागर व सागराचे पाणी खारट असले आणि त्याची सरासरी प्रमाण दर हजारी 35 असले तरी समुद्र पाण्याची क्षारता सर्व ठिकाणी सारखी नाही. स्थानपरत्वे चे प्रमाण कमी जास्त होत जाते. सागर पाण्याच्या क्षारतेमध्ये पडणारा फरक अनेक घटकावर अवलंबून असतो. शुद्ध पाण्याचा पुरवठा, बाष्पीभवनाचे प्रमाण, वाऱ्याची दिशा, समुद्र प्रवाह इत्यादी घटक सागर जलाच्या क्षारतेवर परिणाम करत असतात.</a:t>
            </a:r>
          </a:p>
        </p:txBody>
      </p:sp>
    </p:spTree>
    <p:extLst>
      <p:ext uri="{BB962C8B-B14F-4D97-AF65-F5344CB8AC3E}">
        <p14:creationId xmlns:p14="http://schemas.microsoft.com/office/powerpoint/2010/main" val="3362445138"/>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BE6482E0-1558-437F-856C-FDA9450F672E}"/>
              </a:ext>
            </a:extLst>
          </p:cNvPr>
          <p:cNvSpPr txBox="1"/>
          <p:nvPr/>
        </p:nvSpPr>
        <p:spPr>
          <a:xfrm>
            <a:off x="4229100" y="193818"/>
            <a:ext cx="3733800" cy="610680"/>
          </a:xfrm>
          <a:prstGeom prst="rect">
            <a:avLst/>
          </a:prstGeom>
          <a:noFill/>
        </p:spPr>
        <p:txBody>
          <a:bodyPr wrap="square">
            <a:spAutoFit/>
          </a:bodyPr>
          <a:lstStyle/>
          <a:p>
            <a:pPr marL="0" marR="0" algn="ctr">
              <a:lnSpc>
                <a:spcPct val="107000"/>
              </a:lnSpc>
              <a:spcBef>
                <a:spcPts val="0"/>
              </a:spcBef>
              <a:spcAft>
                <a:spcPts val="800"/>
              </a:spcAft>
            </a:pPr>
            <a:r>
              <a:rPr lang="hi-IN" sz="3200" b="1"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rPr>
              <a:t>सागर जलाचे</a:t>
            </a:r>
            <a:r>
              <a:rPr lang="en-US" sz="3200" b="1"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rPr>
              <a:t> </a:t>
            </a:r>
            <a:r>
              <a:rPr lang="hi-IN" sz="3200" b="1"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rPr>
              <a:t>तापमान</a:t>
            </a:r>
            <a:endParaRPr lang="en-US" sz="3200" b="1"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endParaRPr>
          </a:p>
        </p:txBody>
      </p:sp>
      <p:sp>
        <p:nvSpPr>
          <p:cNvPr id="2" name="TextBox 1">
            <a:extLst>
              <a:ext uri="{FF2B5EF4-FFF2-40B4-BE49-F238E27FC236}">
                <a16:creationId xmlns:a16="http://schemas.microsoft.com/office/drawing/2014/main" xmlns="" id="{F571199A-2753-4280-9496-675475D89E23}"/>
              </a:ext>
            </a:extLst>
          </p:cNvPr>
          <p:cNvSpPr txBox="1"/>
          <p:nvPr/>
        </p:nvSpPr>
        <p:spPr>
          <a:xfrm>
            <a:off x="559836" y="1464906"/>
            <a:ext cx="6960637" cy="6129050"/>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INTRODUCTION</a:t>
            </a:r>
          </a:p>
          <a:p>
            <a:pPr marL="342900" indent="-342900" algn="just">
              <a:lnSpc>
                <a:spcPct val="150000"/>
              </a:lnSpc>
              <a:buFont typeface="Wingdings" panose="05000000000000000000" pitchFamily="2" charset="2"/>
              <a:buChar char="Ø"/>
            </a:pP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सागर जलाचे तापमान वर परिणाम करणारे घटक</a:t>
            </a:r>
            <a:endParaRPr lang="en-US" sz="2400" dirty="0">
              <a:solidFill>
                <a:schemeClr val="bg1"/>
              </a:solidFill>
              <a:latin typeface="Calibri" panose="020F0502020204030204" pitchFamily="34" charset="0"/>
              <a:ea typeface="Times New Roman" panose="02020603050405020304" pitchFamily="18" charset="0"/>
              <a:cs typeface="Mangal" panose="02040503050203030202" pitchFamily="18" charset="0"/>
            </a:endParaRPr>
          </a:p>
          <a:p>
            <a:pPr marL="914400" lvl="1" indent="-457200" algn="just">
              <a:lnSpc>
                <a:spcPct val="150000"/>
              </a:lnSpc>
              <a:buFont typeface="+mj-lt"/>
              <a:buAutoNum type="arabicPeriod"/>
            </a:pP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अक्षांश</a:t>
            </a:r>
            <a:endPar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endParaRPr>
          </a:p>
          <a:p>
            <a:pPr marL="914400" lvl="1" indent="-457200" algn="just">
              <a:lnSpc>
                <a:spcPct val="150000"/>
              </a:lnSpc>
              <a:buFont typeface="+mj-lt"/>
              <a:buAutoNum type="arabicPeriod"/>
            </a:pPr>
            <a:r>
              <a:rPr lang="hi-IN" sz="2400" b="1"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प्रचलित वारे</a:t>
            </a:r>
            <a:endParaRPr lang="en-US" sz="2400" b="1"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endParaRPr>
          </a:p>
          <a:p>
            <a:pPr marL="914400" lvl="1" indent="-457200" algn="just">
              <a:lnSpc>
                <a:spcPct val="150000"/>
              </a:lnSpc>
              <a:buFont typeface="+mj-lt"/>
              <a:buAutoNum type="arabicPeriod"/>
            </a:pPr>
            <a:r>
              <a:rPr lang="hi-IN" sz="2400" b="1"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सागरी प्रवाह</a:t>
            </a:r>
            <a:endParaRPr lang="en-US" sz="2400" b="1"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endParaRPr>
          </a:p>
          <a:p>
            <a:pPr marL="914400" lvl="1" indent="-457200" algn="just">
              <a:lnSpc>
                <a:spcPct val="150000"/>
              </a:lnSpc>
              <a:buFont typeface="+mj-lt"/>
              <a:buAutoNum type="arabicPeriod"/>
            </a:pPr>
            <a:r>
              <a:rPr lang="hi-IN" sz="2400" b="1"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समीपवृत्ती भूमीखंडे</a:t>
            </a:r>
            <a:endParaRPr lang="en-US" sz="2400" dirty="0">
              <a:solidFill>
                <a:srgbClr val="002060"/>
              </a:solidFill>
              <a:latin typeface="Calibri" panose="020F0502020204030204" pitchFamily="34" charset="0"/>
              <a:ea typeface="Times New Roman" panose="02020603050405020304" pitchFamily="18" charset="0"/>
              <a:cs typeface="Mangal" panose="02040503050203030202" pitchFamily="18" charset="0"/>
            </a:endParaRPr>
          </a:p>
          <a:p>
            <a:pPr marL="342900" indent="-342900" algn="just">
              <a:lnSpc>
                <a:spcPct val="150000"/>
              </a:lnSpc>
              <a:buFont typeface="Wingdings" panose="05000000000000000000" pitchFamily="2" charset="2"/>
              <a:buChar char="Ø"/>
            </a:pPr>
            <a:r>
              <a:rPr lang="hi-IN" sz="2400" b="1"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सागर जलाच्या तापमानाची क्षितिज समांतर वितरण</a:t>
            </a:r>
            <a:endParaRPr lang="en-US" sz="2400" b="1"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endParaRPr>
          </a:p>
          <a:p>
            <a:pPr marL="342900" indent="-342900" algn="just">
              <a:lnSpc>
                <a:spcPct val="150000"/>
              </a:lnSpc>
              <a:buFont typeface="Wingdings" panose="05000000000000000000" pitchFamily="2" charset="2"/>
              <a:buChar char="Ø"/>
            </a:pPr>
            <a:r>
              <a:rPr lang="hi-IN" sz="24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सागर जलाच्या तापमानाचे खोलीनुसार वितरण</a:t>
            </a:r>
            <a:endPar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Ø"/>
            </a:pPr>
            <a:endParaRPr lang="en-US" sz="24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914400" lvl="1" indent="-457200" algn="just">
              <a:lnSpc>
                <a:spcPct val="150000"/>
              </a:lnSpc>
              <a:buFont typeface="Wingdings" panose="05000000000000000000" pitchFamily="2" charset="2"/>
              <a:buChar char="Ø"/>
            </a:pPr>
            <a:endParaRPr lang="en-US" sz="2400" b="1" dirty="0">
              <a:solidFill>
                <a:srgbClr val="002060"/>
              </a:solidFill>
              <a:latin typeface="Calibri" panose="020F0502020204030204" pitchFamily="34" charset="0"/>
              <a:ea typeface="Times New Roman" panose="02020603050405020304" pitchFamily="18" charset="0"/>
              <a:cs typeface="Mangal" panose="02040503050203030202" pitchFamily="18" charset="0"/>
            </a:endParaRPr>
          </a:p>
          <a:p>
            <a:pPr lvl="1" algn="just">
              <a:lnSpc>
                <a:spcPct val="150000"/>
              </a:lnSpc>
            </a:pPr>
            <a:endParaRPr lang="en-US" sz="2400" b="1"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endParaRPr>
          </a:p>
        </p:txBody>
      </p:sp>
    </p:spTree>
    <p:extLst>
      <p:ext uri="{BB962C8B-B14F-4D97-AF65-F5344CB8AC3E}">
        <p14:creationId xmlns:p14="http://schemas.microsoft.com/office/powerpoint/2010/main" val="9564293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0">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A8A40D3-E600-4798-A851-FE1A0B5FA996}"/>
              </a:ext>
            </a:extLst>
          </p:cNvPr>
          <p:cNvSpPr txBox="1"/>
          <p:nvPr/>
        </p:nvSpPr>
        <p:spPr>
          <a:xfrm>
            <a:off x="1302544" y="788453"/>
            <a:ext cx="9586912" cy="5595763"/>
          </a:xfrm>
          <a:prstGeom prst="rect">
            <a:avLst/>
          </a:prstGeom>
          <a:noFill/>
        </p:spPr>
        <p:txBody>
          <a:bodyPr wrap="square">
            <a:spAutoFit/>
          </a:bodyPr>
          <a:lstStyle/>
          <a:p>
            <a:pPr marL="0" marR="0">
              <a:lnSpc>
                <a:spcPct val="107000"/>
              </a:lnSpc>
              <a:spcBef>
                <a:spcPts val="0"/>
              </a:spcBef>
              <a:spcAft>
                <a:spcPts val="800"/>
              </a:spcAft>
            </a:pPr>
            <a:r>
              <a:rPr lang="en-US" sz="2800" b="1"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1. </a:t>
            </a:r>
            <a:r>
              <a:rPr lang="hi-IN" sz="2800" b="1"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गोड्या पाण्याचा पुरवठा</a:t>
            </a:r>
          </a:p>
          <a:p>
            <a:pPr marL="0" marR="0" algn="just">
              <a:lnSpc>
                <a:spcPct val="150000"/>
              </a:lnSpc>
              <a:spcBef>
                <a:spcPts val="0"/>
              </a:spcBef>
              <a:spcAft>
                <a:spcPts val="800"/>
              </a:spcAft>
            </a:pPr>
            <a:r>
              <a:rPr lang="hi-IN" sz="2400"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 	सागर जलाच्या क्षारतेवर परिणाम करणारा हा एक महत्त्वाचा घटक आहे. पर्जन्यामुळे आणि नद्या द्वारे सागराला गोड्या पाण्याचा भरपूर पुरवठा होतो. त्यामुळे सागर जलाच्या क्षारतेवर या गोड्या पाण्याच्या पुरवठ्याचा फार मोठा परिणाम होतो. ज्या समुद्रात किंवा महासागराच्या ज्या भागात गोड्या पाण्याचा पुरवठा अधिक होत असेल तेथे क्षारतेचे प्रमाण कमी असते. विषुववृत्तीय बारमाही पावसाच्या प्रदेशातील महासागरी भागात व समुद्रात तसेच मोठमोठ्या नद्यांच्या मुखाजवळील समुद्रात क्षारतेचे प्रमाण कमी असते ते यामुळेच अमेझॉन, काँगो, मिसिसिपी इत्यादी नद्यांच्या मुखाजवळच्या सागरी भागात सागरी जलाची क्षारता कमी आढळते.</a:t>
            </a:r>
          </a:p>
        </p:txBody>
      </p:sp>
    </p:spTree>
    <p:extLst>
      <p:ext uri="{BB962C8B-B14F-4D97-AF65-F5344CB8AC3E}">
        <p14:creationId xmlns:p14="http://schemas.microsoft.com/office/powerpoint/2010/main" val="4131153770"/>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show="0">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9B4E6F6-48BA-4652-80F8-F83FE9CA6CEA}"/>
              </a:ext>
            </a:extLst>
          </p:cNvPr>
          <p:cNvSpPr txBox="1"/>
          <p:nvPr/>
        </p:nvSpPr>
        <p:spPr>
          <a:xfrm>
            <a:off x="404812" y="178859"/>
            <a:ext cx="11382375" cy="6335068"/>
          </a:xfrm>
          <a:prstGeom prst="rect">
            <a:avLst/>
          </a:prstGeom>
          <a:noFill/>
        </p:spPr>
        <p:txBody>
          <a:bodyPr wrap="square">
            <a:spAutoFit/>
          </a:bodyPr>
          <a:lstStyle/>
          <a:p>
            <a:pPr marL="0" marR="0" algn="just">
              <a:lnSpc>
                <a:spcPct val="150000"/>
              </a:lnSpc>
              <a:spcBef>
                <a:spcPts val="0"/>
              </a:spcBef>
              <a:spcAft>
                <a:spcPts val="800"/>
              </a:spcAft>
            </a:pPr>
            <a:r>
              <a:rPr lang="hi-IN" sz="28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2. बाष्पीभवनाचे प्रमाण</a:t>
            </a:r>
          </a:p>
          <a:p>
            <a:pPr marL="0" marR="0" algn="just">
              <a:lnSpc>
                <a:spcPct val="150000"/>
              </a:lnSpc>
              <a:spcBef>
                <a:spcPts val="0"/>
              </a:spcBef>
              <a:spcAft>
                <a:spcPts val="800"/>
              </a:spcAft>
            </a:pPr>
            <a:r>
              <a:rPr lang="en-US" sz="24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सागर जलाच्या क्षारतेवर परिणाम करणारा हा  एक प्रभावी घटक आहे. सागराच्या पाण्यातील क्षारता आणि बाष्पीभवन यांचा निकटचा संबंध आहे. कोणत्याही भागातील सागर पाण्याच्या बाष्पीभवनाचा वेग व प्रमाण हे तेथील तापमान, मेघाच्छादनाचे प्रमाण, वाऱ्याची शुष्कता आणि गती यावर अवलंबून असते. समुद्राच्या  ज्या भागात उच्च तापमान, स्वच्छ आकाश व वेगवान कोरडे वारे अशी स्थिती असेल त्या भागात बाष्पीभवन मोठ्या प्रमाणात होईल. बाष्पीभवन क्रियेत पाण्याचे रूपांतर बाष्पात होत असताना क्षार तसेच शिल्लक राहतात. म्हणून ज्या ठिकाणी बाष्पीभवन होण्याचे प्रमाण जास्त असते त्या ठिकाणच्या सागर जलाची क्षारता अधिक असते. कर्क व मकरवृत्त जवळ बाष्पीभवनाचा वेग जास्त असल्यामुळे त्या भागात क्षारता अधिक असते तर जेथे बाष्पीभवन कमी प्रमाणात होते  क्षारताही कमी असते.</a:t>
            </a:r>
          </a:p>
        </p:txBody>
      </p:sp>
    </p:spTree>
    <p:extLst>
      <p:ext uri="{BB962C8B-B14F-4D97-AF65-F5344CB8AC3E}">
        <p14:creationId xmlns:p14="http://schemas.microsoft.com/office/powerpoint/2010/main" val="4182088033"/>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show="0">
  <p:cSld>
    <p:bg>
      <p:bgPr>
        <a:solidFill>
          <a:srgbClr val="C000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0F2065A-65AE-4561-9CE7-C9698DB8A54A}"/>
              </a:ext>
            </a:extLst>
          </p:cNvPr>
          <p:cNvSpPr txBox="1"/>
          <p:nvPr/>
        </p:nvSpPr>
        <p:spPr>
          <a:xfrm>
            <a:off x="1734740" y="585845"/>
            <a:ext cx="8722519" cy="4673074"/>
          </a:xfrm>
          <a:prstGeom prst="rect">
            <a:avLst/>
          </a:prstGeom>
          <a:noFill/>
        </p:spPr>
        <p:txBody>
          <a:bodyPr wrap="square">
            <a:spAutoFit/>
          </a:bodyPr>
          <a:lstStyle/>
          <a:p>
            <a:pPr marL="0" marR="0" algn="just">
              <a:lnSpc>
                <a:spcPct val="150000"/>
              </a:lnSpc>
              <a:spcBef>
                <a:spcPts val="0"/>
              </a:spcBef>
              <a:spcAft>
                <a:spcPts val="800"/>
              </a:spcAft>
            </a:pPr>
            <a:r>
              <a:rPr lang="hi-IN" sz="2800" b="1" dirty="0">
                <a:solidFill>
                  <a:srgbClr val="FFC000"/>
                </a:solidFill>
                <a:effectLst/>
                <a:latin typeface="Calibri" panose="020F0502020204030204" pitchFamily="34" charset="0"/>
                <a:ea typeface="Times New Roman" panose="02020603050405020304" pitchFamily="18" charset="0"/>
                <a:cs typeface="Mangal" panose="02040503050203030202" pitchFamily="18" charset="0"/>
              </a:rPr>
              <a:t>3. वाऱ्याचा वेग व दिशा.</a:t>
            </a:r>
          </a:p>
          <a:p>
            <a:pPr marL="0" marR="0" algn="just">
              <a:lnSpc>
                <a:spcPct val="150000"/>
              </a:lnSpc>
              <a:spcBef>
                <a:spcPts val="0"/>
              </a:spcBef>
              <a:spcAft>
                <a:spcPts val="800"/>
              </a:spcAft>
            </a:pPr>
            <a:r>
              <a:rPr lang="en-US" sz="2400" b="1" dirty="0">
                <a:solidFill>
                  <a:srgbClr val="FFC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b="1" dirty="0">
                <a:solidFill>
                  <a:srgbClr val="FFC000"/>
                </a:solidFill>
                <a:effectLst/>
                <a:latin typeface="Calibri" panose="020F0502020204030204" pitchFamily="34" charset="0"/>
                <a:ea typeface="Times New Roman" panose="02020603050405020304" pitchFamily="18" charset="0"/>
                <a:cs typeface="Mangal" panose="02040503050203030202" pitchFamily="18" charset="0"/>
              </a:rPr>
              <a:t>वाऱ्याच्या वेगाचा आणि दिशेचा परिणामही सागर जलाच्या क्षारतेवर होत असलेला दिसून येतो. वारे समुद्रावरून वाहत असताना त्यांच्या प्रचंड वेगाच्या परिणामामुळे समुद्र पृष्ठभागावरील जास्त क्षारतेचे पाणी वाऱ्याच्या दिशेला अनुसरून पुढे पुढे नेले जाते. पर्यायाने ते ज्या भागात जाते तेथील पाण्याची क्षारता वाढते. अशाप्रकारे वारे ज्या दिवशी कडून वाहतात त्या ठिकाणी आणि ज्या दिशेकडे वाहत जातात त्या ठिकाणी क्षारतेचे कमी जास्त प्रमाण आढळून येते.</a:t>
            </a:r>
            <a:endParaRPr lang="en-US" sz="2400"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1674340"/>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show="0">
  <p:cSld>
    <p:bg>
      <p:bgPr>
        <a:solidFill>
          <a:srgbClr val="FF00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157C090-385C-4424-9157-A64348AA0E28}"/>
              </a:ext>
            </a:extLst>
          </p:cNvPr>
          <p:cNvSpPr txBox="1"/>
          <p:nvPr/>
        </p:nvSpPr>
        <p:spPr>
          <a:xfrm>
            <a:off x="347662" y="92766"/>
            <a:ext cx="11496675" cy="6672468"/>
          </a:xfrm>
          <a:prstGeom prst="rect">
            <a:avLst/>
          </a:prstGeom>
          <a:noFill/>
        </p:spPr>
        <p:txBody>
          <a:bodyPr wrap="square">
            <a:spAutoFit/>
          </a:bodyPr>
          <a:lstStyle/>
          <a:p>
            <a:pPr algn="just">
              <a:lnSpc>
                <a:spcPct val="150000"/>
              </a:lnSpc>
            </a:pPr>
            <a:r>
              <a:rPr lang="hi-IN" sz="2400" b="1" dirty="0">
                <a:effectLst/>
                <a:latin typeface="Calibri" panose="020F0502020204030204" pitchFamily="34" charset="0"/>
                <a:ea typeface="Times New Roman" panose="02020603050405020304" pitchFamily="18" charset="0"/>
                <a:cs typeface="Mangal" panose="02040503050203030202" pitchFamily="18" charset="0"/>
              </a:rPr>
              <a:t>4. समुद्रप्रवाह </a:t>
            </a:r>
          </a:p>
          <a:p>
            <a:pPr algn="just">
              <a:lnSpc>
                <a:spcPct val="150000"/>
              </a:lnSpc>
            </a:pP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hi-IN" sz="2400" dirty="0">
                <a:effectLst/>
                <a:latin typeface="Calibri" panose="020F0502020204030204" pitchFamily="34" charset="0"/>
                <a:ea typeface="Times New Roman" panose="02020603050405020304" pitchFamily="18" charset="0"/>
                <a:cs typeface="Mangal" panose="02040503050203030202" pitchFamily="18" charset="0"/>
              </a:rPr>
              <a:t>समुद्राचे पाणी स्थिर नसते ते नेहमी अस्थिर असते सागर जलाची हालचाल होत असते. अनेक समुद्र प्रवाह सागरात वाहत असतात आणि या समुद्र प्रवाहाचा क्षारतेच्या कमी-जास्त प्रमाणावर परिणाम होत असतो. जास्त क्षारता असलेल्या समुद्र पाण्यातून कमी क्षारता असलेल्या भागाकडे प्रवाह वाहत असेल तर त्या भागातील क्षारता वाढविण्यास या समुद्र प्रवाहाची मदत होते. याउलट कमी क्षारता असलेल्या भागातून जास्त क्षारता असलेल्या भागाकडे समुद्र प्रवाह जात असेल तर तेथील क्षारता कमी होण्यास मदत होते. उत्तर अटलांटिक महासागराच्या दक्षिण भागातून सागर प्रवाह उत्तर अटलांटिक महासागरात उष्ण व खारट पाणी मोठ्या प्रमाणावर घेऊन जातात. त्यामुळे अटलांटिक महासागराच्या उत्तर भागात क्षारतेचे प्रमाण दर हजारी 36 पर्यंत वाढलेले आढळते. अशाप्रकारे सागर प्रवाहाचा ही सागरी पाण्याच्या क्षारतेवर परिणाम होतो.</a:t>
            </a:r>
          </a:p>
          <a:p>
            <a:pPr algn="just">
              <a:lnSpc>
                <a:spcPct val="150000"/>
              </a:lnSpc>
            </a:pPr>
            <a:endParaRPr lang="en-US" sz="2400" dirty="0"/>
          </a:p>
        </p:txBody>
      </p:sp>
    </p:spTree>
    <p:extLst>
      <p:ext uri="{BB962C8B-B14F-4D97-AF65-F5344CB8AC3E}">
        <p14:creationId xmlns:p14="http://schemas.microsoft.com/office/powerpoint/2010/main" val="1102153658"/>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show="0">
  <p:cSld>
    <p:bg>
      <p:bgPr>
        <a:solidFill>
          <a:srgbClr val="FFC0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F1E1467-6414-4C70-8689-97AB01807112}"/>
              </a:ext>
            </a:extLst>
          </p:cNvPr>
          <p:cNvSpPr txBox="1"/>
          <p:nvPr/>
        </p:nvSpPr>
        <p:spPr>
          <a:xfrm>
            <a:off x="1631156" y="565100"/>
            <a:ext cx="8929687" cy="4568302"/>
          </a:xfrm>
          <a:prstGeom prst="rect">
            <a:avLst/>
          </a:prstGeom>
          <a:noFill/>
        </p:spPr>
        <p:txBody>
          <a:bodyPr wrap="square">
            <a:spAutoFit/>
          </a:bodyPr>
          <a:lstStyle/>
          <a:p>
            <a:pPr algn="just">
              <a:lnSpc>
                <a:spcPct val="150000"/>
              </a:lnSpc>
            </a:pPr>
            <a:r>
              <a:rPr lang="hi-IN" sz="2800" b="1"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5. बर्फ वितळून होणारा गोड्या पाण्याचा पुरवठा </a:t>
            </a:r>
          </a:p>
          <a:p>
            <a:pPr algn="just">
              <a:lnSpc>
                <a:spcPct val="150000"/>
              </a:lnSpc>
            </a:pPr>
            <a:r>
              <a:rPr lang="en-US" sz="24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ध्रुवीय उपध्रुवीय प्रदेशामध्ये मोठ्या प्रमाणावर हिमवृष्टी होत असते. अशा हिमाच्छादित प्रदेशातील बर्फ वितळल्यामुळे मोठ्या प्रमाणावर गोड्या पाण्याचा पुरवठा होत असतो. यामुळे ध्रुवाभोवती असणाऱ्या सागर जलाची क्षारता कमी आढळते. यामुळेच बाल्टिक समुद्र. आर्कटिक महासागर. अटलांटिक महासागराच्या उत्तर व दक्षिण भागात, पॅसिफिक महासागराच्या उत्तर व दक्षिण भागात सागर जलाची क्षारता कमी आढळते.</a:t>
            </a:r>
            <a:endParaRPr lang="en-US" sz="2400" dirty="0">
              <a:solidFill>
                <a:srgbClr val="C00000"/>
              </a:solidFill>
            </a:endParaRPr>
          </a:p>
        </p:txBody>
      </p:sp>
    </p:spTree>
    <p:extLst>
      <p:ext uri="{BB962C8B-B14F-4D97-AF65-F5344CB8AC3E}">
        <p14:creationId xmlns:p14="http://schemas.microsoft.com/office/powerpoint/2010/main" val="2636926340"/>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show="0">
  <p:cSld>
    <p:bg>
      <p:bgPr>
        <a:solidFill>
          <a:srgbClr val="FFFF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4B67A94-920F-4C46-B423-FE84FB38C7FD}"/>
              </a:ext>
            </a:extLst>
          </p:cNvPr>
          <p:cNvSpPr txBox="1"/>
          <p:nvPr/>
        </p:nvSpPr>
        <p:spPr>
          <a:xfrm>
            <a:off x="0" y="145700"/>
            <a:ext cx="12192000" cy="6353021"/>
          </a:xfrm>
          <a:prstGeom prst="rect">
            <a:avLst/>
          </a:prstGeom>
          <a:noFill/>
        </p:spPr>
        <p:txBody>
          <a:bodyPr wrap="square">
            <a:spAutoFit/>
          </a:bodyPr>
          <a:lstStyle/>
          <a:p>
            <a:pPr marL="0" marR="0" algn="just">
              <a:lnSpc>
                <a:spcPct val="150000"/>
              </a:lnSpc>
              <a:spcBef>
                <a:spcPts val="0"/>
              </a:spcBef>
              <a:spcAft>
                <a:spcPts val="800"/>
              </a:spcAft>
            </a:pPr>
            <a:r>
              <a:rPr lang="hi-IN" sz="24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क्षारतेचे वितरण खुल्या समुद्रातील वितरण</a:t>
            </a:r>
          </a:p>
          <a:p>
            <a:pPr marL="0" marR="0" algn="just">
              <a:lnSpc>
                <a:spcPct val="150000"/>
              </a:lnSpc>
              <a:spcBef>
                <a:spcPts val="0"/>
              </a:spcBef>
              <a:spcAft>
                <a:spcPts val="800"/>
              </a:spcAft>
            </a:pPr>
            <a:r>
              <a:rPr lang="en-US" sz="20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0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सागर जलाच्या क्षारतेचे वितरण नकाशात समक्षार रेषांच्या साह्याने दाखविले जाते. नकाशावर समान क्षारतेची ठिकाणे एकमेकांना जोडून ज्या रेषा तयार होतात त्या रेषांना समक्षार रेषा म्हणतात. सागरजलाच्या क्षारतेच्या वितरणाची पुढील तीन वैशिष्ट्ये दिसून येतात.</a:t>
            </a:r>
          </a:p>
          <a:p>
            <a:pPr marL="0" marR="0" algn="just">
              <a:lnSpc>
                <a:spcPct val="150000"/>
              </a:lnSpc>
              <a:spcBef>
                <a:spcPts val="0"/>
              </a:spcBef>
              <a:spcAft>
                <a:spcPts val="800"/>
              </a:spcAft>
            </a:pPr>
            <a:r>
              <a:rPr lang="en-US" sz="20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0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कर्कवृत्ताच्या आणि मकरवृत्ताच्या जवळपास म्हणजे साधारण 15 अंश ते 35 अंश अक्षवृत्ताच्या दरम्यान येणाऱ्या सागर भागात सागर जलाची क्षारता जास्त आढळते. कारण येथे पावसाचे प्रमाण कमी असून वर्षातून बहुतेक काळ आकाश निरभ्र असते तसेच तसेच उच्च अक्षांशाच्या तुलनेने या भागात सूर्यकिरणांचा तिरपेपणा कमी असतो. परिणामी बाष्पीभवन जास्त प्रमाणात होते. तयार झालेली वाफ वारे वाहून नेतात व तिचे द्रवीकरण दुसरीकडे होते या सर्वाचा एकत्रित परिणाम म्हणजे या भागातील सागराला मिळणाऱ्या गोड्या पाण्याचे प्रमाण कमी असते आणि जेथे गोड्या पाण्याचा पुरवठा कमी तेथे सागर जलाची क्षारता जास्त. यामुळे दोन्ही गोलार्धातील 15 अंश ते 35 अंश अक्षांशाच्या दरम्यान क्षारतेचे प्रमाण दर हजारी 35 ते 37 आढळते. मात्र याच भागात याला अपवादही आढळतात या प्रदेशातील महासागरांच्या ज्या भागात मिसिसिपी, यांगत्से सिकँग, गंगा यासारख्या मोठ्या नद्या येऊन मिळतात तेथे त्यांच्या मुखाशी समुद्राला गोड्या पाण्याचा भरपूर पुरवठा होत असल्यामुळे क्षारता थोडी कमी झालेली आढळते.</a:t>
            </a:r>
          </a:p>
        </p:txBody>
      </p:sp>
    </p:spTree>
    <p:extLst>
      <p:ext uri="{BB962C8B-B14F-4D97-AF65-F5344CB8AC3E}">
        <p14:creationId xmlns:p14="http://schemas.microsoft.com/office/powerpoint/2010/main" val="2177205032"/>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show="0">
  <p:cSld>
    <p:bg>
      <p:bgPr>
        <a:solidFill>
          <a:srgbClr val="00B0F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CC195771-C9DE-41FD-ADBF-E6F1BD9A36C3}"/>
              </a:ext>
            </a:extLst>
          </p:cNvPr>
          <p:cNvSpPr txBox="1"/>
          <p:nvPr/>
        </p:nvSpPr>
        <p:spPr>
          <a:xfrm>
            <a:off x="676275" y="282729"/>
            <a:ext cx="10839450" cy="5636158"/>
          </a:xfrm>
          <a:prstGeom prst="rect">
            <a:avLst/>
          </a:prstGeom>
          <a:noFill/>
        </p:spPr>
        <p:txBody>
          <a:bodyPr wrap="square">
            <a:spAutoFit/>
          </a:bodyPr>
          <a:lstStyle/>
          <a:p>
            <a:pPr marL="0" marR="0" algn="just">
              <a:lnSpc>
                <a:spcPct val="150000"/>
              </a:lnSpc>
              <a:spcBef>
                <a:spcPts val="0"/>
              </a:spcBef>
              <a:spcAft>
                <a:spcPts val="800"/>
              </a:spcAft>
            </a:pP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कर्क आणि मकरवृत्ताकडून विषुववृत्ताकडे जावे तसतशी सागरजलाची क्षारता कमी झालेली दिसून येते. तसे पाहिले तर विषुववृत्तीय प्रदेश म्हणजे पृथ्वीवरील वर्षभर जास्त तापमान प्रदेश आहे त्यामुळे याठिकाणी बाष्पीभवनाचा वेग व प्रमाण वर्षभर जास्तच असते. त्यामुळे वास्तविक येथे क्षारतेचे प्रमाणही जास्त असायला हवे होते पण ते कमी आढळते. कारण याबाबतीत इतर कारणे अधिक प्रभावी ठरली आहेत. वर्षातील अधिकांश काळ आकाश अभ्राच्छादित असते. तसेच वातावरणात आर्द्रतेचे प्रमाण नेहमी जास्त असते. त्यामुळे येथे बाष्पीभवनाचा वेग मर्यादित असतो. हा बारमाही पावसाच्या प्रदेश असल्यामुळे वर्षभर रोज अभिसरण प्रकारचा जोरदार पाऊस पडतो. त्यामुळे सागराला गोड्या पाण्याचा भरपूर पुरवठा होत असतो. याशिवाय विषुववृत्तीय प्रदेशातील महासागरीय भागात ॲमेझॉन आणि काँगो सारख्या प्रचंड नद्यांनी आणलेल्या गोड्या पाण्यामुळेही तेथील क्षारता कमी आहे. परिणामी विषुववृत्तीय प्रदेशातील सागर जलाची क्षारता दर हजारी 34 ते 35 इतकी आढळते.</a:t>
            </a:r>
          </a:p>
        </p:txBody>
      </p:sp>
    </p:spTree>
    <p:extLst>
      <p:ext uri="{BB962C8B-B14F-4D97-AF65-F5344CB8AC3E}">
        <p14:creationId xmlns:p14="http://schemas.microsoft.com/office/powerpoint/2010/main" val="1616004956"/>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show="0">
  <p:cSld>
    <p:bg>
      <p:bgPr>
        <a:solidFill>
          <a:srgbClr val="0070C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929B93E-C86A-472C-8A3F-1C89409C2D4F}"/>
              </a:ext>
            </a:extLst>
          </p:cNvPr>
          <p:cNvSpPr txBox="1"/>
          <p:nvPr/>
        </p:nvSpPr>
        <p:spPr>
          <a:xfrm>
            <a:off x="1997476" y="741700"/>
            <a:ext cx="7972817" cy="5032147"/>
          </a:xfrm>
          <a:prstGeom prst="rect">
            <a:avLst/>
          </a:prstGeom>
          <a:noFill/>
        </p:spPr>
        <p:txBody>
          <a:bodyPr wrap="square">
            <a:spAutoFit/>
          </a:bodyPr>
          <a:lstStyle/>
          <a:p>
            <a:pPr algn="just">
              <a:lnSpc>
                <a:spcPct val="150000"/>
              </a:lnSpc>
            </a:pP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कर्क व मकरवृत्ताकडून दोन्ही ध्रुवाच्या दिशेला सागर जलाची क्षारता कमी झालेली दिसून येते. याचे महत्वाचे कारण म्हणजे येथे सूर्यकिरणे तिरपी पडतात यामुळे बाष्पीभवनाचा वेग मंद असतो. याशिवाय उन्हाळ्यात येथील बर्फ मोठ्या प्रमाणात वितळते व त्यामुळे सागराला गोड्या पाण्याचा भरपूर पुरवठा होतो. परिणामी ध्रुवीय प्रदेशात सागराच्या पाण्याची क्षारता दर हजारी 34 पेक्षाही कमी आढळते. स्विडन जवळ सागर जलाची क्षारता दर हजारी 10 ते 11 तर बोस्नीया येथे ती फक्त दर हजारी दोन इतकी आहे.</a:t>
            </a:r>
          </a:p>
        </p:txBody>
      </p:sp>
    </p:spTree>
    <p:extLst>
      <p:ext uri="{BB962C8B-B14F-4D97-AF65-F5344CB8AC3E}">
        <p14:creationId xmlns:p14="http://schemas.microsoft.com/office/powerpoint/2010/main" val="837057546"/>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show="0">
  <p:cSld>
    <p:bg>
      <p:bgPr>
        <a:solidFill>
          <a:srgbClr val="00206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97CDF0D-AE61-40EA-96FF-03B91F6E4278}"/>
              </a:ext>
            </a:extLst>
          </p:cNvPr>
          <p:cNvSpPr txBox="1"/>
          <p:nvPr/>
        </p:nvSpPr>
        <p:spPr>
          <a:xfrm>
            <a:off x="1685925" y="873230"/>
            <a:ext cx="8820150" cy="4626908"/>
          </a:xfrm>
          <a:prstGeom prst="rect">
            <a:avLst/>
          </a:prstGeom>
          <a:noFill/>
        </p:spPr>
        <p:txBody>
          <a:bodyPr wrap="square">
            <a:spAutoFit/>
          </a:bodyPr>
          <a:lstStyle/>
          <a:p>
            <a:pPr marL="0" marR="0" algn="just">
              <a:lnSpc>
                <a:spcPct val="150000"/>
              </a:lnSpc>
              <a:spcBef>
                <a:spcPts val="0"/>
              </a:spcBef>
              <a:spcAft>
                <a:spcPts val="800"/>
              </a:spcAft>
            </a:pPr>
            <a:r>
              <a:rPr lang="hi-IN" sz="2600" b="1" dirty="0">
                <a:solidFill>
                  <a:srgbClr val="FFC000"/>
                </a:solidFill>
                <a:effectLst/>
                <a:latin typeface="Calibri" panose="020F0502020204030204" pitchFamily="34" charset="0"/>
                <a:ea typeface="Times New Roman" panose="02020603050405020304" pitchFamily="18" charset="0"/>
                <a:cs typeface="Noto Sans Devanagari UI"/>
              </a:rPr>
              <a:t>क्षारतेचे खोलीनुसार वितरण</a:t>
            </a:r>
            <a:r>
              <a:rPr lang="en-US" sz="2600" b="1" dirty="0">
                <a:solidFill>
                  <a:srgbClr val="FFC000"/>
                </a:solidFill>
                <a:latin typeface="Calibri" panose="020F0502020204030204" pitchFamily="34" charset="0"/>
                <a:ea typeface="Times New Roman" panose="02020603050405020304" pitchFamily="18" charset="0"/>
                <a:cs typeface="Noto Sans Devanagari UI"/>
              </a:rPr>
              <a:t> :-</a:t>
            </a:r>
            <a:r>
              <a:rPr lang="hi-IN" sz="2600" b="1" dirty="0">
                <a:solidFill>
                  <a:srgbClr val="FFC000"/>
                </a:solidFill>
                <a:effectLst/>
                <a:latin typeface="Calibri" panose="020F0502020204030204" pitchFamily="34" charset="0"/>
                <a:ea typeface="Times New Roman" panose="02020603050405020304" pitchFamily="18" charset="0"/>
                <a:cs typeface="Noto Sans Devanagari UI"/>
              </a:rPr>
              <a:t> </a:t>
            </a:r>
          </a:p>
          <a:p>
            <a:pPr marL="0" marR="0" algn="just">
              <a:lnSpc>
                <a:spcPct val="150000"/>
              </a:lnSpc>
              <a:spcBef>
                <a:spcPts val="0"/>
              </a:spcBef>
              <a:spcAft>
                <a:spcPts val="800"/>
              </a:spcAft>
            </a:pPr>
            <a:r>
              <a:rPr lang="en-US" sz="2400" dirty="0">
                <a:solidFill>
                  <a:srgbClr val="FFC000"/>
                </a:solidFill>
                <a:effectLst/>
                <a:latin typeface="Calibri" panose="020F0502020204030204" pitchFamily="34" charset="0"/>
                <a:ea typeface="Times New Roman" panose="02020603050405020304" pitchFamily="18" charset="0"/>
                <a:cs typeface="Noto Sans Devanagari UI"/>
              </a:rPr>
              <a:t>	</a:t>
            </a:r>
            <a:r>
              <a:rPr lang="hi-IN" sz="2400" dirty="0">
                <a:solidFill>
                  <a:srgbClr val="FFC000"/>
                </a:solidFill>
                <a:effectLst/>
                <a:latin typeface="Calibri" panose="020F0502020204030204" pitchFamily="34" charset="0"/>
                <a:ea typeface="Times New Roman" panose="02020603050405020304" pitchFamily="18" charset="0"/>
                <a:cs typeface="Noto Sans Devanagari UI"/>
              </a:rPr>
              <a:t>सागर व महासागराच्या खोलीनुसार सागर जलाच्या क्षारतेमध्ये भिन्नता आढळते. सामान्यतः पृष्ठभागा जवळ क्षारता जास्त व खोल जावे तसतशी क्षारता कमी होत जाते. परंतु काही ठिकाणी मात्र खोल पाण्यात सागराची जलाची क्षारता जास्त आढळते. विषुवृत्तीय विभागात सागरीय पृष्ठभागावर क्षारता दर हजारी 34 आहे. तर एक हजार मीटर खोलीवर दर हजारी 35 एवढी वाढलेली  आढळते कारण या प्रदेशात वर्षभर पर्जन्यवृष्टी होत असल्यामुळे मोठ्या प्रमाणावर गोड्या पाण्याचा पुरवठा होत असतो.</a:t>
            </a:r>
          </a:p>
        </p:txBody>
      </p:sp>
    </p:spTree>
    <p:extLst>
      <p:ext uri="{BB962C8B-B14F-4D97-AF65-F5344CB8AC3E}">
        <p14:creationId xmlns:p14="http://schemas.microsoft.com/office/powerpoint/2010/main" val="1110107420"/>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show="0">
  <p:cSld>
    <p:bg>
      <p:bgPr>
        <a:solidFill>
          <a:srgbClr val="7030A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88AE423-AC1B-47C7-829A-D63C77175DC2}"/>
              </a:ext>
            </a:extLst>
          </p:cNvPr>
          <p:cNvSpPr txBox="1"/>
          <p:nvPr/>
        </p:nvSpPr>
        <p:spPr>
          <a:xfrm>
            <a:off x="1619250" y="740702"/>
            <a:ext cx="8953500" cy="4243469"/>
          </a:xfrm>
          <a:prstGeom prst="rect">
            <a:avLst/>
          </a:prstGeom>
          <a:noFill/>
        </p:spPr>
        <p:txBody>
          <a:bodyPr wrap="square">
            <a:spAutoFit/>
          </a:bodyPr>
          <a:lstStyle/>
          <a:p>
            <a:pPr marL="0" marR="0" algn="just">
              <a:lnSpc>
                <a:spcPct val="150000"/>
              </a:lnSpc>
              <a:spcBef>
                <a:spcPts val="0"/>
              </a:spcBef>
              <a:spcAft>
                <a:spcPts val="800"/>
              </a:spcAft>
            </a:pPr>
            <a:r>
              <a:rPr lang="en-US" sz="2600" dirty="0">
                <a:effectLst/>
                <a:latin typeface="Calibri" panose="020F0502020204030204" pitchFamily="34" charset="0"/>
                <a:ea typeface="Times New Roman" panose="02020603050405020304" pitchFamily="18" charset="0"/>
                <a:cs typeface="Noto Sans Devanagari UI"/>
              </a:rPr>
              <a:t>	</a:t>
            </a:r>
            <a:r>
              <a:rPr lang="hi-IN" sz="2600" dirty="0">
                <a:effectLst/>
                <a:latin typeface="Calibri" panose="020F0502020204030204" pitchFamily="34" charset="0"/>
                <a:ea typeface="Times New Roman" panose="02020603050405020304" pitchFamily="18" charset="0"/>
                <a:cs typeface="Noto Sans Devanagari UI"/>
              </a:rPr>
              <a:t>उच्च अक्षवृत्तीय विभागात सागर जलाची घनता जास्त असते. त्यामुळे सागर जलाच्या क्षारतेचे प्रमाण वाढत्या खोलीनुसार कमी होत जाते. मध्य अक्षवृत्तीय विभागात सुमारे दोनशे मीटर खोलीपर्यंत क्षारतेचे प्रमाण वाढत जाते व त्यानंतर त्यापेक्षा जास्त खोलीवर कमी होत जाते. विषुववृत्तीय विभागात सागरजलाची क्षारता पृष्ठभागावर कमी असते सुरुवातीस विशिष्ट खोलीपर्यंत क्षारतेत वाढ होत जाते. त्यानंतर खाली तळभागाकडे ती कमी कमी होत जाते.</a:t>
            </a:r>
          </a:p>
        </p:txBody>
      </p:sp>
    </p:spTree>
    <p:extLst>
      <p:ext uri="{BB962C8B-B14F-4D97-AF65-F5344CB8AC3E}">
        <p14:creationId xmlns:p14="http://schemas.microsoft.com/office/powerpoint/2010/main" val="323605390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87B7019-0576-466F-91E0-B0A8E14B0C1C}"/>
              </a:ext>
            </a:extLst>
          </p:cNvPr>
          <p:cNvSpPr txBox="1"/>
          <p:nvPr/>
        </p:nvSpPr>
        <p:spPr>
          <a:xfrm>
            <a:off x="123826" y="116262"/>
            <a:ext cx="11944350" cy="6143990"/>
          </a:xfrm>
          <a:prstGeom prst="rect">
            <a:avLst/>
          </a:prstGeom>
          <a:noFill/>
        </p:spPr>
        <p:txBody>
          <a:bodyPr wrap="square">
            <a:spAutoFit/>
          </a:bodyPr>
          <a:lstStyle/>
          <a:p>
            <a:pPr marL="0" marR="0" algn="just">
              <a:lnSpc>
                <a:spcPct val="150000"/>
              </a:lnSpc>
              <a:spcBef>
                <a:spcPts val="0"/>
              </a:spcBef>
              <a:spcAft>
                <a:spcPts val="800"/>
              </a:spcAft>
            </a:pP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सागर जलाच्या तापमानाचा परिणाम सागर जलाची घनता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 जलाची क्षारता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सागरजलाच्या हालचाली</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सागरातील जीवसृष्टी</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हवामान इत्यादी घटकावर होत असतो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 जलाचे तापमान सागर पृष्ठभागावर सर्वत्र सारखे नसते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तसेच वेगवेगळ्या खोलीवर सागरजलाच्या तापमानात भिन्नता आढळते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महासागर आणि भूवेष्टित समुद्राच्या तापमानातही भिन्नता दिसून येते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सागराच्या तापमानातील भिन्नताचे आकलन होण्यासाठी सागर जल कशा प्रकारे तापते याचा अभ्यास करणे आवश्यक ठरते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पृथ्वील</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सूर्यापासून उष्णता मिळते म्हणून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सूर्य</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हा</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तापमानाचा मुख्य स्त्रोत आहे</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जमीन व पाणी यांच्या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ता</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पण्याच्या व थंड होण्याच</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गुणधर्म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भ‍िन्न</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आहे</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त.</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जमिनीपेक्षा पाणी सावकाश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तापते</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कारण जमिनीची घनता पाण्यापेक्षा सुमारे 2.5 पटीने जास्त आहे तसेच सौर उर्जा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भू</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गर्भात प्रवेश करत नाही. मात्र सागरी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जला</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मध्ये सुमारे 30 ते 40 मीटर खोलीपर्यंत सूर्यकिरणे प्रवेश करतात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भूपृष्</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ठा</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प्रमाणेच सागराच्या पृष्ठभागावरून सुर्यकिरणांचे परावर्तन होत असते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हे परावर्तन सूर्यकिरणांच</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पृष्</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ठाशी</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होणाऱ्या कोणावर अवलंबून असते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सागरावरील आकाश मेघाच्छादित असेल तर सागराला कमी प्रमाणात उष्णता प्राप्त होते</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a:t>
            </a:r>
            <a:endParaRPr lang="en-US" sz="22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566510"/>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show="0">
  <p:cSld>
    <p:bg>
      <p:bgPr>
        <a:gradFill flip="none" rotWithShape="1">
          <a:gsLst>
            <a:gs pos="13000">
              <a:srgbClr val="92D050"/>
            </a:gs>
            <a:gs pos="81000">
              <a:srgbClr val="FFC000"/>
            </a:gs>
            <a:gs pos="66000">
              <a:srgbClr val="FF0000"/>
            </a:gs>
            <a:gs pos="28570">
              <a:srgbClr val="C00000"/>
            </a:gs>
            <a:gs pos="47000">
              <a:srgbClr val="FFFF00"/>
            </a:gs>
          </a:gsLst>
          <a:lin ang="0" scaled="1"/>
          <a:tileRect/>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1797731-FE1C-4C6B-805A-9AB7F1262E5F}"/>
              </a:ext>
            </a:extLst>
          </p:cNvPr>
          <p:cNvSpPr txBox="1"/>
          <p:nvPr/>
        </p:nvSpPr>
        <p:spPr>
          <a:xfrm>
            <a:off x="1871662" y="967385"/>
            <a:ext cx="8448675" cy="4072910"/>
          </a:xfrm>
          <a:prstGeom prst="rect">
            <a:avLst/>
          </a:prstGeom>
          <a:noFill/>
        </p:spPr>
        <p:txBody>
          <a:bodyPr wrap="square">
            <a:spAutoFit/>
          </a:bodyPr>
          <a:lstStyle/>
          <a:p>
            <a:pPr marL="0" marR="0" algn="just">
              <a:lnSpc>
                <a:spcPct val="150000"/>
              </a:lnSpc>
              <a:spcBef>
                <a:spcPts val="0"/>
              </a:spcBef>
              <a:spcAft>
                <a:spcPts val="800"/>
              </a:spcAft>
            </a:pPr>
            <a:r>
              <a:rPr lang="hi-IN" sz="2600" b="1" dirty="0">
                <a:effectLst/>
                <a:latin typeface="Calibri" panose="020F0502020204030204" pitchFamily="34" charset="0"/>
                <a:ea typeface="Times New Roman" panose="02020603050405020304" pitchFamily="18" charset="0"/>
                <a:cs typeface="Noto Sans Devanagari UI"/>
              </a:rPr>
              <a:t>भूवेष्टित समुद्रातील क्षारता</a:t>
            </a:r>
          </a:p>
          <a:p>
            <a:pPr marL="0" marR="0" algn="just">
              <a:lnSpc>
                <a:spcPct val="150000"/>
              </a:lnSpc>
              <a:spcBef>
                <a:spcPts val="0"/>
              </a:spcBef>
              <a:spcAft>
                <a:spcPts val="800"/>
              </a:spcAft>
            </a:pPr>
            <a:r>
              <a:rPr lang="hi-IN" sz="2400" dirty="0">
                <a:effectLst/>
                <a:latin typeface="Calibri" panose="020F0502020204030204" pitchFamily="34" charset="0"/>
                <a:ea typeface="Times New Roman" panose="02020603050405020304" pitchFamily="18" charset="0"/>
                <a:cs typeface="Noto Sans Devanagari UI"/>
              </a:rPr>
              <a:t> 	अंशतः भूवेष्टित असणाऱ्या समुद्राची क्षारता व त्याच अक्षांशावर खुल्या महासागराची क्षारता यात फरक आढळतो. कारण भूवेष्टित समुद्राच्या क्षारतेवर सभोवतालच्या भूभागाचा जास्त प्रभाव पडतो. तसेच अशा समुद्राच्या पाण्याची खुल्या समुद्रातील पाण्याचे सहजतेने मिश्रण होत नाही. याशिवाय भूवेष्टित समुद्राभोवतालचे स्थानिक भौगोलिक घटक ही क्षारतेवर प्रभाव टाकतात.</a:t>
            </a:r>
            <a:endParaRPr lang="en-US" sz="2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4624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bg>
      <p:bgPr>
        <a:gradFill flip="none" rotWithShape="1">
          <a:gsLst>
            <a:gs pos="79000">
              <a:srgbClr val="002060"/>
            </a:gs>
            <a:gs pos="64000">
              <a:srgbClr val="0070C0"/>
            </a:gs>
            <a:gs pos="27000">
              <a:srgbClr val="00B0F0"/>
            </a:gs>
            <a:gs pos="13000">
              <a:srgbClr val="00B050"/>
            </a:gs>
            <a:gs pos="43000">
              <a:srgbClr val="7030A0"/>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A5385965-3E91-4AA3-96CC-41E17F996D6F}"/>
              </a:ext>
            </a:extLst>
          </p:cNvPr>
          <p:cNvSpPr txBox="1"/>
          <p:nvPr/>
        </p:nvSpPr>
        <p:spPr>
          <a:xfrm>
            <a:off x="904875" y="453628"/>
            <a:ext cx="10639425" cy="6143990"/>
          </a:xfrm>
          <a:prstGeom prst="rect">
            <a:avLst/>
          </a:prstGeom>
          <a:noFill/>
        </p:spPr>
        <p:txBody>
          <a:bodyPr wrap="square">
            <a:spAutoFit/>
          </a:bodyPr>
          <a:lstStyle/>
          <a:p>
            <a:pPr algn="just">
              <a:lnSpc>
                <a:spcPct val="150000"/>
              </a:lnSpc>
            </a:pPr>
            <a:r>
              <a:rPr lang="hi-IN" sz="2200" b="1" dirty="0">
                <a:solidFill>
                  <a:srgbClr val="FFFF00"/>
                </a:solidFill>
                <a:effectLst/>
                <a:latin typeface="Calibri" panose="020F0502020204030204" pitchFamily="34" charset="0"/>
                <a:ea typeface="Times New Roman" panose="02020603050405020304" pitchFamily="18" charset="0"/>
                <a:cs typeface="Noto Sans Devanagari UI"/>
              </a:rPr>
              <a:t>1.  भूमध्य समुद्र</a:t>
            </a:r>
          </a:p>
          <a:p>
            <a:pPr algn="just">
              <a:lnSpc>
                <a:spcPct val="150000"/>
              </a:lnSpc>
            </a:pPr>
            <a:r>
              <a:rPr lang="hi-IN" sz="2200" dirty="0">
                <a:solidFill>
                  <a:srgbClr val="FFFF00"/>
                </a:solidFill>
                <a:effectLst/>
                <a:latin typeface="Calibri" panose="020F0502020204030204" pitchFamily="34" charset="0"/>
                <a:ea typeface="Times New Roman" panose="02020603050405020304" pitchFamily="18" charset="0"/>
                <a:cs typeface="Noto Sans Devanagari UI"/>
              </a:rPr>
              <a:t> 	भूवेष्टित समुद्रात भूमध्य समुद्र हा सर्वात मोठा समुद्र आहे. या समुद्राच्या उत्तरेला युरोप पूर्वेला आशिया तर दक्षिण आफ्रिका खंडाचा भूभाग आहे. त्या समुद्रालगतचा अधिकांश  प्रदेश उष्ण वाळवंटी हवामानाचा आणि उर्वरित भाग कोरडा व तीव्र उन्हाळा असणाऱ्या भूमध्यसागरी हवामानाचा आहे. येथे पर्जन्याचे प्रमाण मर्यादित आहे. पण बाष्पीभवनाचा वेग मात्र जास्त आहे. तसेच भूमध्य समुद्र जिब्राल्टरच्या अरुंद सामुद्रधुनीच्या तळावर साधारणतः तीनशे मीटर खोलीवर या दोन महासागरांना  वेगळा करणारा एक उंचवटा आहे. यामुळे अटलांटिक महासागरातील पाण्याशी येथील पाण्याची सहजपणे मिश्रण होत नाही. या समुद्राला पो आणि होण या नद्या येऊन मिळतात. पण समुद्राच्या वितरणाशी तुलना करता गोड्या पाण्याचे हे प्रमाण खूपच कमी आहे. या सर्व घटकाचा परिणाम म्हणून भूमध्य समुद्राची क्षारता इतर समुद्राच्या क्षारतेपेक्षा जास्त आहे. सामुद्रधुनीजवळ क्षारतेचे प्रमाण दरहजारी 36.5 असून पूर्वेकडे ती वाढत जाते. तर सिरीयन किनार्‍यालगत क्षारता दर हजारी 39 जास्त होते.</a:t>
            </a:r>
          </a:p>
        </p:txBody>
      </p:sp>
    </p:spTree>
    <p:extLst>
      <p:ext uri="{BB962C8B-B14F-4D97-AF65-F5344CB8AC3E}">
        <p14:creationId xmlns:p14="http://schemas.microsoft.com/office/powerpoint/2010/main" val="242423295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bg>
      <p:bgPr>
        <a:gradFill flip="none" rotWithShape="1">
          <a:gsLst>
            <a:gs pos="69000">
              <a:schemeClr val="accent4">
                <a:lumMod val="40000"/>
                <a:lumOff val="60000"/>
              </a:schemeClr>
            </a:gs>
            <a:gs pos="93000">
              <a:schemeClr val="bg2"/>
            </a:gs>
            <a:gs pos="29000">
              <a:schemeClr val="accent3">
                <a:lumMod val="60000"/>
                <a:lumOff val="40000"/>
              </a:schemeClr>
            </a:gs>
            <a:gs pos="47000">
              <a:schemeClr val="accent1"/>
            </a:gs>
            <a:gs pos="0">
              <a:srgbClr val="00B0F0"/>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0A2A810-F82F-4EA3-9C68-2F8046D8AFB1}"/>
              </a:ext>
            </a:extLst>
          </p:cNvPr>
          <p:cNvSpPr txBox="1"/>
          <p:nvPr/>
        </p:nvSpPr>
        <p:spPr>
          <a:xfrm>
            <a:off x="828675" y="387191"/>
            <a:ext cx="10534650" cy="5791329"/>
          </a:xfrm>
          <a:prstGeom prst="rect">
            <a:avLst/>
          </a:prstGeom>
          <a:noFill/>
        </p:spPr>
        <p:txBody>
          <a:bodyPr wrap="square">
            <a:spAutoFit/>
          </a:bodyPr>
          <a:lstStyle/>
          <a:p>
            <a:pPr marL="0" marR="0" algn="just">
              <a:lnSpc>
                <a:spcPct val="150000"/>
              </a:lnSpc>
              <a:spcBef>
                <a:spcPts val="0"/>
              </a:spcBef>
              <a:spcAft>
                <a:spcPts val="800"/>
              </a:spcAft>
            </a:pPr>
            <a:r>
              <a:rPr lang="hi-IN" sz="2400" b="1" dirty="0">
                <a:effectLst/>
                <a:latin typeface="Calibri" panose="020F0502020204030204" pitchFamily="34" charset="0"/>
                <a:ea typeface="Times New Roman" panose="02020603050405020304" pitchFamily="18" charset="0"/>
                <a:cs typeface="Noto Sans Devanagari UI"/>
              </a:rPr>
              <a:t>2. तांबडा समुद्र </a:t>
            </a:r>
          </a:p>
          <a:p>
            <a:pPr marL="0" marR="0" algn="just">
              <a:lnSpc>
                <a:spcPct val="150000"/>
              </a:lnSpc>
              <a:spcBef>
                <a:spcPts val="0"/>
              </a:spcBef>
              <a:spcAft>
                <a:spcPts val="800"/>
              </a:spcAft>
            </a:pPr>
            <a:r>
              <a:rPr lang="en-US" sz="2400" dirty="0">
                <a:effectLst/>
                <a:latin typeface="Calibri" panose="020F0502020204030204" pitchFamily="34" charset="0"/>
                <a:ea typeface="Times New Roman" panose="02020603050405020304" pitchFamily="18" charset="0"/>
                <a:cs typeface="Noto Sans Devanagari UI"/>
              </a:rPr>
              <a:t>	</a:t>
            </a:r>
            <a:r>
              <a:rPr lang="hi-IN" sz="2400" dirty="0">
                <a:effectLst/>
                <a:latin typeface="Calibri" panose="020F0502020204030204" pitchFamily="34" charset="0"/>
                <a:ea typeface="Times New Roman" panose="02020603050405020304" pitchFamily="18" charset="0"/>
                <a:cs typeface="Noto Sans Devanagari UI"/>
              </a:rPr>
              <a:t>तांबडा समुद्र ही अंशत: भूवेष्टित समुद्र आहे. या समुद्राच्या सभोवताली नैऋत्य आशिया व ईशान्य आफ्रिकेचा उष्ण वाळवंटी प्रदेश आहे फक्त दक्षिणेला अरुंद मार्गाने तो अरबी समुद्राची जोडला गेला आहे. सभोवतालच्या उष्ण वाळवंटी हवामानामुळे येथे बाष्पीभवनाचे प्रमाण जास्त आहे. अत्यल्प पावसामुळे होणारा गोड्या पाण्याचा पुरवठा कमी आहे. तसेच खुल्या महासागराच्या पाण्याची मिश्रण होत नाही या सर्व कारणामुळे या समुद्राची क्षारता जास्त आहे. उत्तरेला सुवेझच्या आखातात क्षारतेचे प्रमाण दर हजारी 41 असून दक्षिणेला हे प्रमाण कमी कमी होत गेलेली दिसते. दक्षिणेला जेथे अरबी समुद्राशी जोडला गेला आहे तेथे क्षारतेचे प्रमाण दर हजारी 36.5 पर्यंत कमी झालेली दिसून येते. </a:t>
            </a:r>
          </a:p>
          <a:p>
            <a:pPr marL="0" marR="0" algn="just">
              <a:lnSpc>
                <a:spcPct val="150000"/>
              </a:lnSpc>
              <a:spcBef>
                <a:spcPts val="0"/>
              </a:spcBef>
              <a:spcAft>
                <a:spcPts val="800"/>
              </a:spcAft>
            </a:pPr>
            <a:r>
              <a:rPr lang="hi-IN" sz="2400" dirty="0">
                <a:effectLst/>
                <a:latin typeface="Calibri" panose="020F0502020204030204" pitchFamily="34" charset="0"/>
                <a:ea typeface="Times New Roman" panose="02020603050405020304" pitchFamily="18" charset="0"/>
                <a:cs typeface="Noto Sans Devanagari UI"/>
              </a:rPr>
              <a:t>वरील दोन्ही समुद्राची क्षारता खुल्या समुद्रापेक्षा जास्त आहे.</a:t>
            </a:r>
          </a:p>
        </p:txBody>
      </p:sp>
    </p:spTree>
    <p:extLst>
      <p:ext uri="{BB962C8B-B14F-4D97-AF65-F5344CB8AC3E}">
        <p14:creationId xmlns:p14="http://schemas.microsoft.com/office/powerpoint/2010/main" val="2656520034"/>
      </p:ext>
    </p:extLst>
  </p:cSld>
  <p:clrMapOvr>
    <a:masterClrMapping/>
  </p:clrMapOvr>
  <p:transition spd="slow">
    <p:wheel spokes="1"/>
  </p:transition>
</p:sld>
</file>

<file path=ppt/slides/slide33.xml><?xml version="1.0" encoding="utf-8"?>
<p:sld xmlns:a="http://schemas.openxmlformats.org/drawingml/2006/main" xmlns:r="http://schemas.openxmlformats.org/officeDocument/2006/relationships" xmlns:p="http://schemas.openxmlformats.org/presentationml/2006/main" show="0">
  <p:cSld>
    <p:bg>
      <p:bgPr>
        <a:gradFill flip="none" rotWithShape="1">
          <a:gsLst>
            <a:gs pos="53000">
              <a:schemeClr val="accent4"/>
            </a:gs>
            <a:gs pos="27000">
              <a:schemeClr val="accent3"/>
            </a:gs>
            <a:gs pos="0">
              <a:schemeClr val="accent2"/>
            </a:gs>
            <a:gs pos="73000">
              <a:schemeClr val="accent6"/>
            </a:gs>
            <a:gs pos="94000">
              <a:schemeClr val="accent5"/>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8895CD2-B9EC-4E5D-B671-92465CA25734}"/>
              </a:ext>
            </a:extLst>
          </p:cNvPr>
          <p:cNvSpPr txBox="1"/>
          <p:nvPr/>
        </p:nvSpPr>
        <p:spPr>
          <a:xfrm>
            <a:off x="1906894" y="748822"/>
            <a:ext cx="7934325" cy="4570482"/>
          </a:xfrm>
          <a:prstGeom prst="rect">
            <a:avLst/>
          </a:prstGeom>
          <a:noFill/>
        </p:spPr>
        <p:txBody>
          <a:bodyPr wrap="square">
            <a:spAutoFit/>
          </a:bodyPr>
          <a:lstStyle/>
          <a:p>
            <a:pPr algn="just">
              <a:lnSpc>
                <a:spcPct val="150000"/>
              </a:lnSpc>
            </a:pPr>
            <a:r>
              <a:rPr lang="hi-IN" sz="2600" b="1" dirty="0">
                <a:solidFill>
                  <a:schemeClr val="bg1"/>
                </a:solidFill>
                <a:effectLst/>
                <a:latin typeface="Calibri" panose="020F0502020204030204" pitchFamily="34" charset="0"/>
                <a:ea typeface="Times New Roman" panose="02020603050405020304" pitchFamily="18" charset="0"/>
                <a:cs typeface="Noto Sans Devanagari UI"/>
              </a:rPr>
              <a:t>3. काळा समुद्र </a:t>
            </a:r>
          </a:p>
          <a:p>
            <a:pPr algn="just">
              <a:lnSpc>
                <a:spcPct val="150000"/>
              </a:lnSpc>
            </a:pPr>
            <a:r>
              <a:rPr lang="en-US" sz="2600" dirty="0">
                <a:solidFill>
                  <a:schemeClr val="bg1"/>
                </a:solidFill>
                <a:effectLst/>
                <a:latin typeface="Calibri" panose="020F0502020204030204" pitchFamily="34" charset="0"/>
                <a:ea typeface="Times New Roman" panose="02020603050405020304" pitchFamily="18" charset="0"/>
                <a:cs typeface="Noto Sans Devanagari UI"/>
              </a:rPr>
              <a:t>	</a:t>
            </a:r>
            <a:r>
              <a:rPr lang="hi-IN" sz="2400" dirty="0">
                <a:solidFill>
                  <a:schemeClr val="bg1"/>
                </a:solidFill>
                <a:effectLst/>
                <a:latin typeface="Calibri" panose="020F0502020204030204" pitchFamily="34" charset="0"/>
                <a:ea typeface="Times New Roman" panose="02020603050405020304" pitchFamily="18" charset="0"/>
                <a:cs typeface="Noto Sans Devanagari UI"/>
              </a:rPr>
              <a:t>काळा समुद्र संपूर्णपणे भूवेष्टित असला तरी याची क्षारता कमी आहे. कारण या भोवतालच्या प्रदेशातील तापमान कमी असल्याने बाष्पीभवनाचे प्रमाण कमी आहे. त्याशिवाय या समुद्राला डॅन्यूब, निपर व डॉन या मोठ्या नद्या द्वारे शुद्ध पाण्याचा पुरवठा मोठ्या प्रमाणात होतो. त्यामुळे काळा समुद्र भूवेष्ठित असला तरी त्याच्या पाण्याची लवणता कमी आहे. या समुद्रात क्षारतेचे प्रमाण दर हजारी 17 ते 18.5 इतके कमी आढळते.</a:t>
            </a:r>
          </a:p>
        </p:txBody>
      </p:sp>
    </p:spTree>
    <p:extLst>
      <p:ext uri="{BB962C8B-B14F-4D97-AF65-F5344CB8AC3E}">
        <p14:creationId xmlns:p14="http://schemas.microsoft.com/office/powerpoint/2010/main" val="325579768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bg>
      <p:bgPr shadeToTitle="1">
        <a:gradFill flip="none" rotWithShape="1">
          <a:gsLst>
            <a:gs pos="0">
              <a:srgbClr val="C00000"/>
            </a:gs>
            <a:gs pos="68000">
              <a:srgbClr val="FFC000"/>
            </a:gs>
            <a:gs pos="45000">
              <a:srgbClr val="002060"/>
            </a:gs>
            <a:gs pos="21000">
              <a:srgbClr val="FF0000"/>
            </a:gs>
            <a:gs pos="94000">
              <a:srgbClr val="7030A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D73D1C1-A52F-4570-B765-BEBC85A0D4D5}"/>
              </a:ext>
            </a:extLst>
          </p:cNvPr>
          <p:cNvSpPr txBox="1"/>
          <p:nvPr/>
        </p:nvSpPr>
        <p:spPr>
          <a:xfrm>
            <a:off x="1624012" y="985347"/>
            <a:ext cx="8943975" cy="4072910"/>
          </a:xfrm>
          <a:prstGeom prst="rect">
            <a:avLst/>
          </a:prstGeom>
          <a:noFill/>
        </p:spPr>
        <p:txBody>
          <a:bodyPr wrap="square">
            <a:spAutoFit/>
          </a:bodyPr>
          <a:lstStyle/>
          <a:p>
            <a:pPr marL="0" marR="0" algn="just">
              <a:lnSpc>
                <a:spcPct val="150000"/>
              </a:lnSpc>
              <a:spcBef>
                <a:spcPts val="0"/>
              </a:spcBef>
              <a:spcAft>
                <a:spcPts val="800"/>
              </a:spcAft>
            </a:pPr>
            <a:r>
              <a:rPr lang="hi-IN" sz="2600" b="1" dirty="0">
                <a:effectLst/>
                <a:latin typeface="Calibri" panose="020F0502020204030204" pitchFamily="34" charset="0"/>
                <a:ea typeface="Times New Roman" panose="02020603050405020304" pitchFamily="18" charset="0"/>
                <a:cs typeface="Noto Sans Devanagari UI"/>
              </a:rPr>
              <a:t>4. बाल्टिक समुद्र </a:t>
            </a:r>
          </a:p>
          <a:p>
            <a:pPr marL="0" marR="0" algn="just">
              <a:lnSpc>
                <a:spcPct val="150000"/>
              </a:lnSpc>
              <a:spcBef>
                <a:spcPts val="0"/>
              </a:spcBef>
              <a:spcAft>
                <a:spcPts val="800"/>
              </a:spcAft>
            </a:pPr>
            <a:r>
              <a:rPr lang="en-US" sz="2400" dirty="0">
                <a:effectLst/>
                <a:latin typeface="Calibri" panose="020F0502020204030204" pitchFamily="34" charset="0"/>
                <a:ea typeface="Times New Roman" panose="02020603050405020304" pitchFamily="18" charset="0"/>
                <a:cs typeface="Noto Sans Devanagari UI"/>
              </a:rPr>
              <a:t>	</a:t>
            </a:r>
            <a:r>
              <a:rPr lang="hi-IN" sz="2400" dirty="0">
                <a:effectLst/>
                <a:latin typeface="Calibri" panose="020F0502020204030204" pitchFamily="34" charset="0"/>
                <a:ea typeface="Times New Roman" panose="02020603050405020304" pitchFamily="18" charset="0"/>
                <a:cs typeface="Noto Sans Devanagari UI"/>
              </a:rPr>
              <a:t>हा समुद्र अंशतः भूवेष्टित असूनही लवणता कमी असणारा हा आणखी एक समुद्र होय. हा समुद्र थंड हवामानाच्या प्रदेशात असल्यामुळे बाष्पीभवनाचा वेग अतिशय मंद आहे. स्वीडन आणि उत्तर रशियातून वाहत येणाऱ्या मोठ्या नद्या मुळे या समुद्राला गोड्या पाण्याचा पुरवठा होतो. याशिवाय उन्हाळ्यात बर्फ वितळून शुद्ध पाण्याची आणखी भर पडते. यामुळे या समुद्राची क्षारता सरासरी दर हजारी 07 इतकी  कमी आढळते. </a:t>
            </a:r>
          </a:p>
        </p:txBody>
      </p:sp>
    </p:spTree>
    <p:extLst>
      <p:ext uri="{BB962C8B-B14F-4D97-AF65-F5344CB8AC3E}">
        <p14:creationId xmlns:p14="http://schemas.microsoft.com/office/powerpoint/2010/main" val="241016835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A01D723-4448-44D8-A4A6-274473D5ACB1}"/>
              </a:ext>
            </a:extLst>
          </p:cNvPr>
          <p:cNvSpPr txBox="1"/>
          <p:nvPr/>
        </p:nvSpPr>
        <p:spPr>
          <a:xfrm>
            <a:off x="71021" y="408843"/>
            <a:ext cx="11887200" cy="5891485"/>
          </a:xfrm>
          <a:prstGeom prst="rect">
            <a:avLst/>
          </a:prstGeom>
          <a:noFill/>
        </p:spPr>
        <p:txBody>
          <a:bodyPr wrap="square">
            <a:spAutoFit/>
          </a:bodyPr>
          <a:lstStyle/>
          <a:p>
            <a:pPr marL="0" marR="0" algn="just">
              <a:lnSpc>
                <a:spcPct val="150000"/>
              </a:lnSpc>
              <a:spcBef>
                <a:spcPts val="0"/>
              </a:spcBef>
              <a:spcAft>
                <a:spcPts val="800"/>
              </a:spcAft>
            </a:pPr>
            <a:r>
              <a:rPr lang="hi-IN" sz="2600" b="1" dirty="0">
                <a:effectLst/>
                <a:latin typeface="Calibri" panose="020F0502020204030204" pitchFamily="34" charset="0"/>
                <a:ea typeface="Times New Roman" panose="02020603050405020304" pitchFamily="18" charset="0"/>
                <a:cs typeface="Noto Sans Devanagari UI"/>
              </a:rPr>
              <a:t>खंडांतर्गत समुद्र व सरोवरे यातील पाण्याची क्षारता</a:t>
            </a:r>
            <a:endParaRPr lang="en-US" sz="26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457200" algn="just">
              <a:lnSpc>
                <a:spcPct val="150000"/>
              </a:lnSpc>
              <a:spcBef>
                <a:spcPts val="0"/>
              </a:spcBef>
              <a:spcAft>
                <a:spcPts val="800"/>
              </a:spcAft>
            </a:pP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खंडांतर्गत समुद्रा पैकी कॅस्पियन समुद्रात क्षारत</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चे प्रमाण कमी आढळते</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 </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समुद्राच्या उत्तर भागात ते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दर</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हजारी</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14 आहे</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पण सभोवतालच्या उष्ण वाळवंटी प्रदेश</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मुळे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बुगाज</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च्या उथळ व छोट्या </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आ</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खातात मात्र क्षारत</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चे प्रमाण दर हजारी 170 इतके जास्त आहे</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p>
          <a:p>
            <a:pPr marL="0" marR="0" indent="457200" algn="just">
              <a:lnSpc>
                <a:spcPct val="150000"/>
              </a:lnSpc>
              <a:spcBef>
                <a:spcPts val="0"/>
              </a:spcBef>
              <a:spcAft>
                <a:spcPts val="800"/>
              </a:spcAft>
            </a:pP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खंडांतर्गत समुद्रा पैकी मृत समुद्रात क्षारत</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चे प्रमाण जगात सर्वात जास्त आहे</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मृत समुद्राची क्षारता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दर हजारी </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240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प</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र्यंत</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आहे</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सभोवतालचा प्रदेश उष्ण व शुष्क वाळवंटी आहे</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त्यामुळे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पर्जन्या</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चा अभाव असून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बाष्</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पीभवना</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चे प्रमाण जास्त आहे</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या समुद्राची क्षारता अत्याधिक असल्यामुळे या समुद्रात जलचर प्राणी जिवंत राहू शकत नाही यामुळे या समुद्र मृत समुद्र असे म्हणतात</a:t>
            </a:r>
            <a:r>
              <a:rPr lang="en-IN" sz="2400" dirty="0">
                <a:solidFill>
                  <a:srgbClr val="FFFF00"/>
                </a:solidFill>
                <a:effectLst/>
                <a:latin typeface="Calibri" panose="020F0502020204030204" pitchFamily="34" charset="0"/>
                <a:ea typeface="Times New Roman" panose="02020603050405020304" pitchFamily="18" charset="0"/>
                <a:cs typeface="Noto Sans Devanagari UI"/>
              </a:rPr>
              <a:t>.</a:t>
            </a:r>
            <a:endParaRPr lang="en-US" sz="2400"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457200" algn="just">
              <a:lnSpc>
                <a:spcPct val="150000"/>
              </a:lnSpc>
              <a:spcBef>
                <a:spcPts val="0"/>
              </a:spcBef>
              <a:spcAft>
                <a:spcPts val="800"/>
              </a:spcAft>
            </a:pPr>
            <a:r>
              <a:rPr lang="en-IN" sz="2400" dirty="0">
                <a:solidFill>
                  <a:srgbClr val="FFFF00"/>
                </a:solidFill>
                <a:effectLst/>
                <a:latin typeface="Calibri" panose="020F0502020204030204" pitchFamily="34" charset="0"/>
                <a:ea typeface="Times New Roman" panose="02020603050405020304" pitchFamily="18" charset="0"/>
                <a:cs typeface="Noto Sans Devanagari UI"/>
              </a:rPr>
              <a:t> </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यु</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एस</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ए</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मधील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उटाह</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राज्यात येणाऱ्या ग्रेट सा</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ल्ट</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लेक</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सरोवराची क्षारता दर हजारी 220 आहे तर तुर्कस्तानातील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व्हॅन</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सरोवरात</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ती</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दर हजारी 230 इतकी अधिक आहे</a:t>
            </a:r>
            <a:r>
              <a:rPr lang="en-IN" sz="2400" dirty="0">
                <a:solidFill>
                  <a:srgbClr val="FFFF00"/>
                </a:solidFill>
                <a:latin typeface="Calibri" panose="020F0502020204030204" pitchFamily="34" charset="0"/>
                <a:ea typeface="Times New Roman" panose="02020603050405020304" pitchFamily="18" charset="0"/>
                <a:cs typeface="Noto Sans Devanagari UI"/>
              </a:rPr>
              <a:t>.</a:t>
            </a:r>
            <a:endParaRPr lang="en-US" sz="2400" dirty="0">
              <a:solidFill>
                <a:srgbClr val="FFFF00"/>
              </a:solidFill>
              <a:effectLst/>
              <a:latin typeface="Calibri" panose="020F0502020204030204" pitchFamily="34" charset="0"/>
              <a:ea typeface="Times New Roman" panose="02020603050405020304" pitchFamily="18" charset="0"/>
              <a:cs typeface="Noto Sans Devanagari UI"/>
            </a:endParaRPr>
          </a:p>
        </p:txBody>
      </p:sp>
    </p:spTree>
    <p:extLst>
      <p:ext uri="{BB962C8B-B14F-4D97-AF65-F5344CB8AC3E}">
        <p14:creationId xmlns:p14="http://schemas.microsoft.com/office/powerpoint/2010/main" val="351836645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53A8581-6396-4587-87F8-A6DE21B85D60}"/>
              </a:ext>
            </a:extLst>
          </p:cNvPr>
          <p:cNvSpPr txBox="1"/>
          <p:nvPr/>
        </p:nvSpPr>
        <p:spPr>
          <a:xfrm>
            <a:off x="4726781" y="229670"/>
            <a:ext cx="2871787" cy="1077218"/>
          </a:xfrm>
          <a:prstGeom prst="rect">
            <a:avLst/>
          </a:prstGeom>
          <a:noFill/>
        </p:spPr>
        <p:txBody>
          <a:bodyPr wrap="square">
            <a:spAutoFit/>
          </a:bodyPr>
          <a:lstStyle/>
          <a:p>
            <a:pPr algn="ctr"/>
            <a:r>
              <a:rPr lang="hi-IN" sz="3200" b="1" i="1" dirty="0">
                <a:gradFill flip="none" rotWithShape="1">
                  <a:gsLst>
                    <a:gs pos="0">
                      <a:srgbClr val="00B0F0"/>
                    </a:gs>
                    <a:gs pos="50000">
                      <a:srgbClr val="97DF62"/>
                    </a:gs>
                    <a:gs pos="99000">
                      <a:srgbClr val="FFFF00"/>
                    </a:gs>
                  </a:gsLst>
                  <a:lin ang="2700000" scaled="1"/>
                  <a:tileRect/>
                </a:gradFill>
                <a:latin typeface="Calibri" panose="020F0502020204030204" pitchFamily="34" charset="0"/>
                <a:ea typeface="Times New Roman" panose="02020603050405020304" pitchFamily="18" charset="0"/>
                <a:cs typeface="Noto Sans Devanagari"/>
              </a:rPr>
              <a:t>सागर विज्ञान</a:t>
            </a:r>
            <a:r>
              <a:rPr lang="en-US" sz="3200" b="1" i="1" dirty="0">
                <a:gradFill flip="none" rotWithShape="1">
                  <a:gsLst>
                    <a:gs pos="0">
                      <a:srgbClr val="00B0F0"/>
                    </a:gs>
                    <a:gs pos="50000">
                      <a:srgbClr val="97DF62"/>
                    </a:gs>
                    <a:gs pos="99000">
                      <a:srgbClr val="FFFF00"/>
                    </a:gs>
                  </a:gsLst>
                  <a:lin ang="2700000" scaled="1"/>
                  <a:tileRect/>
                </a:gradFill>
                <a:latin typeface="Calibri" panose="020F0502020204030204" pitchFamily="34" charset="0"/>
                <a:ea typeface="Times New Roman" panose="02020603050405020304" pitchFamily="18" charset="0"/>
                <a:cs typeface="Noto Sans Devanagari"/>
              </a:rPr>
              <a:t> -</a:t>
            </a:r>
            <a:r>
              <a:rPr lang="hi-IN" sz="3200" b="1" i="1" dirty="0">
                <a:gradFill flip="none" rotWithShape="1">
                  <a:gsLst>
                    <a:gs pos="0">
                      <a:srgbClr val="00B0F0"/>
                    </a:gs>
                    <a:gs pos="50000">
                      <a:srgbClr val="97DF62"/>
                    </a:gs>
                    <a:gs pos="99000">
                      <a:srgbClr val="FFFF00"/>
                    </a:gs>
                  </a:gsLst>
                  <a:lin ang="2700000" scaled="1"/>
                  <a:tileRect/>
                </a:gradFill>
                <a:latin typeface="Calibri" panose="020F0502020204030204" pitchFamily="34" charset="0"/>
                <a:ea typeface="Times New Roman" panose="02020603050405020304" pitchFamily="18" charset="0"/>
                <a:cs typeface="Noto Sans Devanagari"/>
              </a:rPr>
              <a:t> स्वरूप व व्याप्ती</a:t>
            </a:r>
            <a:endParaRPr lang="en-US" sz="3200" b="1" i="1" dirty="0">
              <a:gradFill flip="none" rotWithShape="1">
                <a:gsLst>
                  <a:gs pos="0">
                    <a:srgbClr val="00B0F0"/>
                  </a:gs>
                  <a:gs pos="50000">
                    <a:srgbClr val="97DF62"/>
                  </a:gs>
                  <a:gs pos="99000">
                    <a:srgbClr val="FFFF00"/>
                  </a:gs>
                </a:gsLst>
                <a:lin ang="2700000" scaled="1"/>
                <a:tileRect/>
              </a:gradFill>
            </a:endParaRPr>
          </a:p>
        </p:txBody>
      </p:sp>
      <p:sp>
        <p:nvSpPr>
          <p:cNvPr id="4" name="TextBox 3">
            <a:extLst>
              <a:ext uri="{FF2B5EF4-FFF2-40B4-BE49-F238E27FC236}">
                <a16:creationId xmlns:a16="http://schemas.microsoft.com/office/drawing/2014/main" xmlns="" id="{56D83792-94AF-4201-B6DA-96F7822E0C78}"/>
              </a:ext>
            </a:extLst>
          </p:cNvPr>
          <p:cNvSpPr txBox="1"/>
          <p:nvPr/>
        </p:nvSpPr>
        <p:spPr>
          <a:xfrm>
            <a:off x="1000886" y="1179678"/>
            <a:ext cx="5648489" cy="5583965"/>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en-US" sz="2400" dirty="0"/>
              <a:t>INTRRODUCTION</a:t>
            </a:r>
          </a:p>
          <a:p>
            <a:pPr marL="285750" indent="-285750" algn="just">
              <a:lnSpc>
                <a:spcPct val="150000"/>
              </a:lnSpc>
              <a:buFont typeface="Wingdings" panose="05000000000000000000" pitchFamily="2" charset="2"/>
              <a:buChar char="Ø"/>
            </a:pPr>
            <a:r>
              <a:rPr lang="hi-IN" sz="2400" dirty="0">
                <a:solidFill>
                  <a:srgbClr val="FF0000"/>
                </a:solidFill>
                <a:effectLst/>
                <a:latin typeface="Calibri" panose="020F0502020204030204" pitchFamily="34" charset="0"/>
                <a:ea typeface="Times New Roman" panose="02020603050405020304" pitchFamily="18" charset="0"/>
                <a:cs typeface="Noto Sans Devanagari"/>
              </a:rPr>
              <a:t>व्याख्या</a:t>
            </a:r>
            <a:endParaRPr lang="en-US" sz="2400" dirty="0">
              <a:solidFill>
                <a:srgbClr val="FF0000"/>
              </a:solidFill>
              <a:effectLst/>
              <a:latin typeface="Calibri" panose="020F0502020204030204" pitchFamily="34" charset="0"/>
              <a:ea typeface="Times New Roman" panose="02020603050405020304" pitchFamily="18" charset="0"/>
              <a:cs typeface="Noto Sans Devanagari"/>
            </a:endParaRPr>
          </a:p>
          <a:p>
            <a:pPr marL="285750" indent="-285750" algn="just">
              <a:lnSpc>
                <a:spcPct val="150000"/>
              </a:lnSpc>
              <a:buFont typeface="Wingdings" panose="05000000000000000000" pitchFamily="2" charset="2"/>
              <a:buChar char="Ø"/>
            </a:pPr>
            <a:r>
              <a:rPr lang="hi-IN" sz="2400" dirty="0">
                <a:solidFill>
                  <a:srgbClr val="FFC000"/>
                </a:solidFill>
                <a:effectLst/>
                <a:latin typeface="Calibri" panose="020F0502020204030204" pitchFamily="34" charset="0"/>
                <a:ea typeface="Times New Roman" panose="02020603050405020304" pitchFamily="18" charset="0"/>
                <a:cs typeface="Noto Sans Devanagari"/>
              </a:rPr>
              <a:t>सागर विज्ञानाचे </a:t>
            </a:r>
            <a:r>
              <a:rPr lang="en-US" sz="2400" dirty="0">
                <a:solidFill>
                  <a:srgbClr val="FFC000"/>
                </a:solidFill>
                <a:effectLst/>
                <a:latin typeface="Calibri" panose="020F0502020204030204" pitchFamily="34" charset="0"/>
                <a:ea typeface="Times New Roman" panose="02020603050405020304" pitchFamily="18" charset="0"/>
                <a:cs typeface="Noto Sans Devanagari"/>
              </a:rPr>
              <a:t>- </a:t>
            </a:r>
            <a:r>
              <a:rPr lang="hi-IN" sz="2400" dirty="0">
                <a:solidFill>
                  <a:srgbClr val="FFC000"/>
                </a:solidFill>
                <a:effectLst/>
                <a:latin typeface="Calibri" panose="020F0502020204030204" pitchFamily="34" charset="0"/>
                <a:ea typeface="Times New Roman" panose="02020603050405020304" pitchFamily="18" charset="0"/>
                <a:cs typeface="Noto Sans Devanagari"/>
              </a:rPr>
              <a:t>स्वरूप व व्याप्ती</a:t>
            </a:r>
            <a:endParaRPr lang="en-US" sz="2400" dirty="0">
              <a:solidFill>
                <a:srgbClr val="FFC000"/>
              </a:solidFill>
              <a:effectLst/>
              <a:latin typeface="Calibri" panose="020F0502020204030204" pitchFamily="34" charset="0"/>
              <a:ea typeface="Times New Roman" panose="02020603050405020304" pitchFamily="18" charset="0"/>
              <a:cs typeface="Noto Sans Devanagari"/>
            </a:endParaRPr>
          </a:p>
          <a:p>
            <a:pPr marL="285750" indent="-285750" algn="just">
              <a:lnSpc>
                <a:spcPct val="150000"/>
              </a:lnSpc>
              <a:buFont typeface="Wingdings" panose="05000000000000000000" pitchFamily="2" charset="2"/>
              <a:buChar char="Ø"/>
            </a:pPr>
            <a:r>
              <a:rPr lang="hi-IN" sz="2400" dirty="0">
                <a:solidFill>
                  <a:srgbClr val="FFFF00"/>
                </a:solidFill>
                <a:effectLst/>
                <a:latin typeface="Calibri" panose="020F0502020204030204" pitchFamily="34" charset="0"/>
                <a:ea typeface="Times New Roman" panose="02020603050405020304" pitchFamily="18" charset="0"/>
                <a:cs typeface="Noto Sans Devanagari"/>
              </a:rPr>
              <a:t>सागर विज्ञानाच्या शाखा</a:t>
            </a:r>
            <a:endParaRPr lang="en-US" sz="2400" dirty="0">
              <a:solidFill>
                <a:srgbClr val="FFC000"/>
              </a:solidFill>
              <a:effectLst/>
              <a:latin typeface="Calibri" panose="020F0502020204030204" pitchFamily="34" charset="0"/>
              <a:ea typeface="Times New Roman" panose="02020603050405020304" pitchFamily="18" charset="0"/>
              <a:cs typeface="Noto Sans Devanagari"/>
            </a:endParaRPr>
          </a:p>
          <a:p>
            <a:pPr marL="285750" indent="-285750" algn="just">
              <a:lnSpc>
                <a:spcPct val="150000"/>
              </a:lnSpc>
              <a:buFont typeface="Wingdings" panose="05000000000000000000" pitchFamily="2" charset="2"/>
              <a:buChar char="Ø"/>
            </a:pPr>
            <a:r>
              <a:rPr lang="hi-IN" sz="2400" b="1" dirty="0">
                <a:solidFill>
                  <a:srgbClr val="00B050"/>
                </a:solidFill>
                <a:effectLst/>
                <a:latin typeface="Calibri" panose="020F0502020204030204" pitchFamily="34" charset="0"/>
                <a:ea typeface="Times New Roman" panose="02020603050405020304" pitchFamily="18" charset="0"/>
                <a:cs typeface="Noto Sans Devanagari"/>
              </a:rPr>
              <a:t>सागर विज्ञानाचे महत्व</a:t>
            </a:r>
            <a:endParaRPr lang="en-US" sz="2400" dirty="0">
              <a:solidFill>
                <a:srgbClr val="00B050"/>
              </a:solidFill>
              <a:effectLst/>
              <a:latin typeface="Calibri" panose="020F0502020204030204" pitchFamily="34" charset="0"/>
              <a:ea typeface="Times New Roman" panose="02020603050405020304" pitchFamily="18" charset="0"/>
              <a:cs typeface="Noto Sans Devanagari"/>
            </a:endParaRPr>
          </a:p>
          <a:p>
            <a:pPr marL="914400" lvl="1" indent="-457200" algn="just">
              <a:lnSpc>
                <a:spcPct val="150000"/>
              </a:lnSpc>
              <a:buFont typeface="+mj-lt"/>
              <a:buAutoNum type="arabicPeriod"/>
            </a:pPr>
            <a:r>
              <a:rPr lang="hi-IN" sz="2400" dirty="0">
                <a:solidFill>
                  <a:srgbClr val="0070C0"/>
                </a:solidFill>
                <a:effectLst/>
                <a:latin typeface="Calibri" panose="020F0502020204030204" pitchFamily="34" charset="0"/>
                <a:ea typeface="Times New Roman" panose="02020603050405020304" pitchFamily="18" charset="0"/>
                <a:cs typeface="Noto Sans Devanagari"/>
              </a:rPr>
              <a:t>सागर विज्ञान व सागरी जीवसृष्टी</a:t>
            </a:r>
            <a:endParaRPr lang="en-US" sz="2400" dirty="0">
              <a:solidFill>
                <a:srgbClr val="0070C0"/>
              </a:solidFill>
              <a:latin typeface="Calibri" panose="020F0502020204030204" pitchFamily="34" charset="0"/>
              <a:ea typeface="Times New Roman" panose="02020603050405020304" pitchFamily="18" charset="0"/>
              <a:cs typeface="Noto Sans Devanagari"/>
            </a:endParaRPr>
          </a:p>
          <a:p>
            <a:pPr marL="914400" lvl="1" indent="-457200" algn="just">
              <a:lnSpc>
                <a:spcPct val="150000"/>
              </a:lnSpc>
              <a:buFont typeface="+mj-lt"/>
              <a:buAutoNum type="arabicPeriod"/>
            </a:pPr>
            <a:r>
              <a:rPr lang="hi-IN" sz="2400" dirty="0">
                <a:solidFill>
                  <a:srgbClr val="FFFF00"/>
                </a:solidFill>
                <a:effectLst/>
                <a:latin typeface="Calibri" panose="020F0502020204030204" pitchFamily="34" charset="0"/>
                <a:ea typeface="Times New Roman" panose="02020603050405020304" pitchFamily="18" charset="0"/>
                <a:cs typeface="Noto Sans Devanagari"/>
              </a:rPr>
              <a:t>सागर विज्ञान व खनिज संपत्ती</a:t>
            </a:r>
            <a:endParaRPr lang="en-US" sz="2400" dirty="0">
              <a:solidFill>
                <a:srgbClr val="FFFF00"/>
              </a:solidFill>
              <a:latin typeface="Calibri" panose="020F0502020204030204" pitchFamily="34" charset="0"/>
              <a:ea typeface="Times New Roman" panose="02020603050405020304" pitchFamily="18" charset="0"/>
              <a:cs typeface="Noto Sans Devanagari"/>
            </a:endParaRPr>
          </a:p>
          <a:p>
            <a:pPr marL="914400" lvl="1" indent="-457200" algn="just">
              <a:lnSpc>
                <a:spcPct val="150000"/>
              </a:lnSpc>
              <a:buFont typeface="+mj-lt"/>
              <a:buAutoNum type="arabicPeriod"/>
            </a:pPr>
            <a:r>
              <a:rPr lang="hi-IN" sz="2400" dirty="0">
                <a:solidFill>
                  <a:srgbClr val="CC0099"/>
                </a:solidFill>
                <a:effectLst/>
                <a:latin typeface="Calibri" panose="020F0502020204030204" pitchFamily="34" charset="0"/>
                <a:ea typeface="Times New Roman" panose="02020603050405020304" pitchFamily="18" charset="0"/>
                <a:cs typeface="Noto Sans Devanagari"/>
              </a:rPr>
              <a:t>सागर विज्ञान आणि शक्ती साधने</a:t>
            </a:r>
            <a:endParaRPr lang="en-US" sz="2400" dirty="0">
              <a:solidFill>
                <a:srgbClr val="CC0099"/>
              </a:solidFill>
              <a:latin typeface="Calibri" panose="020F0502020204030204" pitchFamily="34" charset="0"/>
              <a:ea typeface="Times New Roman" panose="02020603050405020304" pitchFamily="18" charset="0"/>
              <a:cs typeface="Noto Sans Devanagari"/>
            </a:endParaRPr>
          </a:p>
          <a:p>
            <a:pPr marL="914400" lvl="1" indent="-457200" algn="just">
              <a:lnSpc>
                <a:spcPct val="150000"/>
              </a:lnSpc>
              <a:buFont typeface="+mj-lt"/>
              <a:buAutoNum type="arabicPeriod"/>
            </a:pPr>
            <a:r>
              <a:rPr lang="hi-IN" sz="2400" dirty="0">
                <a:solidFill>
                  <a:srgbClr val="00B0F0"/>
                </a:solidFill>
                <a:effectLst/>
                <a:latin typeface="Calibri" panose="020F0502020204030204" pitchFamily="34" charset="0"/>
                <a:ea typeface="Times New Roman" panose="02020603050405020304" pitchFamily="18" charset="0"/>
                <a:cs typeface="Noto Sans Devanagari"/>
              </a:rPr>
              <a:t>सागर विज्ञान व हवामान</a:t>
            </a:r>
            <a:endParaRPr lang="en-US" sz="2400" dirty="0">
              <a:solidFill>
                <a:srgbClr val="00B0F0"/>
              </a:solidFill>
              <a:latin typeface="Calibri" panose="020F0502020204030204" pitchFamily="34" charset="0"/>
              <a:ea typeface="Times New Roman" panose="02020603050405020304" pitchFamily="18" charset="0"/>
              <a:cs typeface="Noto Sans Devanagari"/>
            </a:endParaRPr>
          </a:p>
          <a:p>
            <a:pPr marL="914400" lvl="1" indent="-457200" algn="just">
              <a:lnSpc>
                <a:spcPct val="150000"/>
              </a:lnSpc>
              <a:buFont typeface="+mj-lt"/>
              <a:buAutoNum type="arabicPeriod"/>
            </a:pPr>
            <a:r>
              <a:rPr lang="hi-IN" sz="2400" dirty="0">
                <a:solidFill>
                  <a:srgbClr val="7030A0"/>
                </a:solidFill>
                <a:effectLst/>
                <a:latin typeface="Calibri" panose="020F0502020204030204" pitchFamily="34" charset="0"/>
                <a:ea typeface="Times New Roman" panose="02020603050405020304" pitchFamily="18" charset="0"/>
                <a:cs typeface="Noto Sans Devanagari"/>
              </a:rPr>
              <a:t>सागर</a:t>
            </a:r>
            <a:r>
              <a:rPr lang="en-US" sz="2400" dirty="0">
                <a:solidFill>
                  <a:srgbClr val="7030A0"/>
                </a:solidFill>
                <a:effectLst/>
                <a:latin typeface="Calibri" panose="020F0502020204030204" pitchFamily="34" charset="0"/>
                <a:ea typeface="Times New Roman" panose="02020603050405020304" pitchFamily="18" charset="0"/>
                <a:cs typeface="Noto Sans Devanagari"/>
              </a:rPr>
              <a:t> </a:t>
            </a:r>
            <a:r>
              <a:rPr lang="hi-IN" sz="2400" dirty="0">
                <a:solidFill>
                  <a:srgbClr val="7030A0"/>
                </a:solidFill>
                <a:effectLst/>
                <a:latin typeface="Calibri" panose="020F0502020204030204" pitchFamily="34" charset="0"/>
                <a:ea typeface="Times New Roman" panose="02020603050405020304" pitchFamily="18" charset="0"/>
                <a:cs typeface="Noto Sans Devanagari"/>
              </a:rPr>
              <a:t>विज्ञान व वाहतूक आणि व्‍यापार</a:t>
            </a:r>
            <a:endParaRPr lang="en-US" sz="2400" dirty="0">
              <a:solidFill>
                <a:srgbClr val="7030A0"/>
              </a:solidFill>
            </a:endParaRPr>
          </a:p>
        </p:txBody>
      </p:sp>
    </p:spTree>
    <p:extLst>
      <p:ext uri="{BB962C8B-B14F-4D97-AF65-F5344CB8AC3E}">
        <p14:creationId xmlns:p14="http://schemas.microsoft.com/office/powerpoint/2010/main" val="145371307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show="0">
  <p:cSld>
    <p:bg>
      <p:bgPr>
        <a:solidFill>
          <a:srgbClr val="FF00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7A2653E-A377-46DC-BC80-B789F55FE6A2}"/>
              </a:ext>
            </a:extLst>
          </p:cNvPr>
          <p:cNvSpPr txBox="1"/>
          <p:nvPr/>
        </p:nvSpPr>
        <p:spPr>
          <a:xfrm>
            <a:off x="519821" y="1367911"/>
            <a:ext cx="8614451" cy="3924151"/>
          </a:xfrm>
          <a:prstGeom prst="rect">
            <a:avLst/>
          </a:prstGeom>
          <a:noFill/>
        </p:spPr>
        <p:txBody>
          <a:bodyPr wrap="square">
            <a:spAutoFit/>
          </a:bodyPr>
          <a:lstStyle/>
          <a:p>
            <a:pPr marL="0" marR="0" algn="just">
              <a:lnSpc>
                <a:spcPct val="150000"/>
              </a:lnSpc>
              <a:spcBef>
                <a:spcPts val="0"/>
              </a:spcBef>
              <a:spcAft>
                <a:spcPts val="800"/>
              </a:spcAft>
            </a:pPr>
            <a:r>
              <a:rPr lang="en-US" sz="24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प्राकृतिक भूगोल भूगोलशास्त्राची मूलभूत व महत्त्वपूर्ण शाखा आहे</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या शाखेतील पृथ्वी संदर्भात शिलावरण किंवा </a:t>
            </a:r>
            <a:r>
              <a:rPr lang="en-US" sz="2400" dirty="0" err="1">
                <a:solidFill>
                  <a:srgbClr val="FFFF00"/>
                </a:solidFill>
                <a:effectLst/>
                <a:latin typeface="Calibri" panose="020F0502020204030204" pitchFamily="34" charset="0"/>
                <a:ea typeface="Times New Roman" panose="02020603050405020304" pitchFamily="18" charset="0"/>
                <a:cs typeface="Noto Sans Devanagari"/>
              </a:rPr>
              <a:t>म</a:t>
            </a:r>
            <a:r>
              <a:rPr lang="en-US" sz="2400" dirty="0" err="1">
                <a:solidFill>
                  <a:srgbClr val="FFFF00"/>
                </a:solidFill>
                <a:latin typeface="Calibri" panose="020F0502020204030204" pitchFamily="34" charset="0"/>
                <a:ea typeface="Times New Roman" panose="02020603050405020304" pitchFamily="18" charset="0"/>
                <a:cs typeface="Noto Sans Devanagari"/>
              </a:rPr>
              <a:t>ृदा</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वरण</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वातावरण</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जलावरण व जीवावरण या चार</a:t>
            </a:r>
            <a:r>
              <a:rPr lang="en-US" sz="2400" dirty="0">
                <a:solidFill>
                  <a:srgbClr val="FFFF00"/>
                </a:solidFill>
                <a:latin typeface="Calibri" panose="020F0502020204030204" pitchFamily="34" charset="0"/>
                <a:ea typeface="Times New Roman" panose="02020603050405020304" pitchFamily="18" charset="0"/>
                <a:cs typeface="Noto Sans Devanagari"/>
              </a:rPr>
              <a:t> </a:t>
            </a:r>
            <a:r>
              <a:rPr lang="en-US" sz="2400" dirty="0" err="1">
                <a:solidFill>
                  <a:srgbClr val="FFFF00"/>
                </a:solidFill>
                <a:latin typeface="Calibri" panose="020F0502020204030204" pitchFamily="34" charset="0"/>
                <a:ea typeface="Times New Roman" panose="02020603050405020304" pitchFamily="18" charset="0"/>
                <a:cs typeface="Noto Sans Devanagari"/>
              </a:rPr>
              <a:t>आवरणाचा</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अभ्यास केला जातो</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सागर विज्ञान </a:t>
            </a:r>
            <a:r>
              <a:rPr lang="en-US" sz="2400" dirty="0" err="1">
                <a:solidFill>
                  <a:srgbClr val="FFFF00"/>
                </a:solidFill>
                <a:effectLst/>
                <a:latin typeface="Calibri" panose="020F0502020204030204" pitchFamily="34" charset="0"/>
                <a:ea typeface="Times New Roman" panose="02020603050405020304" pitchFamily="18" charset="0"/>
                <a:cs typeface="Noto Sans Devanagari"/>
              </a:rPr>
              <a:t>या</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ज्ञान </a:t>
            </a:r>
            <a:r>
              <a:rPr lang="en-US" sz="2400" dirty="0" err="1">
                <a:solidFill>
                  <a:srgbClr val="FFFF00"/>
                </a:solidFill>
                <a:latin typeface="Calibri" panose="020F0502020204030204" pitchFamily="34" charset="0"/>
                <a:ea typeface="Times New Roman" panose="02020603050405020304" pitchFamily="18" charset="0"/>
                <a:cs typeface="Noto Sans Devanagari"/>
              </a:rPr>
              <a:t>शाखेमध्ये</a:t>
            </a:r>
            <a:r>
              <a:rPr lang="en-US" sz="2400" dirty="0">
                <a:solidFill>
                  <a:srgbClr val="FFFF00"/>
                </a:solidFill>
                <a:latin typeface="Calibri" panose="020F0502020204030204" pitchFamily="34" charset="0"/>
                <a:ea typeface="Times New Roman" panose="02020603050405020304" pitchFamily="18" charset="0"/>
                <a:cs typeface="Noto Sans Devanagari"/>
              </a:rPr>
              <a:t> </a:t>
            </a:r>
            <a:r>
              <a:rPr lang="en-US" sz="2400" dirty="0" err="1">
                <a:solidFill>
                  <a:srgbClr val="FFFF00"/>
                </a:solidFill>
                <a:latin typeface="Calibri" panose="020F0502020204030204" pitchFamily="34" charset="0"/>
                <a:ea typeface="Times New Roman" panose="02020603050405020304" pitchFamily="18" charset="0"/>
                <a:cs typeface="Noto Sans Devanagari"/>
              </a:rPr>
              <a:t>जलावरणाचा</a:t>
            </a:r>
            <a:r>
              <a:rPr lang="en-US" sz="2400" dirty="0">
                <a:solidFill>
                  <a:srgbClr val="FFFF00"/>
                </a:solidFill>
                <a:latin typeface="Calibri" panose="020F0502020204030204" pitchFamily="34" charset="0"/>
                <a:ea typeface="Times New Roman" panose="02020603050405020304" pitchFamily="18" charset="0"/>
                <a:cs typeface="Noto Sans Devanagari"/>
              </a:rPr>
              <a:t> </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अभ्यास शास्त्रीय पद्धतीने केला जातो</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या अर्थाने सागर विज्ञानाच</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मूळ हे भूगोल शास्त्रा</a:t>
            </a:r>
            <a:r>
              <a:rPr lang="en-US" sz="2400" dirty="0" err="1">
                <a:solidFill>
                  <a:srgbClr val="FFFF00"/>
                </a:solidFill>
                <a:effectLst/>
                <a:latin typeface="Calibri" panose="020F0502020204030204" pitchFamily="34" charset="0"/>
                <a:ea typeface="Times New Roman" panose="02020603050405020304" pitchFamily="18" charset="0"/>
                <a:cs typeface="Noto Sans Devanagari"/>
              </a:rPr>
              <a:t>च्</a:t>
            </a:r>
            <a:r>
              <a:rPr lang="en-US" sz="2400" dirty="0" err="1">
                <a:solidFill>
                  <a:srgbClr val="FFFF00"/>
                </a:solidFill>
                <a:latin typeface="Calibri" panose="020F0502020204030204" pitchFamily="34" charset="0"/>
                <a:ea typeface="Times New Roman" panose="02020603050405020304" pitchFamily="18" charset="0"/>
                <a:cs typeface="Noto Sans Devanagari"/>
              </a:rPr>
              <a:t>या</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मृदेत आढळत</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सागर विज्ञानामध्ये सागर व महासागरातील घटकांचा भौतिक</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रासायनिक</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जैविक दृष्टीने अभ्यास केला जातो. </a:t>
            </a:r>
            <a:endParaRPr lang="en-US" sz="2400" dirty="0">
              <a:solidFill>
                <a:srgbClr val="FFFF00"/>
              </a:solidFill>
              <a:effectLst/>
              <a:latin typeface="Calibri" panose="020F0502020204030204" pitchFamily="34" charset="0"/>
              <a:ea typeface="Times New Roman" panose="02020603050405020304" pitchFamily="18" charset="0"/>
              <a:cs typeface="Noto Sans Devanagari"/>
            </a:endParaRPr>
          </a:p>
        </p:txBody>
      </p:sp>
    </p:spTree>
    <p:extLst>
      <p:ext uri="{BB962C8B-B14F-4D97-AF65-F5344CB8AC3E}">
        <p14:creationId xmlns:p14="http://schemas.microsoft.com/office/powerpoint/2010/main" val="129606194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2C8960F-59E8-4000-ACC8-02DC3586F87F}"/>
              </a:ext>
            </a:extLst>
          </p:cNvPr>
          <p:cNvSpPr txBox="1"/>
          <p:nvPr/>
        </p:nvSpPr>
        <p:spPr>
          <a:xfrm>
            <a:off x="729574" y="914016"/>
            <a:ext cx="7986409" cy="5029967"/>
          </a:xfrm>
          <a:prstGeom prst="rect">
            <a:avLst/>
          </a:prstGeom>
          <a:noFill/>
        </p:spPr>
        <p:txBody>
          <a:bodyPr wrap="square">
            <a:spAutoFit/>
          </a:bodyPr>
          <a:lstStyle/>
          <a:p>
            <a:pPr algn="just">
              <a:lnSpc>
                <a:spcPct val="150000"/>
              </a:lnSpc>
            </a:pP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पृथ्वीच्या एकूण पृष्ठभागाच्या सुमारे 2</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9</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टक्के भाग हा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भूभागाने</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व्यापलेला असून 7</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1</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टक्के भाग हा जल</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व्याप्</a:t>
            </a:r>
            <a:r>
              <a:rPr lang="en-US" sz="2400" dirty="0" err="1">
                <a:solidFill>
                  <a:srgbClr val="0070C0"/>
                </a:solidFill>
                <a:latin typeface="Calibri" panose="020F0502020204030204" pitchFamily="34" charset="0"/>
                <a:ea typeface="Times New Roman" panose="02020603050405020304" pitchFamily="18" charset="0"/>
                <a:cs typeface="Noto Sans Devanagari"/>
              </a:rPr>
              <a:t>त</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आहे</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या जलव्या</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त</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भागाला जलावरण किंवा उदा</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रव</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रण असे म्हणतात</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जलावरण विविध महासागर</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समुद्र</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उपसागर</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आखात</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सामुद्रध्वनी</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खाड्या</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इत्यादी</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सागरी</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भागाचे</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मिळून</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झालेले</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आहे</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महासागर</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ात</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पॅसीफिक</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महासागर</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अटलांटिक महासागर</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हिंदी महासागर व आर्</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क्</a:t>
            </a:r>
            <a:r>
              <a:rPr lang="en-US" sz="2400" dirty="0" err="1">
                <a:solidFill>
                  <a:srgbClr val="0070C0"/>
                </a:solidFill>
                <a:latin typeface="Calibri" panose="020F0502020204030204" pitchFamily="34" charset="0"/>
                <a:ea typeface="Times New Roman" panose="02020603050405020304" pitchFamily="18" charset="0"/>
                <a:cs typeface="Noto Sans Devanagari"/>
              </a:rPr>
              <a:t>टीक</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महासागर यांचा समावेश होतो</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या</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महासागरांनी</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एकूण जलावरण</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a:t>
            </a:r>
            <a:r>
              <a:rPr lang="en-US" sz="2400" dirty="0" err="1">
                <a:solidFill>
                  <a:srgbClr val="0070C0"/>
                </a:solidFill>
                <a:latin typeface="Calibri" panose="020F0502020204030204" pitchFamily="34" charset="0"/>
                <a:ea typeface="Times New Roman" panose="02020603050405020304" pitchFamily="18" charset="0"/>
                <a:cs typeface="Noto Sans Devanagari"/>
              </a:rPr>
              <a:t>च्या</a:t>
            </a:r>
            <a:r>
              <a:rPr lang="en-US" sz="2400" dirty="0">
                <a:solidFill>
                  <a:srgbClr val="0070C0"/>
                </a:solidFill>
                <a:latin typeface="Calibri" panose="020F0502020204030204" pitchFamily="34" charset="0"/>
                <a:ea typeface="Times New Roman" panose="02020603050405020304" pitchFamily="18" charset="0"/>
                <a:cs typeface="Noto Sans Devanagari"/>
              </a:rPr>
              <a:t> </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92 30 टक्के क्षेत्र व्यापलेल</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आहे व उर्वरित क्षेत्र समुद्र</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उपसाग</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र</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सामुद्रध्वनी</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खाड्या</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यांनी व्यापलेले आहे </a:t>
            </a:r>
            <a:endParaRPr lang="en-US" sz="2400" dirty="0">
              <a:solidFill>
                <a:srgbClr val="0070C0"/>
              </a:solidFill>
            </a:endParaRPr>
          </a:p>
        </p:txBody>
      </p:sp>
    </p:spTree>
    <p:extLst>
      <p:ext uri="{BB962C8B-B14F-4D97-AF65-F5344CB8AC3E}">
        <p14:creationId xmlns:p14="http://schemas.microsoft.com/office/powerpoint/2010/main" val="16775693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0">
  <p:cSld>
    <p:bg>
      <p:bgPr>
        <a:solidFill>
          <a:srgbClr val="FFC0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E022E02-AA85-4B4A-9F69-F85091D2E6CA}"/>
              </a:ext>
            </a:extLst>
          </p:cNvPr>
          <p:cNvSpPr txBox="1"/>
          <p:nvPr/>
        </p:nvSpPr>
        <p:spPr>
          <a:xfrm>
            <a:off x="152400" y="278187"/>
            <a:ext cx="11725275" cy="5593839"/>
          </a:xfrm>
          <a:prstGeom prst="rect">
            <a:avLst/>
          </a:prstGeom>
          <a:noFill/>
        </p:spPr>
        <p:txBody>
          <a:bodyPr wrap="square">
            <a:spAutoFit/>
          </a:bodyPr>
          <a:lstStyle/>
          <a:p>
            <a:pPr marL="0" marR="0" algn="just">
              <a:lnSpc>
                <a:spcPct val="150000"/>
              </a:lnSpc>
              <a:spcBef>
                <a:spcPts val="0"/>
              </a:spcBef>
              <a:spcAft>
                <a:spcPts val="800"/>
              </a:spcAft>
            </a:pPr>
            <a:r>
              <a:rPr lang="en-US" sz="2000" dirty="0">
                <a:solidFill>
                  <a:srgbClr val="C00000"/>
                </a:solidFill>
                <a:effectLst/>
                <a:latin typeface="Calibri" panose="020F0502020204030204" pitchFamily="34" charset="0"/>
                <a:ea typeface="Times New Roman" panose="02020603050405020304" pitchFamily="18" charset="0"/>
                <a:cs typeface="Noto Sans Devanagari"/>
              </a:rPr>
              <a:t>	</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आशा या जल</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वरणाचा अभ्यास सागर विज्ञानात केला जातो</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20 </a:t>
            </a:r>
            <a:r>
              <a:rPr lang="en-US" sz="2000" dirty="0" err="1">
                <a:solidFill>
                  <a:srgbClr val="C00000"/>
                </a:solidFill>
                <a:effectLst/>
                <a:latin typeface="Calibri" panose="020F0502020204030204" pitchFamily="34" charset="0"/>
                <a:ea typeface="Times New Roman" panose="02020603050405020304" pitchFamily="18" charset="0"/>
                <a:cs typeface="Noto Sans Devanagari"/>
              </a:rPr>
              <a:t>वे</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शतक हे मानवाची शास्त्रीय आणि</a:t>
            </a:r>
            <a:r>
              <a:rPr lang="en-US" sz="2000" dirty="0">
                <a:solidFill>
                  <a:srgbClr val="C00000"/>
                </a:solidFill>
                <a:latin typeface="Calibri" panose="020F0502020204030204" pitchFamily="34" charset="0"/>
                <a:ea typeface="Times New Roman" panose="02020603050405020304" pitchFamily="18" charset="0"/>
                <a:cs typeface="Noto Sans Devanagari"/>
              </a:rPr>
              <a:t> </a:t>
            </a:r>
            <a:r>
              <a:rPr lang="en-US" sz="2000" dirty="0" err="1">
                <a:solidFill>
                  <a:srgbClr val="C00000"/>
                </a:solidFill>
                <a:latin typeface="Calibri" panose="020F0502020204030204" pitchFamily="34" charset="0"/>
                <a:ea typeface="Times New Roman" panose="02020603050405020304" pitchFamily="18" charset="0"/>
                <a:cs typeface="Noto Sans Devanagari"/>
              </a:rPr>
              <a:t>तांत्रिक</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प्रगती व औद्योगिक प्रगती करता महत्वपूर्ण मानले जाते</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त्याच बरोबर 20 व्या शतकाच्या उत्तरार्धात जगाची वाढती लोकसंख्या</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नागरीकरण अन्नधान्य पुरवठा </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क्षय खनिजे व शक्ती संसाधने</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गोड्या पाण्याचा पुरवठा </a:t>
            </a:r>
            <a:r>
              <a:rPr lang="en-US" sz="2000" dirty="0" err="1">
                <a:solidFill>
                  <a:srgbClr val="C00000"/>
                </a:solidFill>
                <a:effectLst/>
                <a:latin typeface="Calibri" panose="020F0502020204030204" pitchFamily="34" charset="0"/>
                <a:ea typeface="Times New Roman" panose="02020603050405020304" pitchFamily="18" charset="0"/>
                <a:cs typeface="Noto Sans Devanagari"/>
              </a:rPr>
              <a:t>निवास</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क्षेत्र यासंदर्भात अनेक समस्या निर्माण झाल्या आहेत</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पृथ्वीवर निवास योग्य क्षेत्र हे </a:t>
            </a:r>
            <a:r>
              <a:rPr lang="en-US" sz="2000" dirty="0" err="1">
                <a:solidFill>
                  <a:srgbClr val="C00000"/>
                </a:solidFill>
                <a:effectLst/>
                <a:latin typeface="Calibri" panose="020F0502020204030204" pitchFamily="34" charset="0"/>
                <a:ea typeface="Times New Roman" panose="02020603050405020304" pitchFamily="18" charset="0"/>
                <a:cs typeface="Noto Sans Devanagari"/>
              </a:rPr>
              <a:t>भूभा</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ग</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च्या क्षेत्रफळाच्या फक्त 33 टक्के आहे</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वाढत्या लोकसंख्येमुळे अन्नधान्य समस्या बिकट बनत चाललेली आहे</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कोळसा</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खनिज तेल</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नैसर्गिक वायू यासारखी क्षय </a:t>
            </a:r>
            <a:r>
              <a:rPr lang="en-US" sz="2000" dirty="0" err="1">
                <a:solidFill>
                  <a:srgbClr val="C00000"/>
                </a:solidFill>
                <a:latin typeface="Calibri" panose="020F0502020204030204" pitchFamily="34" charset="0"/>
                <a:ea typeface="Times New Roman" panose="02020603050405020304" pitchFamily="18" charset="0"/>
                <a:cs typeface="Noto Sans Devanagari"/>
              </a:rPr>
              <a:t>शक्ती</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संसाधने व लोह</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मॅग्नीज</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सोने</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तांबे इत्यादी धातुमय क्षय संसाधने नजीकच्या काळात संपुष्टात येण्याची शक्यता निर्माण झालेली आहे</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जगातील अनेक देशांमधून </a:t>
            </a:r>
            <a:r>
              <a:rPr lang="en-US" sz="2000" dirty="0" err="1">
                <a:solidFill>
                  <a:srgbClr val="C00000"/>
                </a:solidFill>
                <a:latin typeface="Calibri" panose="020F0502020204030204" pitchFamily="34" charset="0"/>
                <a:ea typeface="Times New Roman" panose="02020603050405020304" pitchFamily="18" charset="0"/>
                <a:cs typeface="Noto Sans Devanagari"/>
              </a:rPr>
              <a:t>पिण्या</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च्या पाण्याच्या समस्या निर्माण होत चाललेल्या आहेत</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अशा समस्याचे निराकरण करण्यासाठी जगातील अनेक अभ्यासक व शास्त्रज्ञ सागरी विज्ञानाच्या अभ्यासाला महत्त्व देत आहेत</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 </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कारण सागर विज्ञानाच्या अभ्यास सागरामधून अन्न</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 </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पाणी</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खनिजे व शक्ती साधने इत्यादी गोष्ट प्राप्त करण्यासाठी उपयुक्त ठर</a:t>
            </a:r>
            <a:r>
              <a:rPr lang="en-US" sz="2000" dirty="0" err="1">
                <a:solidFill>
                  <a:srgbClr val="C00000"/>
                </a:solidFill>
                <a:effectLst/>
                <a:latin typeface="Calibri" panose="020F0502020204030204" pitchFamily="34" charset="0"/>
                <a:ea typeface="Times New Roman" panose="02020603050405020304" pitchFamily="18" charset="0"/>
                <a:cs typeface="Noto Sans Devanagari"/>
              </a:rPr>
              <a:t>णार</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आहे</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तसेच हा अभ्यास सागरी वाहतूक</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व्यापार संदेश वहन व निवास क्षेत्राचा विस्तार</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देशाचे संरक्षण</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हवामान इत्यादी अनेक घटकांच्या संदर्भाने फायदेशीर ठरणार आहे</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त्यामुळे 2</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1</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वे शतक हे केवळ माहिती आणि तंत्रज्ञान</a:t>
            </a:r>
            <a:r>
              <a:rPr lang="en-US" sz="2000" dirty="0" err="1">
                <a:solidFill>
                  <a:srgbClr val="C00000"/>
                </a:solidFill>
                <a:effectLst/>
                <a:latin typeface="Calibri" panose="020F0502020204030204" pitchFamily="34" charset="0"/>
                <a:ea typeface="Times New Roman" panose="02020603050405020304" pitchFamily="18" charset="0"/>
                <a:cs typeface="Noto Sans Devanagari"/>
              </a:rPr>
              <a:t>चे</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शतक न राहता ते सागर विज्ञानाच्या अभ्यासाचे व उपयोजनाचे शतक राहणार आहे</a:t>
            </a:r>
            <a:endParaRPr lang="en-US" sz="20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028590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B3FFDCA-FBA7-4B6E-8F96-4208BBADEC0A}"/>
              </a:ext>
            </a:extLst>
          </p:cNvPr>
          <p:cNvSpPr txBox="1"/>
          <p:nvPr/>
        </p:nvSpPr>
        <p:spPr>
          <a:xfrm>
            <a:off x="104774" y="-72161"/>
            <a:ext cx="11639551" cy="6999737"/>
          </a:xfrm>
          <a:prstGeom prst="rect">
            <a:avLst/>
          </a:prstGeom>
          <a:noFill/>
        </p:spPr>
        <p:txBody>
          <a:bodyPr wrap="square">
            <a:spAutoFit/>
          </a:bodyPr>
          <a:lstStyle/>
          <a:p>
            <a:pPr marL="0" marR="0" algn="just">
              <a:lnSpc>
                <a:spcPct val="150000"/>
              </a:lnSpc>
              <a:spcBef>
                <a:spcPts val="0"/>
              </a:spcBef>
              <a:spcAft>
                <a:spcPts val="800"/>
              </a:spcAft>
            </a:pP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सौर ऊर्जेशिवाय सागर ज</a:t>
            </a:r>
            <a:r>
              <a:rPr lang="en-US" sz="2400" dirty="0" err="1">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लास</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भूगर्भाकडूनही</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काही प्रमाणात उष्णता मिळते त्याबरोबरच </a:t>
            </a:r>
            <a:r>
              <a:rPr lang="en-US" sz="2400" dirty="0" err="1">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भरती</a:t>
            </a:r>
            <a:r>
              <a:rPr lang="en-US" sz="2400" dirty="0" err="1">
                <a:solidFill>
                  <a:schemeClr val="bg1"/>
                </a:solidFill>
                <a:latin typeface="Calibri" panose="020F0502020204030204" pitchFamily="34" charset="0"/>
                <a:ea typeface="Times New Roman" panose="02020603050405020304" pitchFamily="18" charset="0"/>
                <a:cs typeface="Mangal" panose="02040503050203030202" pitchFamily="18" charset="0"/>
              </a:rPr>
              <a:t>-ओहोटी</a:t>
            </a:r>
            <a:r>
              <a:rPr lang="en-US" sz="2400" dirty="0">
                <a:solidFill>
                  <a:schemeClr val="bg1"/>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chemeClr val="bg1"/>
                </a:solidFill>
                <a:latin typeface="Calibri" panose="020F0502020204030204" pitchFamily="34" charset="0"/>
                <a:ea typeface="Times New Roman" panose="02020603050405020304" pitchFamily="18" charset="0"/>
                <a:cs typeface="Mangal" panose="02040503050203030202" pitchFamily="18" charset="0"/>
              </a:rPr>
              <a:t>सागर</a:t>
            </a:r>
            <a:r>
              <a:rPr lang="en-US" sz="2400" dirty="0">
                <a:solidFill>
                  <a:schemeClr val="bg1"/>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chemeClr val="bg1"/>
                </a:solidFill>
                <a:latin typeface="Calibri" panose="020F0502020204030204" pitchFamily="34" charset="0"/>
                <a:ea typeface="Times New Roman" panose="02020603050405020304" pitchFamily="18" charset="0"/>
                <a:cs typeface="Mangal" panose="02040503050203030202" pitchFamily="18" charset="0"/>
              </a:rPr>
              <a:t>प्रवाह</a:t>
            </a:r>
            <a:r>
              <a:rPr lang="en-US" sz="2400" dirty="0">
                <a:solidFill>
                  <a:schemeClr val="bg1"/>
                </a:solidFill>
                <a:latin typeface="Calibri" panose="020F0502020204030204" pitchFamily="34" charset="0"/>
                <a:ea typeface="Times New Roman" panose="02020603050405020304" pitchFamily="18" charset="0"/>
                <a:cs typeface="Mangal" panose="02040503050203030202" pitchFamily="18" charset="0"/>
              </a:rPr>
              <a:t>, </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सागरी लाटा या माध्यमातूनही अल्पशा प्रमाणात उष्णता मिळत असते पण सौर ऊर्जेच्या तुलनेत</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यांचे</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प्रमाण</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फार</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अत्</a:t>
            </a:r>
            <a:r>
              <a:rPr lang="en-US" sz="2400" dirty="0" err="1">
                <a:solidFill>
                  <a:schemeClr val="bg1"/>
                </a:solidFill>
                <a:latin typeface="Calibri" panose="020F0502020204030204" pitchFamily="34" charset="0"/>
                <a:ea typeface="Times New Roman" panose="02020603050405020304" pitchFamily="18" charset="0"/>
                <a:cs typeface="Mangal" panose="02040503050203030202" pitchFamily="18" charset="0"/>
              </a:rPr>
              <a:t>यल्प</a:t>
            </a:r>
            <a:r>
              <a:rPr lang="en-US" sz="2400" dirty="0">
                <a:solidFill>
                  <a:schemeClr val="bg1"/>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chemeClr val="bg1"/>
                </a:solidFill>
                <a:latin typeface="Calibri" panose="020F0502020204030204" pitchFamily="34" charset="0"/>
                <a:ea typeface="Times New Roman" panose="02020603050405020304" pitchFamily="18" charset="0"/>
                <a:cs typeface="Mangal" panose="02040503050203030202" pitchFamily="18" charset="0"/>
              </a:rPr>
              <a:t>आहे</a:t>
            </a:r>
            <a:r>
              <a:rPr lang="en-US" sz="2400" dirty="0">
                <a:solidFill>
                  <a:schemeClr val="bg1"/>
                </a:solidFill>
                <a:latin typeface="Calibri" panose="020F0502020204030204" pitchFamily="34" charset="0"/>
                <a:ea typeface="Times New Roman" panose="02020603050405020304" pitchFamily="18" charset="0"/>
                <a:cs typeface="Mangal" panose="02040503050203030202" pitchFamily="18" charset="0"/>
              </a:rPr>
              <a:t>.</a:t>
            </a:r>
            <a:endParaRPr lang="en-US" sz="2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सागर जल</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च्या तापमानावर परिणाम करणारे घटक</a:t>
            </a:r>
            <a:endParaRPr lang="en-IN" sz="2400" dirty="0">
              <a:solidFill>
                <a:schemeClr val="bg1"/>
              </a:solidFill>
              <a:latin typeface="Calibri" panose="020F0502020204030204" pitchFamily="34" charset="0"/>
              <a:ea typeface="Times New Roman" panose="02020603050405020304" pitchFamily="18" charset="0"/>
              <a:cs typeface="Mangal" panose="02040503050203030202" pitchFamily="18" charset="0"/>
            </a:endParaRPr>
          </a:p>
          <a:p>
            <a:pPr marL="0" marR="0" algn="just">
              <a:lnSpc>
                <a:spcPct val="150000"/>
              </a:lnSpc>
              <a:spcBef>
                <a:spcPts val="0"/>
              </a:spcBef>
              <a:spcAft>
                <a:spcPts val="800"/>
              </a:spcAft>
            </a:pPr>
            <a:r>
              <a:rPr lang="en-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सागर जलाचे तापमान वर परिणाम करणारे घटक पुढीलप्रमाणे </a:t>
            </a:r>
            <a:r>
              <a:rPr lang="en-US" sz="2400" dirty="0" err="1">
                <a:solidFill>
                  <a:schemeClr val="bg1"/>
                </a:solidFill>
                <a:latin typeface="Calibri" panose="020F0502020204030204" pitchFamily="34" charset="0"/>
                <a:ea typeface="Times New Roman" panose="02020603050405020304" pitchFamily="18" charset="0"/>
                <a:cs typeface="Mangal" panose="02040503050203030202" pitchFamily="18" charset="0"/>
              </a:rPr>
              <a:t>आहेत</a:t>
            </a:r>
            <a:r>
              <a:rPr lang="en-US" sz="2400" dirty="0">
                <a:solidFill>
                  <a:schemeClr val="bg1"/>
                </a:solidFill>
                <a:latin typeface="Calibri" panose="020F0502020204030204" pitchFamily="34" charset="0"/>
                <a:ea typeface="Times New Roman" panose="02020603050405020304" pitchFamily="18" charset="0"/>
                <a:cs typeface="Mangal" panose="02040503050203030202" pitchFamily="18" charset="0"/>
              </a:rPr>
              <a:t>.</a:t>
            </a:r>
            <a:endParaRPr lang="en-US" sz="2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a:solidFill>
                  <a:schemeClr val="bg1"/>
                </a:solidFill>
                <a:latin typeface="Calibri" panose="020F0502020204030204" pitchFamily="34" charset="0"/>
                <a:ea typeface="Times New Roman" panose="02020603050405020304" pitchFamily="18" charset="0"/>
                <a:cs typeface="Mangal" panose="02040503050203030202" pitchFamily="18" charset="0"/>
              </a:rPr>
              <a:t>1)</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अक्षांश </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सागर ज</a:t>
            </a:r>
            <a:r>
              <a:rPr lang="en-US" sz="2400" dirty="0" err="1">
                <a:solidFill>
                  <a:schemeClr val="bg1"/>
                </a:solidFill>
                <a:latin typeface="Calibri" panose="020F0502020204030204" pitchFamily="34" charset="0"/>
                <a:ea typeface="Times New Roman" panose="02020603050405020304" pitchFamily="18" charset="0"/>
                <a:cs typeface="Mangal" panose="02040503050203030202" pitchFamily="18" charset="0"/>
              </a:rPr>
              <a:t>ला</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च्या तापमानाच्या क्षितिजसमांतर वितरणावर परिणाम करणाऱ्या घटकात अक्षांश हा सर्वात जास्त महत्त्वाचा घटक आहे</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विषुववृत्तापासून उत्तरेकडे व दक्षिणेकडे गेल्यास सा</a:t>
            </a:r>
            <a:r>
              <a:rPr lang="en-US" sz="2400" dirty="0" err="1">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गरजलाचे</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तापमान कमी कमी होत जाते</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प्रत्येक अक्षवृत्त</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मागे 0.5 अंश सेल्सियस तापमानात घट होत असते</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विषुववृत्तीय प्रदेशातील सागर पृष्ठाच</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तापमान 20 अंश ते 27 अंश सेल्सिअस पर्यंत आढळते</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30 ते 40 अक्षवृत्ताच्या दरम्यान 16 अंश ते 20 अंश सेल्सियस दरम्यान तापमानात आढळते</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अक्षवृत्तीय ध्रुवाजवळील प्रदेशात शून्य अंश सेल्सियस पेक्षाही सागर जलाचे तापमान कमी झालेले आढळते</a:t>
            </a:r>
            <a:r>
              <a:rPr lang="en-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endParaRPr lang="en-US" sz="2400" dirty="0">
              <a:solidFill>
                <a:schemeClr val="bg1"/>
              </a:solidFill>
            </a:endParaRPr>
          </a:p>
        </p:txBody>
      </p:sp>
    </p:spTree>
    <p:extLst>
      <p:ext uri="{BB962C8B-B14F-4D97-AF65-F5344CB8AC3E}">
        <p14:creationId xmlns:p14="http://schemas.microsoft.com/office/powerpoint/2010/main" val="2768376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show="0">
  <p:cSld>
    <p:bg>
      <p:bgPr>
        <a:solidFill>
          <a:srgbClr val="FFFF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FA1BFEF-182A-467C-B5B6-4A17A4E01168}"/>
              </a:ext>
            </a:extLst>
          </p:cNvPr>
          <p:cNvSpPr txBox="1"/>
          <p:nvPr/>
        </p:nvSpPr>
        <p:spPr>
          <a:xfrm>
            <a:off x="294813" y="208150"/>
            <a:ext cx="8520713" cy="6152966"/>
          </a:xfrm>
          <a:prstGeom prst="rect">
            <a:avLst/>
          </a:prstGeom>
          <a:noFill/>
        </p:spPr>
        <p:txBody>
          <a:bodyPr wrap="square">
            <a:spAutoFit/>
          </a:bodyPr>
          <a:lstStyle/>
          <a:p>
            <a:pPr marL="0" marR="0" algn="just">
              <a:lnSpc>
                <a:spcPct val="150000"/>
              </a:lnSpc>
              <a:spcBef>
                <a:spcPts val="0"/>
              </a:spcBef>
              <a:spcAft>
                <a:spcPts val="800"/>
              </a:spcAft>
            </a:pPr>
            <a:r>
              <a:rPr lang="hi-IN" sz="2200" b="1" dirty="0">
                <a:solidFill>
                  <a:schemeClr val="bg1"/>
                </a:solidFill>
                <a:effectLst/>
                <a:highlight>
                  <a:srgbClr val="00FFFF"/>
                </a:highlight>
                <a:latin typeface="Calibri" panose="020F0502020204030204" pitchFamily="34" charset="0"/>
                <a:ea typeface="Times New Roman" panose="02020603050405020304" pitchFamily="18" charset="0"/>
                <a:cs typeface="Noto Sans Devanagari"/>
              </a:rPr>
              <a:t>व्याख्या :-</a:t>
            </a:r>
            <a:endParaRPr lang="en-US" sz="2200" b="1" dirty="0">
              <a:solidFill>
                <a:schemeClr val="bg1"/>
              </a:solidFill>
              <a:effectLst/>
              <a:highlight>
                <a:srgbClr val="00FFFF"/>
              </a:highlight>
              <a:latin typeface="Calibri" panose="020F0502020204030204" pitchFamily="34" charset="0"/>
              <a:ea typeface="Times New Roman" panose="02020603050405020304" pitchFamily="18" charset="0"/>
              <a:cs typeface="Noto Sans Devanagari"/>
            </a:endParaRPr>
          </a:p>
          <a:p>
            <a:pPr marL="457200" marR="0" indent="-457200" algn="just">
              <a:lnSpc>
                <a:spcPct val="150000"/>
              </a:lnSpc>
              <a:spcBef>
                <a:spcPts val="0"/>
              </a:spcBef>
              <a:spcAft>
                <a:spcPts val="800"/>
              </a:spcAft>
              <a:buFont typeface="+mj-lt"/>
              <a:buAutoNum type="arabicPeriod"/>
            </a:pPr>
            <a:r>
              <a:rPr lang="hi-IN" sz="2000" dirty="0">
                <a:solidFill>
                  <a:schemeClr val="bg1"/>
                </a:solidFill>
                <a:effectLst/>
                <a:latin typeface="Calibri" panose="020F0502020204030204" pitchFamily="34" charset="0"/>
                <a:ea typeface="Times New Roman" panose="02020603050405020304" pitchFamily="18" charset="0"/>
                <a:cs typeface="Noto Sans Devanagari"/>
              </a:rPr>
              <a:t>सागर विज्ञान म्हणजे सागराचा शास्त्रीय दृष्टिकोनातून केला जाणारा अभ्यास होय.</a:t>
            </a:r>
            <a:endParaRPr lang="en-US" sz="2000" dirty="0">
              <a:solidFill>
                <a:schemeClr val="bg1"/>
              </a:solidFill>
              <a:effectLst/>
              <a:latin typeface="Calibri" panose="020F0502020204030204" pitchFamily="34" charset="0"/>
              <a:ea typeface="Times New Roman" panose="02020603050405020304" pitchFamily="18" charset="0"/>
              <a:cs typeface="Noto Sans Devanagari"/>
            </a:endParaRPr>
          </a:p>
          <a:p>
            <a:pPr marL="457200" marR="0" indent="-457200" algn="just">
              <a:lnSpc>
                <a:spcPct val="150000"/>
              </a:lnSpc>
              <a:spcBef>
                <a:spcPts val="0"/>
              </a:spcBef>
              <a:spcAft>
                <a:spcPts val="800"/>
              </a:spcAft>
              <a:buFont typeface="+mj-lt"/>
              <a:buAutoNum type="arabicPeriod"/>
            </a:pPr>
            <a:r>
              <a:rPr lang="hi-IN" sz="2000" dirty="0">
                <a:solidFill>
                  <a:schemeClr val="bg1"/>
                </a:solidFill>
                <a:effectLst/>
                <a:latin typeface="Calibri" panose="020F0502020204030204" pitchFamily="34" charset="0"/>
                <a:ea typeface="Times New Roman" panose="02020603050405020304" pitchFamily="18" charset="0"/>
                <a:cs typeface="Noto Sans Devanagari"/>
              </a:rPr>
              <a:t>सागरा संबंधित घटकांचा सर्व शास्त्राचा उपयोग करून केला जाणारा अभ्यास म्हणजे सागर विज्ञान होय.</a:t>
            </a:r>
            <a:endParaRPr lang="en-US" sz="2000" dirty="0">
              <a:solidFill>
                <a:schemeClr val="bg1"/>
              </a:solidFill>
              <a:effectLst/>
              <a:latin typeface="Calibri" panose="020F0502020204030204" pitchFamily="34" charset="0"/>
              <a:ea typeface="Times New Roman" panose="02020603050405020304" pitchFamily="18" charset="0"/>
              <a:cs typeface="Noto Sans Devanagari"/>
            </a:endParaRPr>
          </a:p>
          <a:p>
            <a:pPr marL="457200" marR="0" indent="-457200" algn="just">
              <a:lnSpc>
                <a:spcPct val="150000"/>
              </a:lnSpc>
              <a:spcBef>
                <a:spcPts val="0"/>
              </a:spcBef>
              <a:spcAft>
                <a:spcPts val="800"/>
              </a:spcAft>
              <a:buFont typeface="+mj-lt"/>
              <a:buAutoNum type="arabicPeriod"/>
            </a:pPr>
            <a:r>
              <a:rPr lang="hi-IN" sz="2000" dirty="0">
                <a:solidFill>
                  <a:schemeClr val="bg1"/>
                </a:solidFill>
                <a:effectLst/>
                <a:latin typeface="Calibri" panose="020F0502020204030204" pitchFamily="34" charset="0"/>
                <a:ea typeface="Times New Roman" panose="02020603050405020304" pitchFamily="18" charset="0"/>
                <a:cs typeface="Noto Sans Devanagari"/>
              </a:rPr>
              <a:t>सागर जलाचे स्वरूप, त्याच्या हालचाली, तापमान, खोली क्षारता, सागर तळ रचना, सागरामधील वनस्पती व प्राणी, सागरी निक्षेप, सागरी संसाधने इत्यादी घटकांचा अभ्यास करणारे शास्त्र म्हणजे सागर विज्ञान होय.</a:t>
            </a:r>
            <a:endParaRPr lang="en-US" sz="2000" dirty="0">
              <a:solidFill>
                <a:schemeClr val="bg1"/>
              </a:solidFill>
              <a:effectLst/>
              <a:latin typeface="Calibri" panose="020F0502020204030204" pitchFamily="34" charset="0"/>
              <a:ea typeface="Times New Roman" panose="02020603050405020304" pitchFamily="18" charset="0"/>
              <a:cs typeface="Noto Sans Devanagari"/>
            </a:endParaRPr>
          </a:p>
          <a:p>
            <a:pPr marL="457200" marR="0" indent="-457200" algn="just">
              <a:lnSpc>
                <a:spcPct val="150000"/>
              </a:lnSpc>
              <a:spcBef>
                <a:spcPts val="0"/>
              </a:spcBef>
              <a:spcAft>
                <a:spcPts val="800"/>
              </a:spcAft>
              <a:buFont typeface="+mj-lt"/>
              <a:buAutoNum type="arabicPeriod"/>
            </a:pPr>
            <a:r>
              <a:rPr lang="hi-IN" sz="2000" dirty="0">
                <a:solidFill>
                  <a:schemeClr val="bg1"/>
                </a:solidFill>
                <a:effectLst/>
                <a:latin typeface="Calibri" panose="020F0502020204030204" pitchFamily="34" charset="0"/>
                <a:ea typeface="Times New Roman" panose="02020603050405020304" pitchFamily="18" charset="0"/>
                <a:cs typeface="Noto Sans Devanagari"/>
              </a:rPr>
              <a:t>सागर तळाची रचना, सागर जलाचे गुणधर्म, त्याच्या हालचाली, सागरातील जीवसृष्टी व खनिजे या सर्वांचा एकत्रित अभ्यास म्हणजे सागर विज्ञान होय.</a:t>
            </a:r>
            <a:endParaRPr lang="en-US" sz="2000" dirty="0">
              <a:solidFill>
                <a:schemeClr val="bg1"/>
              </a:solidFill>
              <a:effectLst/>
              <a:latin typeface="Calibri" panose="020F0502020204030204" pitchFamily="34" charset="0"/>
              <a:ea typeface="Times New Roman" panose="02020603050405020304" pitchFamily="18" charset="0"/>
              <a:cs typeface="Noto Sans Devanagari"/>
            </a:endParaRPr>
          </a:p>
          <a:p>
            <a:pPr marL="457200" marR="0" indent="-457200" algn="just">
              <a:lnSpc>
                <a:spcPct val="150000"/>
              </a:lnSpc>
              <a:spcBef>
                <a:spcPts val="0"/>
              </a:spcBef>
              <a:spcAft>
                <a:spcPts val="800"/>
              </a:spcAft>
              <a:buFont typeface="+mj-lt"/>
              <a:buAutoNum type="arabicPeriod"/>
            </a:pPr>
            <a:r>
              <a:rPr lang="hi-IN" sz="2000" dirty="0">
                <a:solidFill>
                  <a:schemeClr val="bg1"/>
                </a:solidFill>
                <a:effectLst/>
                <a:latin typeface="Calibri" panose="020F0502020204030204" pitchFamily="34" charset="0"/>
                <a:ea typeface="Times New Roman" panose="02020603050405020304" pitchFamily="18" charset="0"/>
                <a:cs typeface="Noto Sans Devanagari"/>
              </a:rPr>
              <a:t>सागराच्या भौतिक, रसायनिक, जैविक, वातावरणीय, भूशास्त्रीय, अभियांत्रिकी व सागरी धोरणाच्या संदर्भाने केल्या जाणाऱ्या शास्त्रीय अभ्यासास सागर विज्ञान असे म्हणतात.</a:t>
            </a:r>
          </a:p>
        </p:txBody>
      </p:sp>
    </p:spTree>
    <p:extLst>
      <p:ext uri="{BB962C8B-B14F-4D97-AF65-F5344CB8AC3E}">
        <p14:creationId xmlns:p14="http://schemas.microsoft.com/office/powerpoint/2010/main" val="33832150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0">
  <p:cSld>
    <p:bg>
      <p:bgPr>
        <a:solidFill>
          <a:srgbClr val="00B0F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3BDFFE8-9170-4C20-87CC-4FD29EF74EA2}"/>
              </a:ext>
            </a:extLst>
          </p:cNvPr>
          <p:cNvSpPr txBox="1"/>
          <p:nvPr/>
        </p:nvSpPr>
        <p:spPr>
          <a:xfrm>
            <a:off x="288338" y="182501"/>
            <a:ext cx="11468100" cy="6192977"/>
          </a:xfrm>
          <a:prstGeom prst="rect">
            <a:avLst/>
          </a:prstGeom>
          <a:noFill/>
        </p:spPr>
        <p:txBody>
          <a:bodyPr wrap="square">
            <a:spAutoFit/>
          </a:bodyPr>
          <a:lstStyle/>
          <a:p>
            <a:pPr marL="0" marR="0" algn="just">
              <a:lnSpc>
                <a:spcPct val="150000"/>
              </a:lnSpc>
              <a:spcBef>
                <a:spcPts val="0"/>
              </a:spcBef>
              <a:spcAft>
                <a:spcPts val="800"/>
              </a:spcAft>
            </a:pPr>
            <a:r>
              <a:rPr lang="hi-IN" sz="2200" b="1" dirty="0">
                <a:solidFill>
                  <a:srgbClr val="7030A0"/>
                </a:solidFill>
                <a:effectLst/>
                <a:highlight>
                  <a:srgbClr val="FFFF00"/>
                </a:highlight>
                <a:latin typeface="Calibri" panose="020F0502020204030204" pitchFamily="34" charset="0"/>
                <a:ea typeface="Calibri" panose="020F0502020204030204" pitchFamily="34" charset="0"/>
                <a:cs typeface="Nirmala UI" panose="020B0502040204020203" pitchFamily="34" charset="0"/>
              </a:rPr>
              <a:t>सागर विज्ञानाचे </a:t>
            </a:r>
            <a:r>
              <a:rPr lang="en-US" sz="2200" b="1" dirty="0">
                <a:solidFill>
                  <a:srgbClr val="7030A0"/>
                </a:solidFill>
                <a:effectLst/>
                <a:highlight>
                  <a:srgbClr val="FFFF00"/>
                </a:highlight>
                <a:latin typeface="Nirmala UI" panose="020B0502040204020203" pitchFamily="34" charset="0"/>
                <a:ea typeface="Calibri" panose="020F0502020204030204" pitchFamily="34" charset="0"/>
                <a:cs typeface="Times New Roman" panose="02020603050405020304" pitchFamily="18" charset="0"/>
              </a:rPr>
              <a:t>- </a:t>
            </a:r>
            <a:r>
              <a:rPr lang="hi-IN" sz="2200" b="1" dirty="0">
                <a:solidFill>
                  <a:srgbClr val="7030A0"/>
                </a:solidFill>
                <a:effectLst/>
                <a:highlight>
                  <a:srgbClr val="FFFF00"/>
                </a:highlight>
                <a:latin typeface="Nirmala UI" panose="020B0502040204020203" pitchFamily="34" charset="0"/>
                <a:ea typeface="Calibri" panose="020F0502020204030204" pitchFamily="34" charset="0"/>
                <a:cs typeface="Times New Roman" panose="02020603050405020304" pitchFamily="18" charset="0"/>
              </a:rPr>
              <a:t>स्वरूप व व्याप्ती</a:t>
            </a:r>
            <a:r>
              <a:rPr lang="en-US" sz="2200" b="1" dirty="0">
                <a:solidFill>
                  <a:srgbClr val="7030A0"/>
                </a:solidFill>
                <a:effectLst/>
                <a:highlight>
                  <a:srgbClr val="FFFF00"/>
                </a:highlight>
                <a:latin typeface="Nirmala UI" panose="020B0502040204020203" pitchFamily="34" charset="0"/>
                <a:ea typeface="Calibri" panose="020F0502020204030204" pitchFamily="34" charset="0"/>
                <a:cs typeface="Times New Roman" panose="02020603050405020304" pitchFamily="18" charset="0"/>
              </a:rPr>
              <a:t> :-</a:t>
            </a:r>
            <a:endParaRPr lang="en-US" sz="2200" b="1" dirty="0">
              <a:solidFill>
                <a:srgbClr val="7030A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800"/>
              </a:spcAft>
            </a:pPr>
            <a:r>
              <a:rPr lang="en-US" sz="1800" b="1" dirty="0">
                <a:solidFill>
                  <a:srgbClr val="7030A0"/>
                </a:solidFill>
                <a:effectLst/>
                <a:latin typeface="Nirmala UI" panose="020B0502040204020203" pitchFamily="34" charset="0"/>
                <a:ea typeface="Calibri" panose="020F0502020204030204" pitchFamily="34" charset="0"/>
                <a:cs typeface="Times New Roman" panose="02020603050405020304" pitchFamily="18" charset="0"/>
              </a:rPr>
              <a:t>	</a:t>
            </a:r>
            <a:r>
              <a:rPr lang="hi-IN" sz="2000" dirty="0">
                <a:solidFill>
                  <a:srgbClr val="7030A0"/>
                </a:solidFill>
                <a:effectLst/>
                <a:latin typeface="Nirmala UI" panose="020B0502040204020203" pitchFamily="34" charset="0"/>
                <a:ea typeface="Calibri" panose="020F0502020204030204" pitchFamily="34" charset="0"/>
                <a:cs typeface="Times New Roman" panose="02020603050405020304" pitchFamily="18" charset="0"/>
              </a:rPr>
              <a:t>सागर विज्ञानाच्या वर दिलेल्या व्याख्या वरून या शास्त्राचा अर्थ, स्वरूप व व्याप्ती स्पष्ट होण्यास मदत होते. या शास्त्राच्या अभ्यासाचे मूळ ग्रीक आणि रोमन विचारवंताच्या विचारधारेमध्ये व कार्यामध्ये आढळते. परंतु या शास्त्राची खऱ्या अर्थाने प्रगतीची वाटचाल अंधकार युगानंतर झालेली आढळते. 15 व्या शतकात नंतर अनेक धाडसी खलाशांनी समुद्रसफरी व संशोधन मोहिमा हाती घेतल्या. त्यामुळे सागरा संबंधीची विविध प्रकाराची माहिती प्राप्त झाली. यामध्ये क्रिस्तोफर कोलंबस, वास्को द गामा, मॅगेलन, कॅप्टन जेम्स कुक इत्यादी सागर प्रवास करणाऱ्या खलाशांचा समावेश होतो. यांनी सागर भागाच्या माहिती बरोबर नवीन भूखंडाचे व बेटाचे शोध लावलेले आहेत. शास्त्रीय दृष्टिकोनातून अभ्यास करण्यासाठी चालेन्जर संशोधन मोहीम इसवी सन १८७२</a:t>
            </a:r>
            <a:r>
              <a:rPr lang="en-IN" sz="2000" dirty="0">
                <a:solidFill>
                  <a:srgbClr val="7030A0"/>
                </a:solidFill>
                <a:effectLst/>
                <a:latin typeface="Nirmala UI" panose="020B0502040204020203" pitchFamily="34" charset="0"/>
                <a:ea typeface="Calibri" panose="020F0502020204030204" pitchFamily="34" charset="0"/>
                <a:cs typeface="Times New Roman" panose="02020603050405020304" pitchFamily="18" charset="0"/>
              </a:rPr>
              <a:t>-</a:t>
            </a:r>
            <a:r>
              <a:rPr lang="hi-IN" sz="2000" dirty="0">
                <a:solidFill>
                  <a:srgbClr val="7030A0"/>
                </a:solidFill>
                <a:effectLst/>
                <a:latin typeface="Calibri" panose="020F0502020204030204" pitchFamily="34" charset="0"/>
                <a:ea typeface="Calibri" panose="020F0502020204030204" pitchFamily="34" charset="0"/>
                <a:cs typeface="Nirmala UI" panose="020B0502040204020203" pitchFamily="34" charset="0"/>
              </a:rPr>
              <a:t>१८७६ या काळात सर सी. डब्ल्यू. थामसन यांच्या नेतृत्वाखाली हाती घेतली होती. ही मोहीम अतिशय महत्त्वपूर्ण मानली जात असून यात २४३ खलाशी, 6 तज्ञ व्यक्ती होते. या मोहिमेत एक लाख 27 हजार किलोमीटर लांबीचा सागरी प्रवास चॅलेंजर जहाजाने केलेला होता. ३६२ सागरी स्‍थानाच्या हवा, सागरी हलचाली, सागरी तापमान, सागरी जीवसृष्टी नोंदी घेतलेल्या होत्या. या मोहिमेचा अहवाल २९५०० पानाचा असून त्याचे पन्नास खंड आहेत. हा अहवाल तयार करण्यासाठी 23 वर्ष लागली होती. या संशोधन मोहिमेमुळे मानवाला सागरा विषयी किती अल्पज्ञान आहे </a:t>
            </a:r>
            <a:r>
              <a:rPr lang="en-US" sz="2000" dirty="0" err="1">
                <a:solidFill>
                  <a:srgbClr val="7030A0"/>
                </a:solidFill>
                <a:effectLst/>
                <a:latin typeface="Calibri" panose="020F0502020204030204" pitchFamily="34" charset="0"/>
                <a:ea typeface="Calibri" panose="020F0502020204030204" pitchFamily="34" charset="0"/>
                <a:cs typeface="Nirmala UI" panose="020B0502040204020203" pitchFamily="34" charset="0"/>
              </a:rPr>
              <a:t>हे</a:t>
            </a:r>
            <a:r>
              <a:rPr lang="en-US" sz="2000" dirty="0">
                <a:solidFill>
                  <a:srgbClr val="7030A0"/>
                </a:solidFill>
                <a:effectLst/>
                <a:latin typeface="Calibri" panose="020F0502020204030204" pitchFamily="34" charset="0"/>
                <a:ea typeface="Calibri" panose="020F0502020204030204" pitchFamily="34" charset="0"/>
                <a:cs typeface="Nirmala UI" panose="020B0502040204020203" pitchFamily="34" charset="0"/>
              </a:rPr>
              <a:t>  </a:t>
            </a:r>
            <a:r>
              <a:rPr lang="en-US" sz="2000" dirty="0" err="1">
                <a:solidFill>
                  <a:srgbClr val="7030A0"/>
                </a:solidFill>
                <a:effectLst/>
                <a:latin typeface="Calibri" panose="020F0502020204030204" pitchFamily="34" charset="0"/>
                <a:ea typeface="Calibri" panose="020F0502020204030204" pitchFamily="34" charset="0"/>
                <a:cs typeface="Nirmala UI" panose="020B0502040204020203" pitchFamily="34" charset="0"/>
              </a:rPr>
              <a:t>माहित</a:t>
            </a:r>
            <a:r>
              <a:rPr lang="en-US" sz="2000" dirty="0">
                <a:solidFill>
                  <a:srgbClr val="7030A0"/>
                </a:solidFill>
                <a:effectLst/>
                <a:latin typeface="Calibri" panose="020F0502020204030204" pitchFamily="34" charset="0"/>
                <a:ea typeface="Calibri" panose="020F0502020204030204" pitchFamily="34" charset="0"/>
                <a:cs typeface="Nirmala UI" panose="020B0502040204020203" pitchFamily="34" charset="0"/>
              </a:rPr>
              <a:t>  </a:t>
            </a:r>
            <a:r>
              <a:rPr lang="en-US" sz="2000" dirty="0" err="1">
                <a:solidFill>
                  <a:srgbClr val="7030A0"/>
                </a:solidFill>
                <a:effectLst/>
                <a:latin typeface="Calibri" panose="020F0502020204030204" pitchFamily="34" charset="0"/>
                <a:ea typeface="Calibri" panose="020F0502020204030204" pitchFamily="34" charset="0"/>
                <a:cs typeface="Nirmala UI" panose="020B0502040204020203" pitchFamily="34" charset="0"/>
              </a:rPr>
              <a:t>झाले</a:t>
            </a:r>
            <a:r>
              <a:rPr lang="en-US" sz="2000" dirty="0">
                <a:solidFill>
                  <a:srgbClr val="7030A0"/>
                </a:solidFill>
                <a:effectLst/>
                <a:latin typeface="Calibri" panose="020F0502020204030204" pitchFamily="34" charset="0"/>
                <a:ea typeface="Calibri" panose="020F0502020204030204" pitchFamily="34" charset="0"/>
                <a:cs typeface="Nirmala UI" panose="020B0502040204020203" pitchFamily="34" charset="0"/>
              </a:rPr>
              <a:t>.</a:t>
            </a:r>
            <a:endPar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78027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0">
  <p:cSld>
    <p:bg>
      <p:bgPr>
        <a:solidFill>
          <a:srgbClr val="0070C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E0A2D16-E83E-40EA-ABCC-C4CC4EC21809}"/>
              </a:ext>
            </a:extLst>
          </p:cNvPr>
          <p:cNvSpPr txBox="1"/>
          <p:nvPr/>
        </p:nvSpPr>
        <p:spPr>
          <a:xfrm>
            <a:off x="600075" y="320639"/>
            <a:ext cx="9877425" cy="4608121"/>
          </a:xfrm>
          <a:prstGeom prst="rect">
            <a:avLst/>
          </a:prstGeom>
          <a:noFill/>
        </p:spPr>
        <p:txBody>
          <a:bodyPr wrap="square">
            <a:spAutoFit/>
          </a:bodyPr>
          <a:lstStyle/>
          <a:p>
            <a:pPr algn="just">
              <a:lnSpc>
                <a:spcPct val="150000"/>
              </a:lnSpc>
              <a:spcAft>
                <a:spcPts val="800"/>
              </a:spcAft>
            </a:pPr>
            <a:r>
              <a:rPr lang="en-US" sz="2200" b="1" dirty="0">
                <a:solidFill>
                  <a:srgbClr val="FFFF00"/>
                </a:solidFill>
                <a:effectLst/>
                <a:latin typeface="Calibri" panose="020F0502020204030204" pitchFamily="34" charset="0"/>
                <a:ea typeface="Times New Roman" panose="02020603050405020304" pitchFamily="18" charset="0"/>
                <a:cs typeface="Noto Sans Devanagari"/>
              </a:rPr>
              <a:t>	</a:t>
            </a:r>
            <a:r>
              <a:rPr lang="hi-IN" sz="2200" dirty="0">
                <a:solidFill>
                  <a:srgbClr val="FFFF00"/>
                </a:solidFill>
                <a:effectLst/>
                <a:latin typeface="Calibri" panose="020F0502020204030204" pitchFamily="34" charset="0"/>
                <a:ea typeface="Calibri" panose="020F0502020204030204" pitchFamily="34" charset="0"/>
                <a:cs typeface="Nirmala UI" panose="020B0502040204020203" pitchFamily="34" charset="0"/>
              </a:rPr>
              <a:t> चालेन्जर या शास्त्रीय संशोधन मोहिमेनंतर सागराचा अभ्यास करण्यासाठी अनेक संशोधन मोहिमा हाती घेतल्या. यामध्ये जर्मनी, रशिया ऑस्ट्रीया व नॉर्वे या राष्ट्राचा समावेश होतो. 20 व्या शतकातील मिटीऑर संशोधन मोहिम ही महत्त्वपूर्ण मानली जाते. या मोहिमेमध्ये प्रथमच इलेक्ट्रॉनिक प्रतिध्वनी दायक या यंत्राचा उपयोग सागराच्या तळ भागाची खोली मोजण्यासाठी केला होता. दुसऱ्या महायुद्धानंतर सागरी साधन संपत्तीच्या अभ्यासासाठी अनेक राष्ट्रांनी सागर विज्ञान संस्था स्थापन केलेल्या आहेत. सागरी संशोधनामध्ये चॅलेंजर, टस्कारोरा, मिटिऑर, डिस्कवरी 1 डिस्कवरी 2, अलबास्ट्रॉस, ग्लोमर चॅलेंजर इत्यादी जहाजे तर सर जॉन मरे, नानसन, ॲमेंडरसन, पिटरसन इत्यादी शास्त्रज्ञांनी कार्य केले आहे. १९७० चे दशक हे आंतरराष्ट्रीय सागरी संशोधन मोहिमेचे दशक म्हणून ओळखले जाते</a:t>
            </a:r>
            <a:r>
              <a:rPr lang="en-US" sz="2200" dirty="0">
                <a:solidFill>
                  <a:srgbClr val="FFFF00"/>
                </a:solidFill>
                <a:latin typeface="Calibri" panose="020F0502020204030204" pitchFamily="34" charset="0"/>
                <a:ea typeface="Calibri" panose="020F0502020204030204" pitchFamily="34" charset="0"/>
                <a:cs typeface="Nirmala UI" panose="020B0502040204020203" pitchFamily="34" charset="0"/>
              </a:rPr>
              <a:t>.</a:t>
            </a:r>
            <a:endParaRPr lang="en-US" sz="22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92858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0">
  <p:cSld>
    <p:bg>
      <p:bgPr>
        <a:solidFill>
          <a:srgbClr val="00206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78BD657-F158-42D1-90DF-08043DE74BE1}"/>
              </a:ext>
            </a:extLst>
          </p:cNvPr>
          <p:cNvSpPr txBox="1"/>
          <p:nvPr/>
        </p:nvSpPr>
        <p:spPr>
          <a:xfrm>
            <a:off x="781050" y="528147"/>
            <a:ext cx="8540503" cy="3910622"/>
          </a:xfrm>
          <a:prstGeom prst="rect">
            <a:avLst/>
          </a:prstGeom>
          <a:noFill/>
        </p:spPr>
        <p:txBody>
          <a:bodyPr wrap="square">
            <a:spAutoFit/>
          </a:bodyPr>
          <a:lstStyle/>
          <a:p>
            <a:pPr algn="just">
              <a:lnSpc>
                <a:spcPct val="150000"/>
              </a:lnSpc>
              <a:spcAft>
                <a:spcPts val="800"/>
              </a:spcAft>
            </a:pPr>
            <a:r>
              <a:rPr lang="en-US" sz="2400" dirty="0">
                <a:solidFill>
                  <a:srgbClr val="FF0000"/>
                </a:solidFill>
                <a:latin typeface="Calibri" panose="020F0502020204030204" pitchFamily="34" charset="0"/>
                <a:ea typeface="Calibri" panose="020F0502020204030204" pitchFamily="34" charset="0"/>
                <a:cs typeface="Nirmala UI" panose="020B0502040204020203" pitchFamily="34" charset="0"/>
              </a:rPr>
              <a:t>	</a:t>
            </a:r>
            <a:r>
              <a:rPr lang="hi-IN" sz="2400" dirty="0">
                <a:solidFill>
                  <a:srgbClr val="FF0000"/>
                </a:solidFill>
                <a:effectLst/>
                <a:latin typeface="Calibri" panose="020F0502020204030204" pitchFamily="34" charset="0"/>
                <a:ea typeface="Calibri" panose="020F0502020204030204" pitchFamily="34" charset="0"/>
                <a:cs typeface="Nirmala UI" panose="020B0502040204020203" pitchFamily="34" charset="0"/>
              </a:rPr>
              <a:t>भारतामध्ये 1 जानेवारी 1966 रोजी राष्ट्रीय सागर विज्ञान संस्था स्थापन करण्यात आली. या संस्थेचे मुख्य कार्यालय दिल्ली या ठिकाणी होते. सध्या ही संस्था पणजी या ठिकाणी कार्यरत आहे. भारत देशांनी युनोस्कोच्या माध्यमातून 1962 ते 1965 या कालावधीत हिंदी महासागराच्या सर्वेक्षण मोहिमेत भाग घेतला होता तसेच अंटार्क्टिका शोध मोहिमेत भारतीय शास्त्रज्ञांनी भाग घेतला होता. अद्यापही सागरा विषयीचे पर्याप्त ज्ञान जगातील कोणत्याही देशाला प्राप्त झालेले नाही</a:t>
            </a:r>
            <a:r>
              <a:rPr lang="en-IN" sz="2400" dirty="0">
                <a:solidFill>
                  <a:srgbClr val="FF0000"/>
                </a:solidFill>
                <a:effectLst/>
                <a:latin typeface="Nirmala UI" panose="020B0502040204020203" pitchFamily="34" charset="0"/>
                <a:ea typeface="Calibri" panose="020F0502020204030204" pitchFamily="34" charset="0"/>
                <a:cs typeface="Times New Roman" panose="02020603050405020304" pitchFamily="18" charset="0"/>
              </a:rPr>
              <a:t>.</a:t>
            </a:r>
            <a:endPar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918241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0">
  <p:cSld>
    <p:bg>
      <p:bgPr>
        <a:solidFill>
          <a:srgbClr val="7030A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7E1F900-20D8-48A3-B1CE-D4FD3B778C1F}"/>
              </a:ext>
            </a:extLst>
          </p:cNvPr>
          <p:cNvSpPr txBox="1"/>
          <p:nvPr/>
        </p:nvSpPr>
        <p:spPr>
          <a:xfrm>
            <a:off x="390524" y="342900"/>
            <a:ext cx="8391525" cy="6131615"/>
          </a:xfrm>
          <a:prstGeom prst="rect">
            <a:avLst/>
          </a:prstGeom>
          <a:noFill/>
        </p:spPr>
        <p:txBody>
          <a:bodyPr wrap="square">
            <a:spAutoFit/>
          </a:bodyPr>
          <a:lstStyle/>
          <a:p>
            <a:pPr algn="just">
              <a:lnSpc>
                <a:spcPct val="150000"/>
              </a:lnSpc>
              <a:spcAft>
                <a:spcPts val="800"/>
              </a:spcAft>
            </a:pPr>
            <a:r>
              <a:rPr lang="en-US" sz="2200" dirty="0">
                <a:solidFill>
                  <a:srgbClr val="00B0F0"/>
                </a:solidFill>
                <a:latin typeface="Calibri" panose="020F0502020204030204" pitchFamily="34" charset="0"/>
                <a:ea typeface="Calibri" panose="020F0502020204030204" pitchFamily="34" charset="0"/>
                <a:cs typeface="Nirmala UI" panose="020B0502040204020203" pitchFamily="34" charset="0"/>
              </a:rPr>
              <a:t>	</a:t>
            </a:r>
            <a:r>
              <a:rPr lang="hi-IN" sz="2200" dirty="0">
                <a:solidFill>
                  <a:srgbClr val="FFC000"/>
                </a:solidFill>
                <a:effectLst/>
                <a:latin typeface="Calibri" panose="020F0502020204030204" pitchFamily="34" charset="0"/>
                <a:ea typeface="Calibri" panose="020F0502020204030204" pitchFamily="34" charset="0"/>
                <a:cs typeface="Nirmala UI" panose="020B0502040204020203" pitchFamily="34" charset="0"/>
              </a:rPr>
              <a:t>सागर विज्ञान या शास्त्राच्या विकासास वरील उल्लेख केलेल्या खलाशांच्या सागरी प्रवास व संशोधन मोहिमा पायाभूत ठरल्या आहेत. म्हणून सागर विज्ञान या ज्ञान शाखेचा स्वतंत्र अभ्यास दुसऱ्या महायुद्धानंतर सुरु झालेला आढळतो. या शास्त्राचे स्वरूप अंतर विद्या शाखीय आहे. या शास्त्राचा अभ्यास विषय आहे यामध्ये सागर व महासागराची तळ रचना, सागर जलाचे तापमान, सागर क्षारता, सागर जलाची खोली, सागरजलाच्या हालचाली, सागरी लाटा, सागरी प्रवाह व भरती-ओहोटी, सागरी जीवसृष्टी, सागरी निक्षेप, सागरी वातावरण, सागरी धोरण इत्यादी घटकांचा समावेश होतो. वरील सर्व घटकांचा अभ्यास करण्यासाठी व त्याचे परिपूर्ण आकलन होण्यासाठी पदार्थविज्ञान, रसायनशास्त्र, वनस्पतिशास्त्र, प्राणिशास्त्र, भूगोल शास्त्र, भूगर्भशास्त्र, वातावरणशास्त्र इत्यादी अनेक शास्त्रांचा उपयोग करून घ्यावा लागतो</a:t>
            </a:r>
            <a:r>
              <a:rPr lang="en-IN" sz="2200" dirty="0">
                <a:solidFill>
                  <a:srgbClr val="FFC000"/>
                </a:solidFill>
                <a:effectLst/>
                <a:latin typeface="Nirmala UI" panose="020B0502040204020203" pitchFamily="34" charset="0"/>
                <a:ea typeface="Calibri" panose="020F0502020204030204" pitchFamily="34" charset="0"/>
                <a:cs typeface="Times New Roman" panose="02020603050405020304" pitchFamily="18" charset="0"/>
              </a:rPr>
              <a:t>. </a:t>
            </a:r>
            <a:r>
              <a:rPr lang="hi-IN" sz="2200" dirty="0">
                <a:solidFill>
                  <a:srgbClr val="FFC000"/>
                </a:solidFill>
                <a:effectLst/>
                <a:latin typeface="Calibri" panose="020F0502020204030204" pitchFamily="34" charset="0"/>
                <a:ea typeface="Calibri" panose="020F0502020204030204" pitchFamily="34" charset="0"/>
                <a:cs typeface="Nirmala UI" panose="020B0502040204020203" pitchFamily="34" charset="0"/>
              </a:rPr>
              <a:t>म्हणूनच सागर विज्ञान हे शास्त्र आंतरविद्या शा</a:t>
            </a:r>
            <a:r>
              <a:rPr lang="en-US" sz="2200" dirty="0" err="1">
                <a:solidFill>
                  <a:srgbClr val="FFC000"/>
                </a:solidFill>
                <a:effectLst/>
                <a:latin typeface="Calibri" panose="020F0502020204030204" pitchFamily="34" charset="0"/>
                <a:ea typeface="Calibri" panose="020F0502020204030204" pitchFamily="34" charset="0"/>
                <a:cs typeface="Nirmala UI" panose="020B0502040204020203" pitchFamily="34" charset="0"/>
              </a:rPr>
              <a:t>खी</a:t>
            </a:r>
            <a:r>
              <a:rPr lang="hi-IN" sz="2200" dirty="0">
                <a:solidFill>
                  <a:srgbClr val="FFC000"/>
                </a:solidFill>
                <a:effectLst/>
                <a:latin typeface="Calibri" panose="020F0502020204030204" pitchFamily="34" charset="0"/>
                <a:ea typeface="Calibri" panose="020F0502020204030204" pitchFamily="34" charset="0"/>
                <a:cs typeface="Nirmala UI" panose="020B0502040204020203" pitchFamily="34" charset="0"/>
              </a:rPr>
              <a:t>य शास्त्र म्हणून ओळखले जाते</a:t>
            </a:r>
            <a:r>
              <a:rPr lang="en-IN" sz="2200" dirty="0">
                <a:solidFill>
                  <a:srgbClr val="FFC000"/>
                </a:solidFill>
                <a:effectLst/>
                <a:latin typeface="Nirmala UI" panose="020B0502040204020203" pitchFamily="34" charset="0"/>
                <a:ea typeface="Calibri" panose="020F0502020204030204" pitchFamily="34" charset="0"/>
                <a:cs typeface="Times New Roman" panose="02020603050405020304" pitchFamily="18" charset="0"/>
              </a:rPr>
              <a:t>.</a:t>
            </a:r>
            <a:endParaRPr lang="en-US" sz="22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854604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F176F53-F889-45A3-B776-1105ABFD7D43}"/>
              </a:ext>
            </a:extLst>
          </p:cNvPr>
          <p:cNvSpPr txBox="1"/>
          <p:nvPr/>
        </p:nvSpPr>
        <p:spPr>
          <a:xfrm>
            <a:off x="516061" y="317338"/>
            <a:ext cx="7634287" cy="3924151"/>
          </a:xfrm>
          <a:prstGeom prst="rect">
            <a:avLst/>
          </a:prstGeom>
          <a:noFill/>
        </p:spPr>
        <p:txBody>
          <a:bodyPr wrap="square">
            <a:spAutoFit/>
          </a:bodyPr>
          <a:lstStyle/>
          <a:p>
            <a:pPr marL="0" marR="0" algn="just">
              <a:lnSpc>
                <a:spcPct val="150000"/>
              </a:lnSpc>
              <a:spcBef>
                <a:spcPts val="0"/>
              </a:spcBef>
              <a:spcAft>
                <a:spcPts val="800"/>
              </a:spcAft>
            </a:pP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सागर विज्ञान या शास्त्राच</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 स्वरूप मानवाच्या शास्त्रीय आणि तांत्रिक प्रगतीबरोबरच बदलत चाललेले आहे</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 शास्त्रीय व तांत्रिक प्रगतीमुळे काळाच्या ओघात </a:t>
            </a:r>
            <a:r>
              <a:rPr lang="en-US" sz="2400" dirty="0" err="1">
                <a:solidFill>
                  <a:srgbClr val="002060"/>
                </a:solidFill>
                <a:latin typeface="Calibri" panose="020F0502020204030204" pitchFamily="34" charset="0"/>
                <a:ea typeface="Times New Roman" panose="02020603050405020304" pitchFamily="18" charset="0"/>
                <a:cs typeface="Noto Sans Devanagari"/>
              </a:rPr>
              <a:t>इतर</a:t>
            </a:r>
            <a:r>
              <a:rPr lang="en-US" sz="2400" dirty="0">
                <a:solidFill>
                  <a:srgbClr val="002060"/>
                </a:solidFill>
                <a:latin typeface="Calibri" panose="020F0502020204030204" pitchFamily="34" charset="0"/>
                <a:ea typeface="Times New Roman" panose="02020603050405020304" pitchFamily="18" charset="0"/>
                <a:cs typeface="Noto Sans Devanagari"/>
              </a:rPr>
              <a:t> </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ज्ञान</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शाखेत</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 बदल होतात</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 त्या बदलाचा परिणाम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सागर</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विज्ञान या ज्ञान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शाखेवरही</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होतो</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 कारण या ज्ञान</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शाखेत</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इतर</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शास्त्राने</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 प्राप्त केलेल्या ज्ञानाच</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उपयोजन</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असते</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 त्यामुळे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सागर</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विज्ञान</a:t>
            </a:r>
            <a:r>
              <a:rPr lang="en-US" sz="2400" dirty="0">
                <a:solidFill>
                  <a:srgbClr val="002060"/>
                </a:solidFill>
                <a:latin typeface="Calibri" panose="020F0502020204030204" pitchFamily="34" charset="0"/>
                <a:ea typeface="Times New Roman" panose="02020603050405020304" pitchFamily="18" charset="0"/>
                <a:cs typeface="Noto Sans Devanagari"/>
              </a:rPr>
              <a:t> </a:t>
            </a:r>
            <a:r>
              <a:rPr lang="en-US" sz="2400" dirty="0" err="1">
                <a:solidFill>
                  <a:srgbClr val="002060"/>
                </a:solidFill>
                <a:latin typeface="Calibri" panose="020F0502020204030204" pitchFamily="34" charset="0"/>
                <a:ea typeface="Times New Roman" panose="02020603050405020304" pitchFamily="18" charset="0"/>
                <a:cs typeface="Noto Sans Devanagari"/>
              </a:rPr>
              <a:t>या</a:t>
            </a:r>
            <a:r>
              <a:rPr lang="en-US" sz="2400" dirty="0">
                <a:solidFill>
                  <a:srgbClr val="002060"/>
                </a:solidFill>
                <a:latin typeface="Calibri" panose="020F0502020204030204" pitchFamily="34" charset="0"/>
                <a:ea typeface="Times New Roman" panose="02020603050405020304" pitchFamily="18" charset="0"/>
                <a:cs typeface="Noto Sans Devanagari"/>
              </a:rPr>
              <a:t> </a:t>
            </a:r>
            <a:r>
              <a:rPr lang="en-US" sz="2400" dirty="0" err="1">
                <a:solidFill>
                  <a:srgbClr val="002060"/>
                </a:solidFill>
                <a:latin typeface="Calibri" panose="020F0502020204030204" pitchFamily="34" charset="0"/>
                <a:ea typeface="Times New Roman" panose="02020603050405020304" pitchFamily="18" charset="0"/>
                <a:cs typeface="Noto Sans Devanagari"/>
              </a:rPr>
              <a:t>शास्त्राचे</a:t>
            </a:r>
            <a:r>
              <a:rPr lang="en-US" sz="2400" dirty="0">
                <a:solidFill>
                  <a:srgbClr val="002060"/>
                </a:solidFill>
                <a:latin typeface="Calibri" panose="020F0502020204030204" pitchFamily="34" charset="0"/>
                <a:ea typeface="Times New Roman" panose="02020603050405020304" pitchFamily="18" charset="0"/>
                <a:cs typeface="Noto Sans Devanagari"/>
              </a:rPr>
              <a:t> </a:t>
            </a:r>
            <a:r>
              <a:rPr lang="en-US" sz="2400" dirty="0" err="1">
                <a:solidFill>
                  <a:srgbClr val="002060"/>
                </a:solidFill>
                <a:latin typeface="Calibri" panose="020F0502020204030204" pitchFamily="34" charset="0"/>
                <a:ea typeface="Times New Roman" panose="02020603050405020304" pitchFamily="18" charset="0"/>
                <a:cs typeface="Noto Sans Devanagari"/>
              </a:rPr>
              <a:t>स्वरुप</a:t>
            </a:r>
            <a:r>
              <a:rPr lang="en-US" sz="2400" dirty="0">
                <a:solidFill>
                  <a:srgbClr val="002060"/>
                </a:solidFill>
                <a:latin typeface="Calibri" panose="020F0502020204030204" pitchFamily="34" charset="0"/>
                <a:ea typeface="Times New Roman" panose="02020603050405020304" pitchFamily="18" charset="0"/>
                <a:cs typeface="Noto Sans Devanagari"/>
              </a:rPr>
              <a:t> ग</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तिशील स्वरूपाचे आहे</a:t>
            </a:r>
            <a:r>
              <a:rPr lang="en-IN" sz="2400" dirty="0">
                <a:solidFill>
                  <a:srgbClr val="002060"/>
                </a:solidFill>
                <a:effectLst/>
                <a:latin typeface="Calibri" panose="020F0502020204030204" pitchFamily="34" charset="0"/>
                <a:ea typeface="Times New Roman" panose="02020603050405020304" pitchFamily="18" charset="0"/>
                <a:cs typeface="Noto Sans Devanagari"/>
              </a:rPr>
              <a:t>.</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 </a:t>
            </a:r>
            <a:endParaRPr lang="en-US" sz="2400" dirty="0">
              <a:solidFill>
                <a:srgbClr val="002060"/>
              </a:solidFill>
              <a:effectLst/>
              <a:latin typeface="Calibri" panose="020F0502020204030204" pitchFamily="34" charset="0"/>
              <a:ea typeface="Times New Roman" panose="02020603050405020304" pitchFamily="18" charset="0"/>
              <a:cs typeface="Noto Sans Devanagari"/>
            </a:endParaRPr>
          </a:p>
        </p:txBody>
      </p:sp>
    </p:spTree>
    <p:extLst>
      <p:ext uri="{BB962C8B-B14F-4D97-AF65-F5344CB8AC3E}">
        <p14:creationId xmlns:p14="http://schemas.microsoft.com/office/powerpoint/2010/main" val="321701054"/>
      </p:ext>
    </p:extLst>
  </p:cSld>
  <p:clrMapOvr>
    <a:masterClrMapping/>
  </p:clrMapOvr>
  <p:transition spd="slow">
    <p:comb/>
  </p:transition>
</p:sld>
</file>

<file path=ppt/slides/slide46.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2986EC5-EF60-421B-9A78-05D7BA58A9CF}"/>
              </a:ext>
            </a:extLst>
          </p:cNvPr>
          <p:cNvSpPr txBox="1"/>
          <p:nvPr/>
        </p:nvSpPr>
        <p:spPr>
          <a:xfrm>
            <a:off x="1522379" y="414021"/>
            <a:ext cx="6099242" cy="4483279"/>
          </a:xfrm>
          <a:prstGeom prst="rect">
            <a:avLst/>
          </a:prstGeom>
          <a:noFill/>
        </p:spPr>
        <p:txBody>
          <a:bodyPr wrap="square">
            <a:spAutoFit/>
          </a:bodyPr>
          <a:lstStyle/>
          <a:p>
            <a:pPr marL="0" marR="0" algn="just">
              <a:lnSpc>
                <a:spcPct val="150000"/>
              </a:lnSpc>
              <a:spcBef>
                <a:spcPts val="0"/>
              </a:spcBef>
              <a:spcAft>
                <a:spcPts val="800"/>
              </a:spcAft>
            </a:pPr>
            <a:r>
              <a:rPr lang="hi-IN" sz="2600" b="1" dirty="0">
                <a:solidFill>
                  <a:srgbClr val="FFFF00"/>
                </a:solidFill>
                <a:effectLst/>
                <a:highlight>
                  <a:srgbClr val="00FF00"/>
                </a:highlight>
                <a:latin typeface="Calibri" panose="020F0502020204030204" pitchFamily="34" charset="0"/>
                <a:ea typeface="Times New Roman" panose="02020603050405020304" pitchFamily="18" charset="0"/>
                <a:cs typeface="Noto Sans Devanagari"/>
              </a:rPr>
              <a:t>सागर विज्ञानाच्या शाखा</a:t>
            </a:r>
            <a:r>
              <a:rPr lang="en-US" sz="2600" b="1" dirty="0">
                <a:solidFill>
                  <a:srgbClr val="FFFF00"/>
                </a:solidFill>
                <a:effectLst/>
                <a:highlight>
                  <a:srgbClr val="00FF00"/>
                </a:highlight>
                <a:latin typeface="Calibri" panose="020F0502020204030204" pitchFamily="34" charset="0"/>
                <a:ea typeface="Times New Roman" panose="02020603050405020304" pitchFamily="18" charset="0"/>
                <a:cs typeface="Noto Sans Devanagari"/>
              </a:rPr>
              <a:t> :-</a:t>
            </a:r>
            <a:r>
              <a:rPr lang="hi-IN" sz="2600" b="1" dirty="0">
                <a:solidFill>
                  <a:srgbClr val="FFFF00"/>
                </a:solidFill>
                <a:effectLst/>
                <a:highlight>
                  <a:srgbClr val="00FF00"/>
                </a:highlight>
                <a:latin typeface="Calibri" panose="020F0502020204030204" pitchFamily="34" charset="0"/>
                <a:ea typeface="Times New Roman" panose="02020603050405020304" pitchFamily="18" charset="0"/>
                <a:cs typeface="Noto Sans Devanagari"/>
              </a:rPr>
              <a:t> </a:t>
            </a:r>
            <a:endParaRPr lang="en-US" sz="2600" b="1" dirty="0">
              <a:solidFill>
                <a:srgbClr val="FFFF00"/>
              </a:solidFill>
              <a:effectLst/>
              <a:highlight>
                <a:srgbClr val="00FF00"/>
              </a:highlight>
              <a:latin typeface="Calibri" panose="020F0502020204030204" pitchFamily="34" charset="0"/>
              <a:ea typeface="Times New Roman" panose="02020603050405020304" pitchFamily="18" charset="0"/>
              <a:cs typeface="Noto Sans Devanagari"/>
            </a:endParaRPr>
          </a:p>
          <a:p>
            <a:pPr marL="0" marR="0" algn="just">
              <a:lnSpc>
                <a:spcPct val="150000"/>
              </a:lnSpc>
              <a:spcBef>
                <a:spcPts val="0"/>
              </a:spcBef>
              <a:spcAft>
                <a:spcPts val="800"/>
              </a:spcAft>
            </a:pPr>
            <a:r>
              <a:rPr lang="en-US" sz="24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सागर विज्ञानाच्या खालील प्रमुख चार शाखा पडतात</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p>
          <a:p>
            <a:pPr marL="457200" marR="0" indent="-457200" algn="just">
              <a:lnSpc>
                <a:spcPct val="150000"/>
              </a:lnSpc>
              <a:spcBef>
                <a:spcPts val="0"/>
              </a:spcBef>
              <a:spcAft>
                <a:spcPts val="800"/>
              </a:spcAft>
              <a:buFont typeface="+mj-lt"/>
              <a:buAutoNum type="arabicPeriod"/>
            </a:pPr>
            <a:r>
              <a:rPr lang="hi-IN" sz="2400" dirty="0">
                <a:solidFill>
                  <a:srgbClr val="FFFF00"/>
                </a:solidFill>
                <a:effectLst/>
                <a:latin typeface="Calibri" panose="020F0502020204030204" pitchFamily="34" charset="0"/>
                <a:ea typeface="Times New Roman" panose="02020603050405020304" pitchFamily="18" charset="0"/>
                <a:cs typeface="Noto Sans Devanagari"/>
              </a:rPr>
              <a:t>प्राकृतिक सागर विज्ञान</a:t>
            </a:r>
            <a:endParaRPr lang="en-US" sz="2400" dirty="0">
              <a:solidFill>
                <a:srgbClr val="FFFF00"/>
              </a:solidFill>
              <a:effectLst/>
              <a:latin typeface="Calibri" panose="020F0502020204030204" pitchFamily="34" charset="0"/>
              <a:ea typeface="Times New Roman" panose="02020603050405020304" pitchFamily="18" charset="0"/>
              <a:cs typeface="Noto Sans Devanagari"/>
            </a:endParaRPr>
          </a:p>
          <a:p>
            <a:pPr marL="457200" marR="0" indent="-457200" algn="just">
              <a:lnSpc>
                <a:spcPct val="150000"/>
              </a:lnSpc>
              <a:spcBef>
                <a:spcPts val="0"/>
              </a:spcBef>
              <a:spcAft>
                <a:spcPts val="800"/>
              </a:spcAft>
              <a:buFont typeface="+mj-lt"/>
              <a:buAutoNum type="arabicPeriod"/>
            </a:pPr>
            <a:r>
              <a:rPr lang="hi-IN" sz="2400" dirty="0">
                <a:solidFill>
                  <a:srgbClr val="FFFF00"/>
                </a:solidFill>
                <a:effectLst/>
                <a:latin typeface="Calibri" panose="020F0502020204030204" pitchFamily="34" charset="0"/>
                <a:ea typeface="Times New Roman" panose="02020603050405020304" pitchFamily="18" charset="0"/>
                <a:cs typeface="Noto Sans Devanagari"/>
              </a:rPr>
              <a:t>रासायनिक सागर विज्ञान</a:t>
            </a:r>
            <a:endParaRPr lang="en-US" sz="2400" dirty="0">
              <a:solidFill>
                <a:srgbClr val="FFFF00"/>
              </a:solidFill>
              <a:effectLst/>
              <a:latin typeface="Calibri" panose="020F0502020204030204" pitchFamily="34" charset="0"/>
              <a:ea typeface="Times New Roman" panose="02020603050405020304" pitchFamily="18" charset="0"/>
              <a:cs typeface="Noto Sans Devanagari"/>
            </a:endParaRPr>
          </a:p>
          <a:p>
            <a:pPr marL="457200" marR="0" indent="-457200" algn="just">
              <a:lnSpc>
                <a:spcPct val="150000"/>
              </a:lnSpc>
              <a:spcBef>
                <a:spcPts val="0"/>
              </a:spcBef>
              <a:spcAft>
                <a:spcPts val="800"/>
              </a:spcAft>
              <a:buFont typeface="+mj-lt"/>
              <a:buAutoNum type="arabicPeriod"/>
            </a:pPr>
            <a:r>
              <a:rPr lang="hi-IN" sz="2400" dirty="0">
                <a:solidFill>
                  <a:srgbClr val="FFFF00"/>
                </a:solidFill>
                <a:effectLst/>
                <a:latin typeface="Calibri" panose="020F0502020204030204" pitchFamily="34" charset="0"/>
                <a:ea typeface="Times New Roman" panose="02020603050405020304" pitchFamily="18" charset="0"/>
                <a:cs typeface="Noto Sans Devanagari"/>
              </a:rPr>
              <a:t>भूगर्भशास्त्रीय सागर विज्ञान</a:t>
            </a:r>
            <a:endParaRPr lang="en-US" sz="2400" dirty="0">
              <a:solidFill>
                <a:srgbClr val="FFFF00"/>
              </a:solidFill>
              <a:effectLst/>
              <a:latin typeface="Calibri" panose="020F0502020204030204" pitchFamily="34" charset="0"/>
              <a:ea typeface="Times New Roman" panose="02020603050405020304" pitchFamily="18" charset="0"/>
              <a:cs typeface="Noto Sans Devanagari"/>
            </a:endParaRPr>
          </a:p>
          <a:p>
            <a:pPr marL="457200" marR="0" indent="-457200" algn="just">
              <a:lnSpc>
                <a:spcPct val="150000"/>
              </a:lnSpc>
              <a:spcBef>
                <a:spcPts val="0"/>
              </a:spcBef>
              <a:spcAft>
                <a:spcPts val="800"/>
              </a:spcAft>
              <a:buFont typeface="+mj-lt"/>
              <a:buAutoNum type="arabicPeriod"/>
            </a:pPr>
            <a:r>
              <a:rPr lang="hi-IN" sz="2400" dirty="0">
                <a:solidFill>
                  <a:srgbClr val="FFFF00"/>
                </a:solidFill>
                <a:effectLst/>
                <a:latin typeface="Calibri" panose="020F0502020204030204" pitchFamily="34" charset="0"/>
                <a:ea typeface="Times New Roman" panose="02020603050405020304" pitchFamily="18" charset="0"/>
                <a:cs typeface="Noto Sans Devanagari"/>
              </a:rPr>
              <a:t>जैविक  सागर विज्ञान.</a:t>
            </a:r>
            <a:endParaRPr lang="en-US" sz="2400"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70955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4758CD7-8315-4320-9A1B-3E41C5684C76}"/>
              </a:ext>
            </a:extLst>
          </p:cNvPr>
          <p:cNvSpPr txBox="1"/>
          <p:nvPr/>
        </p:nvSpPr>
        <p:spPr>
          <a:xfrm>
            <a:off x="545456" y="541081"/>
            <a:ext cx="7635505" cy="5636158"/>
          </a:xfrm>
          <a:prstGeom prst="rect">
            <a:avLst/>
          </a:prstGeom>
          <a:noFill/>
        </p:spPr>
        <p:txBody>
          <a:bodyPr wrap="square">
            <a:spAutoFit/>
          </a:bodyPr>
          <a:lstStyle/>
          <a:p>
            <a:pPr marL="0" marR="0" algn="just">
              <a:lnSpc>
                <a:spcPct val="150000"/>
              </a:lnSpc>
              <a:spcBef>
                <a:spcPts val="0"/>
              </a:spcBef>
              <a:spcAft>
                <a:spcPts val="800"/>
              </a:spcAft>
            </a:pPr>
            <a:r>
              <a:rPr lang="en-US" sz="2200" dirty="0">
                <a:effectLst/>
                <a:latin typeface="Calibri" panose="020F0502020204030204" pitchFamily="34" charset="0"/>
                <a:ea typeface="Times New Roman" panose="02020603050405020304" pitchFamily="18" charset="0"/>
                <a:cs typeface="Noto Sans Devanagari"/>
              </a:rPr>
              <a:t>	</a:t>
            </a:r>
            <a:r>
              <a:rPr lang="hi-IN" sz="2200" dirty="0">
                <a:effectLst/>
                <a:latin typeface="Calibri" panose="020F0502020204030204" pitchFamily="34" charset="0"/>
                <a:ea typeface="Times New Roman" panose="02020603050405020304" pitchFamily="18" charset="0"/>
                <a:cs typeface="Noto Sans Devanagari"/>
              </a:rPr>
              <a:t>प्रत्येक ज्ञानशाखा ही </a:t>
            </a:r>
            <a:r>
              <a:rPr lang="en-US" sz="2200" dirty="0" err="1">
                <a:effectLst/>
                <a:latin typeface="Calibri" panose="020F0502020204030204" pitchFamily="34" charset="0"/>
                <a:ea typeface="Times New Roman" panose="02020603050405020304" pitchFamily="18" charset="0"/>
                <a:cs typeface="Noto Sans Devanagari"/>
              </a:rPr>
              <a:t>इतर</a:t>
            </a:r>
            <a:r>
              <a:rPr lang="en-US" sz="2200" dirty="0">
                <a:effectLst/>
                <a:latin typeface="Calibri" panose="020F0502020204030204" pitchFamily="34" charset="0"/>
                <a:ea typeface="Times New Roman" panose="02020603050405020304" pitchFamily="18" charset="0"/>
                <a:cs typeface="Noto Sans Devanagari"/>
              </a:rPr>
              <a:t> </a:t>
            </a:r>
            <a:r>
              <a:rPr lang="hi-IN" sz="2200" dirty="0">
                <a:effectLst/>
                <a:latin typeface="Calibri" panose="020F0502020204030204" pitchFamily="34" charset="0"/>
                <a:ea typeface="Times New Roman" panose="02020603050405020304" pitchFamily="18" charset="0"/>
                <a:cs typeface="Noto Sans Devanagari"/>
              </a:rPr>
              <a:t>ज्ञानशाखाशी संबंधित असते सागर विज्ञान </a:t>
            </a:r>
            <a:r>
              <a:rPr lang="en-US" sz="2200" dirty="0" err="1">
                <a:effectLst/>
                <a:latin typeface="Calibri" panose="020F0502020204030204" pitchFamily="34" charset="0"/>
                <a:ea typeface="Times New Roman" panose="02020603050405020304" pitchFamily="18" charset="0"/>
                <a:cs typeface="Noto Sans Devanagari"/>
              </a:rPr>
              <a:t>ही</a:t>
            </a:r>
            <a:r>
              <a:rPr lang="en-US" sz="2200" dirty="0">
                <a:effectLst/>
                <a:latin typeface="Calibri" panose="020F0502020204030204" pitchFamily="34" charset="0"/>
                <a:ea typeface="Times New Roman" panose="02020603050405020304" pitchFamily="18" charset="0"/>
                <a:cs typeface="Noto Sans Devanagari"/>
              </a:rPr>
              <a:t> </a:t>
            </a:r>
            <a:r>
              <a:rPr lang="hi-IN" sz="2200" dirty="0">
                <a:effectLst/>
                <a:latin typeface="Calibri" panose="020F0502020204030204" pitchFamily="34" charset="0"/>
                <a:ea typeface="Times New Roman" panose="02020603050405020304" pitchFamily="18" charset="0"/>
                <a:cs typeface="Noto Sans Devanagari"/>
              </a:rPr>
              <a:t>ज्ञानशाखा सुद्धा इतर </a:t>
            </a:r>
            <a:r>
              <a:rPr lang="en-US" sz="2200" dirty="0" err="1">
                <a:latin typeface="Calibri" panose="020F0502020204030204" pitchFamily="34" charset="0"/>
                <a:ea typeface="Times New Roman" panose="02020603050405020304" pitchFamily="18" charset="0"/>
                <a:cs typeface="Noto Sans Devanagari"/>
              </a:rPr>
              <a:t>अनेक</a:t>
            </a:r>
            <a:r>
              <a:rPr lang="hi-IN" sz="2200" dirty="0">
                <a:effectLst/>
                <a:latin typeface="Calibri" panose="020F0502020204030204" pitchFamily="34" charset="0"/>
                <a:ea typeface="Times New Roman" panose="02020603050405020304" pitchFamily="18" charset="0"/>
                <a:cs typeface="Noto Sans Devanagari"/>
              </a:rPr>
              <a:t> नैसर्गिक </a:t>
            </a:r>
            <a:r>
              <a:rPr lang="en-US" sz="2200" dirty="0" err="1">
                <a:effectLst/>
                <a:latin typeface="Calibri" panose="020F0502020204030204" pitchFamily="34" charset="0"/>
                <a:ea typeface="Times New Roman" panose="02020603050405020304" pitchFamily="18" charset="0"/>
                <a:cs typeface="Noto Sans Devanagari"/>
              </a:rPr>
              <a:t>ज्ञानशाखाशी</a:t>
            </a:r>
            <a:r>
              <a:rPr lang="en-US" sz="2200" dirty="0">
                <a:effectLst/>
                <a:latin typeface="Calibri" panose="020F0502020204030204" pitchFamily="34" charset="0"/>
                <a:ea typeface="Times New Roman" panose="02020603050405020304" pitchFamily="18" charset="0"/>
                <a:cs typeface="Noto Sans Devanagari"/>
              </a:rPr>
              <a:t> </a:t>
            </a:r>
            <a:r>
              <a:rPr lang="hi-IN" sz="2200" dirty="0">
                <a:effectLst/>
                <a:latin typeface="Calibri" panose="020F0502020204030204" pitchFamily="34" charset="0"/>
                <a:ea typeface="Times New Roman" panose="02020603050405020304" pitchFamily="18" charset="0"/>
                <a:cs typeface="Noto Sans Devanagari"/>
              </a:rPr>
              <a:t>व सामाजिक शास्त्र संबंधित आहे</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म्हणजेच पदार्थविज्ञान</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रसायनशास्त्र</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वनस्पतिशास्त्र</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प्राणिशास्त्र</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भूगर्भशास्त्र</a:t>
            </a:r>
            <a:r>
              <a:rPr lang="en-US" sz="2200" dirty="0">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इत्यादी नैसर्गिक शास्त्रा</a:t>
            </a:r>
            <a:r>
              <a:rPr lang="en-US" sz="2200" dirty="0" err="1">
                <a:effectLst/>
                <a:latin typeface="Calibri" panose="020F0502020204030204" pitchFamily="34" charset="0"/>
                <a:ea typeface="Times New Roman" panose="02020603050405020304" pitchFamily="18" charset="0"/>
                <a:cs typeface="Noto Sans Devanagari"/>
              </a:rPr>
              <a:t>शी</a:t>
            </a:r>
            <a:r>
              <a:rPr lang="hi-IN" sz="2200" dirty="0">
                <a:effectLst/>
                <a:latin typeface="Calibri" panose="020F0502020204030204" pitchFamily="34" charset="0"/>
                <a:ea typeface="Times New Roman" panose="02020603050405020304" pitchFamily="18" charset="0"/>
                <a:cs typeface="Noto Sans Devanagari"/>
              </a:rPr>
              <a:t> व अर्थशास्त्र</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समाजशास्त्र</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राज्यशास्त्र</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इतिहास</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भूगोल इत्यादी सामाजिक शास्त्रा</a:t>
            </a:r>
            <a:r>
              <a:rPr lang="en-US" sz="2200" dirty="0" err="1">
                <a:latin typeface="Calibri" panose="020F0502020204030204" pitchFamily="34" charset="0"/>
                <a:ea typeface="Times New Roman" panose="02020603050405020304" pitchFamily="18" charset="0"/>
                <a:cs typeface="Noto Sans Devanagari"/>
              </a:rPr>
              <a:t>शी</a:t>
            </a:r>
            <a:r>
              <a:rPr lang="hi-IN" sz="2200" dirty="0">
                <a:effectLst/>
                <a:latin typeface="Calibri" panose="020F0502020204030204" pitchFamily="34" charset="0"/>
                <a:ea typeface="Times New Roman" panose="02020603050405020304" pitchFamily="18" charset="0"/>
                <a:cs typeface="Noto Sans Devanagari"/>
              </a:rPr>
              <a:t> सागर विज्ञान हे शास्त्र संबंधित आहे</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या वेगवेगळ्या शास्त्रा</a:t>
            </a:r>
            <a:r>
              <a:rPr lang="en-US" sz="2200" dirty="0" err="1">
                <a:effectLst/>
                <a:latin typeface="Calibri" panose="020F0502020204030204" pitchFamily="34" charset="0"/>
                <a:ea typeface="Times New Roman" panose="02020603050405020304" pitchFamily="18" charset="0"/>
                <a:cs typeface="Noto Sans Devanagari"/>
              </a:rPr>
              <a:t>शी</a:t>
            </a:r>
            <a:r>
              <a:rPr lang="hi-IN" sz="2200" dirty="0">
                <a:effectLst/>
                <a:latin typeface="Calibri" panose="020F0502020204030204" pitchFamily="34" charset="0"/>
                <a:ea typeface="Times New Roman" panose="02020603050405020304" pitchFamily="18" charset="0"/>
                <a:cs typeface="Noto Sans Devanagari"/>
              </a:rPr>
              <a:t> सागर </a:t>
            </a:r>
            <a:r>
              <a:rPr lang="en-US" sz="2200" dirty="0" err="1">
                <a:latin typeface="Calibri" panose="020F0502020204030204" pitchFamily="34" charset="0"/>
                <a:ea typeface="Times New Roman" panose="02020603050405020304" pitchFamily="18" charset="0"/>
                <a:cs typeface="Noto Sans Devanagari"/>
              </a:rPr>
              <a:t>वि</a:t>
            </a:r>
            <a:r>
              <a:rPr lang="hi-IN" sz="2200" dirty="0">
                <a:effectLst/>
                <a:latin typeface="Calibri" panose="020F0502020204030204" pitchFamily="34" charset="0"/>
                <a:ea typeface="Times New Roman" panose="02020603050405020304" pitchFamily="18" charset="0"/>
                <a:cs typeface="Noto Sans Devanagari"/>
              </a:rPr>
              <a:t>ज्ञानाचा असणारा संबंध परस्पर पूरक असतो</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ही शास्त्र</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परस्परविरोधी नसतात</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यामुळे क</a:t>
            </a:r>
            <a:r>
              <a:rPr lang="en-US" sz="2200" dirty="0" err="1">
                <a:latin typeface="Calibri" panose="020F0502020204030204" pitchFamily="34" charset="0"/>
                <a:ea typeface="Times New Roman" panose="02020603050405020304" pitchFamily="18" charset="0"/>
                <a:cs typeface="Noto Sans Devanagari"/>
              </a:rPr>
              <a:t>ोणत्याही</a:t>
            </a:r>
            <a:r>
              <a:rPr lang="en-US" sz="2200" dirty="0">
                <a:latin typeface="Calibri" panose="020F0502020204030204" pitchFamily="34" charset="0"/>
                <a:ea typeface="Times New Roman" panose="02020603050405020304" pitchFamily="18" charset="0"/>
                <a:cs typeface="Noto Sans Devanagari"/>
              </a:rPr>
              <a:t> </a:t>
            </a:r>
            <a:r>
              <a:rPr lang="en-US" sz="2200" dirty="0" err="1">
                <a:latin typeface="Calibri" panose="020F0502020204030204" pitchFamily="34" charset="0"/>
                <a:ea typeface="Times New Roman" panose="02020603050405020304" pitchFamily="18" charset="0"/>
                <a:cs typeface="Noto Sans Devanagari"/>
              </a:rPr>
              <a:t>ज्ञान</a:t>
            </a:r>
            <a:r>
              <a:rPr lang="hi-IN" sz="2200" dirty="0">
                <a:effectLst/>
                <a:latin typeface="Calibri" panose="020F0502020204030204" pitchFamily="34" charset="0"/>
                <a:ea typeface="Times New Roman" panose="02020603050405020304" pitchFamily="18" charset="0"/>
                <a:cs typeface="Noto Sans Devanagari"/>
              </a:rPr>
              <a:t>शास्त्राचा विकास </a:t>
            </a:r>
            <a:r>
              <a:rPr lang="en-US" sz="2200" dirty="0" err="1">
                <a:effectLst/>
                <a:latin typeface="Calibri" panose="020F0502020204030204" pitchFamily="34" charset="0"/>
                <a:ea typeface="Times New Roman" panose="02020603050405020304" pitchFamily="18" charset="0"/>
                <a:cs typeface="Noto Sans Devanagari"/>
              </a:rPr>
              <a:t>परस्पर</a:t>
            </a:r>
            <a:r>
              <a:rPr lang="en-US" sz="2200" dirty="0">
                <a:effectLst/>
                <a:latin typeface="Calibri" panose="020F0502020204030204" pitchFamily="34" charset="0"/>
                <a:ea typeface="Times New Roman" panose="02020603050405020304" pitchFamily="18" charset="0"/>
                <a:cs typeface="Noto Sans Devanagari"/>
              </a:rPr>
              <a:t> </a:t>
            </a:r>
            <a:r>
              <a:rPr lang="hi-IN" sz="2200" dirty="0">
                <a:effectLst/>
                <a:latin typeface="Calibri" panose="020F0502020204030204" pitchFamily="34" charset="0"/>
                <a:ea typeface="Times New Roman" panose="02020603050405020304" pitchFamily="18" charset="0"/>
                <a:cs typeface="Noto Sans Devanagari"/>
              </a:rPr>
              <a:t>संबंधाच्या विकासावर अवलंबून असतो</a:t>
            </a:r>
            <a:r>
              <a:rPr lang="en-US" sz="2200" dirty="0">
                <a:effectLst/>
                <a:latin typeface="Calibri" panose="020F0502020204030204" pitchFamily="34" charset="0"/>
                <a:ea typeface="Times New Roman" panose="02020603050405020304" pitchFamily="18" charset="0"/>
                <a:cs typeface="Noto Sans Devanagari"/>
              </a:rPr>
              <a:t>. </a:t>
            </a:r>
            <a:r>
              <a:rPr lang="en-US" sz="2200" dirty="0" err="1">
                <a:effectLst/>
                <a:latin typeface="Calibri" panose="020F0502020204030204" pitchFamily="34" charset="0"/>
                <a:ea typeface="Times New Roman" panose="02020603050405020304" pitchFamily="18" charset="0"/>
                <a:cs typeface="Noto Sans Devanagari"/>
              </a:rPr>
              <a:t>पृथ्वीचे</a:t>
            </a:r>
            <a:r>
              <a:rPr lang="hi-IN" sz="2200" dirty="0">
                <a:effectLst/>
                <a:latin typeface="Calibri" panose="020F0502020204030204" pitchFamily="34" charset="0"/>
                <a:ea typeface="Times New Roman" panose="02020603050405020304" pitchFamily="18" charset="0"/>
                <a:cs typeface="Noto Sans Devanagari"/>
              </a:rPr>
              <a:t> समग्र</a:t>
            </a:r>
            <a:r>
              <a:rPr lang="en-US" sz="2200" dirty="0">
                <a:effectLst/>
                <a:latin typeface="Calibri" panose="020F0502020204030204" pitchFamily="34" charset="0"/>
                <a:ea typeface="Times New Roman" panose="02020603050405020304" pitchFamily="18" charset="0"/>
                <a:cs typeface="Noto Sans Devanagari"/>
              </a:rPr>
              <a:t> </a:t>
            </a:r>
            <a:r>
              <a:rPr lang="en-US" sz="2200" dirty="0" err="1">
                <a:effectLst/>
                <a:latin typeface="Calibri" panose="020F0502020204030204" pitchFamily="34" charset="0"/>
                <a:ea typeface="Times New Roman" panose="02020603050405020304" pitchFamily="18" charset="0"/>
                <a:cs typeface="Noto Sans Devanagari"/>
              </a:rPr>
              <a:t>आकलन</a:t>
            </a:r>
            <a:r>
              <a:rPr lang="en-US" sz="2200" dirty="0">
                <a:effectLst/>
                <a:latin typeface="Calibri" panose="020F0502020204030204" pitchFamily="34" charset="0"/>
                <a:ea typeface="Times New Roman" panose="02020603050405020304" pitchFamily="18" charset="0"/>
                <a:cs typeface="Noto Sans Devanagari"/>
              </a:rPr>
              <a:t> </a:t>
            </a:r>
            <a:r>
              <a:rPr lang="hi-IN" sz="2200" dirty="0">
                <a:effectLst/>
                <a:latin typeface="Calibri" panose="020F0502020204030204" pitchFamily="34" charset="0"/>
                <a:ea typeface="Times New Roman" panose="02020603050405020304" pitchFamily="18" charset="0"/>
                <a:cs typeface="Noto Sans Devanagari"/>
              </a:rPr>
              <a:t>होण्यासाठी आंतर विद्याशाख</a:t>
            </a:r>
            <a:r>
              <a:rPr lang="en-US" sz="2200" dirty="0" err="1">
                <a:effectLst/>
                <a:latin typeface="Calibri" panose="020F0502020204030204" pitchFamily="34" charset="0"/>
                <a:ea typeface="Times New Roman" panose="02020603050405020304" pitchFamily="18" charset="0"/>
                <a:cs typeface="Noto Sans Devanagari"/>
              </a:rPr>
              <a:t>ीय</a:t>
            </a:r>
            <a:r>
              <a:rPr lang="hi-IN" sz="2200" dirty="0">
                <a:effectLst/>
                <a:latin typeface="Calibri" panose="020F0502020204030204" pitchFamily="34" charset="0"/>
                <a:ea typeface="Times New Roman" panose="02020603050405020304" pitchFamily="18" charset="0"/>
                <a:cs typeface="Noto Sans Devanagari"/>
              </a:rPr>
              <a:t> दृष्टिकोन</a:t>
            </a:r>
            <a:r>
              <a:rPr lang="en-US" sz="2200" dirty="0">
                <a:effectLst/>
                <a:latin typeface="Calibri" panose="020F0502020204030204" pitchFamily="34" charset="0"/>
                <a:ea typeface="Times New Roman" panose="02020603050405020304" pitchFamily="18" charset="0"/>
                <a:cs typeface="Noto Sans Devanagari"/>
              </a:rPr>
              <a:t> </a:t>
            </a:r>
            <a:r>
              <a:rPr lang="en-US" sz="2200" dirty="0" err="1">
                <a:effectLst/>
                <a:latin typeface="Calibri" panose="020F0502020204030204" pitchFamily="34" charset="0"/>
                <a:ea typeface="Times New Roman" panose="02020603050405020304" pitchFamily="18" charset="0"/>
                <a:cs typeface="Noto Sans Devanagari"/>
              </a:rPr>
              <a:t>किंवा</a:t>
            </a:r>
            <a:r>
              <a:rPr lang="en-US" sz="2200" dirty="0">
                <a:effectLst/>
                <a:latin typeface="Calibri" panose="020F0502020204030204" pitchFamily="34" charset="0"/>
                <a:ea typeface="Times New Roman" panose="02020603050405020304" pitchFamily="18" charset="0"/>
                <a:cs typeface="Noto Sans Devanagari"/>
              </a:rPr>
              <a:t> </a:t>
            </a:r>
            <a:r>
              <a:rPr lang="en-US" sz="2200" dirty="0" err="1">
                <a:effectLst/>
                <a:latin typeface="Calibri" panose="020F0502020204030204" pitchFamily="34" charset="0"/>
                <a:ea typeface="Times New Roman" panose="02020603050405020304" pitchFamily="18" charset="0"/>
                <a:cs typeface="Noto Sans Devanagari"/>
              </a:rPr>
              <a:t>पध्</a:t>
            </a:r>
            <a:r>
              <a:rPr lang="en-US" sz="2200" dirty="0" err="1">
                <a:latin typeface="Calibri" panose="020F0502020204030204" pitchFamily="34" charset="0"/>
                <a:ea typeface="Times New Roman" panose="02020603050405020304" pitchFamily="18" charset="0"/>
                <a:cs typeface="Noto Sans Devanagari"/>
              </a:rPr>
              <a:t>दत</a:t>
            </a:r>
            <a:r>
              <a:rPr lang="en-US" sz="2200" dirty="0">
                <a:latin typeface="Calibri" panose="020F0502020204030204" pitchFamily="34" charset="0"/>
                <a:ea typeface="Times New Roman" panose="02020603050405020304" pitchFamily="18" charset="0"/>
                <a:cs typeface="Noto Sans Devanagari"/>
              </a:rPr>
              <a:t> </a:t>
            </a:r>
            <a:r>
              <a:rPr lang="en-US" sz="2200" dirty="0" err="1">
                <a:latin typeface="Calibri" panose="020F0502020204030204" pitchFamily="34" charset="0"/>
                <a:ea typeface="Times New Roman" panose="02020603050405020304" pitchFamily="18" charset="0"/>
                <a:cs typeface="Noto Sans Devanagari"/>
              </a:rPr>
              <a:t>आवश्यक</a:t>
            </a:r>
            <a:r>
              <a:rPr lang="en-US" sz="2200" dirty="0">
                <a:latin typeface="Calibri" panose="020F0502020204030204" pitchFamily="34" charset="0"/>
                <a:ea typeface="Times New Roman" panose="02020603050405020304" pitchFamily="18" charset="0"/>
                <a:cs typeface="Noto Sans Devanagari"/>
              </a:rPr>
              <a:t> </a:t>
            </a:r>
            <a:r>
              <a:rPr lang="en-US" sz="2200" dirty="0" err="1">
                <a:latin typeface="Calibri" panose="020F0502020204030204" pitchFamily="34" charset="0"/>
                <a:ea typeface="Times New Roman" panose="02020603050405020304" pitchFamily="18" charset="0"/>
                <a:cs typeface="Noto Sans Devanagari"/>
              </a:rPr>
              <a:t>असते</a:t>
            </a:r>
            <a:r>
              <a:rPr lang="en-IN" sz="2200" dirty="0">
                <a:effectLst/>
                <a:latin typeface="Calibri" panose="020F0502020204030204" pitchFamily="34" charset="0"/>
                <a:ea typeface="Times New Roman" panose="02020603050405020304" pitchFamily="18" charset="0"/>
                <a:cs typeface="Noto Sans Devanagari"/>
              </a:rPr>
              <a:t>.</a:t>
            </a:r>
            <a:endParaRPr lang="en-US" sz="2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175844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8EADA3E-6755-4401-96FD-F98969DED2BD}"/>
              </a:ext>
            </a:extLst>
          </p:cNvPr>
          <p:cNvSpPr txBox="1"/>
          <p:nvPr/>
        </p:nvSpPr>
        <p:spPr>
          <a:xfrm>
            <a:off x="497889" y="214292"/>
            <a:ext cx="8166717" cy="6800580"/>
          </a:xfrm>
          <a:prstGeom prst="rect">
            <a:avLst/>
          </a:prstGeom>
          <a:noFill/>
        </p:spPr>
        <p:txBody>
          <a:bodyPr wrap="square">
            <a:spAutoFit/>
          </a:bodyPr>
          <a:lstStyle/>
          <a:p>
            <a:pPr marL="0" marR="0" algn="just">
              <a:lnSpc>
                <a:spcPct val="150000"/>
              </a:lnSpc>
              <a:spcBef>
                <a:spcPts val="0"/>
              </a:spcBef>
              <a:spcAft>
                <a:spcPts val="800"/>
              </a:spcAft>
            </a:pPr>
            <a:r>
              <a:rPr lang="hi-IN" sz="2400" b="1" dirty="0">
                <a:solidFill>
                  <a:srgbClr val="7030A0"/>
                </a:solidFill>
                <a:effectLst/>
                <a:highlight>
                  <a:srgbClr val="FF0000"/>
                </a:highlight>
                <a:latin typeface="Calibri" panose="020F0502020204030204" pitchFamily="34" charset="0"/>
                <a:ea typeface="Times New Roman" panose="02020603050405020304" pitchFamily="18" charset="0"/>
                <a:cs typeface="Noto Sans Devanagari"/>
              </a:rPr>
              <a:t>सागर विज्ञानाचे महत्व </a:t>
            </a:r>
            <a:r>
              <a:rPr lang="en-US" sz="2400" b="1" dirty="0">
                <a:solidFill>
                  <a:srgbClr val="7030A0"/>
                </a:solidFill>
                <a:highlight>
                  <a:srgbClr val="FF0000"/>
                </a:highlight>
                <a:latin typeface="Calibri" panose="020F0502020204030204" pitchFamily="34" charset="0"/>
                <a:ea typeface="Times New Roman" panose="02020603050405020304" pitchFamily="18" charset="0"/>
                <a:cs typeface="Noto Sans Devanagari"/>
              </a:rPr>
              <a:t>:-</a:t>
            </a:r>
            <a:endParaRPr lang="en-US" sz="2400" b="1" dirty="0">
              <a:solidFill>
                <a:srgbClr val="7030A0"/>
              </a:solidFill>
              <a:effectLst/>
              <a:highlight>
                <a:srgbClr val="FF0000"/>
              </a:highlight>
              <a:latin typeface="Calibri" panose="020F0502020204030204" pitchFamily="34" charset="0"/>
              <a:ea typeface="Times New Roman" panose="02020603050405020304" pitchFamily="18" charset="0"/>
              <a:cs typeface="Noto Sans Devanagari"/>
            </a:endParaRPr>
          </a:p>
          <a:p>
            <a:pPr marL="0" marR="0" algn="just">
              <a:lnSpc>
                <a:spcPct val="150000"/>
              </a:lnSpc>
              <a:spcBef>
                <a:spcPts val="0"/>
              </a:spcBef>
              <a:spcAft>
                <a:spcPts val="800"/>
              </a:spcAft>
            </a:pPr>
            <a:r>
              <a:rPr lang="en-US" sz="2200" dirty="0">
                <a:solidFill>
                  <a:srgbClr val="7030A0"/>
                </a:solidFill>
                <a:effectLst/>
                <a:latin typeface="Calibri" panose="020F0502020204030204" pitchFamily="34" charset="0"/>
                <a:ea typeface="Times New Roman" panose="02020603050405020304" pitchFamily="18" charset="0"/>
                <a:cs typeface="Noto Sans Devanagari"/>
              </a:rPr>
              <a:t>	</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पृथ्वीच्या एकूण क्षेत्रफळाच्या सुमारे 71% </a:t>
            </a:r>
            <a:r>
              <a:rPr lang="en-US" sz="2200" dirty="0" err="1">
                <a:solidFill>
                  <a:srgbClr val="7030A0"/>
                </a:solidFill>
                <a:latin typeface="Calibri" panose="020F0502020204030204" pitchFamily="34" charset="0"/>
                <a:ea typeface="Times New Roman" panose="02020603050405020304" pitchFamily="18" charset="0"/>
                <a:cs typeface="Noto Sans Devanagari"/>
              </a:rPr>
              <a:t>भाग</a:t>
            </a:r>
            <a:r>
              <a:rPr lang="en-US" sz="2200" dirty="0">
                <a:solidFill>
                  <a:srgbClr val="7030A0"/>
                </a:solidFill>
                <a:latin typeface="Calibri" panose="020F0502020204030204" pitchFamily="34" charset="0"/>
                <a:ea typeface="Times New Roman" panose="02020603050405020304" pitchFamily="18" charset="0"/>
                <a:cs typeface="Noto Sans Devanagari"/>
              </a:rPr>
              <a:t> </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महासागर</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ाने</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 (</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पाण्याने</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व्यापलेला आहे</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मानव</a:t>
            </a:r>
            <a:r>
              <a:rPr lang="en-US" sz="2200" dirty="0">
                <a:solidFill>
                  <a:srgbClr val="7030A0"/>
                </a:solidFill>
                <a:latin typeface="Calibri" panose="020F0502020204030204" pitchFamily="34" charset="0"/>
                <a:ea typeface="Times New Roman" panose="02020603050405020304" pitchFamily="18" charset="0"/>
                <a:cs typeface="Noto Sans Devanagari"/>
              </a:rPr>
              <a:t> </a:t>
            </a:r>
            <a:r>
              <a:rPr lang="en-US" sz="2200" dirty="0" err="1">
                <a:solidFill>
                  <a:srgbClr val="7030A0"/>
                </a:solidFill>
                <a:latin typeface="Calibri" panose="020F0502020204030204" pitchFamily="34" charset="0"/>
                <a:ea typeface="Times New Roman" panose="02020603050405020304" pitchFamily="18" charset="0"/>
                <a:cs typeface="Noto Sans Devanagari"/>
              </a:rPr>
              <a:t>पूर्वीपासूनच</a:t>
            </a:r>
            <a:r>
              <a:rPr lang="en-US" sz="2200" dirty="0">
                <a:solidFill>
                  <a:srgbClr val="7030A0"/>
                </a:solidFill>
                <a:latin typeface="Calibri" panose="020F0502020204030204" pitchFamily="34" charset="0"/>
                <a:ea typeface="Times New Roman" panose="02020603050405020304" pitchFamily="18" charset="0"/>
                <a:cs typeface="Noto Sans Devanagari"/>
              </a:rPr>
              <a:t> </a:t>
            </a:r>
            <a:r>
              <a:rPr lang="en-US" sz="2200" dirty="0" err="1">
                <a:solidFill>
                  <a:srgbClr val="7030A0"/>
                </a:solidFill>
                <a:latin typeface="Calibri" panose="020F0502020204030204" pitchFamily="34" charset="0"/>
                <a:ea typeface="Times New Roman" panose="02020603050405020304" pitchFamily="18" charset="0"/>
                <a:cs typeface="Noto Sans Devanagari"/>
              </a:rPr>
              <a:t>सागरातील</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विविध संपत्तीचा</a:t>
            </a:r>
            <a:r>
              <a:rPr lang="en-US" sz="2200" dirty="0">
                <a:solidFill>
                  <a:srgbClr val="7030A0"/>
                </a:solidFill>
                <a:latin typeface="Calibri" panose="020F0502020204030204" pitchFamily="34" charset="0"/>
                <a:ea typeface="Times New Roman" panose="02020603050405020304" pitchFamily="18" charset="0"/>
                <a:cs typeface="Noto Sans Devanagari"/>
              </a:rPr>
              <a:t> </a:t>
            </a:r>
            <a:r>
              <a:rPr lang="en-US" sz="2200" dirty="0" err="1">
                <a:solidFill>
                  <a:srgbClr val="7030A0"/>
                </a:solidFill>
                <a:latin typeface="Calibri" panose="020F0502020204030204" pitchFamily="34" charset="0"/>
                <a:ea typeface="Times New Roman" panose="02020603050405020304" pitchFamily="18" charset="0"/>
                <a:cs typeface="Noto Sans Devanagari"/>
              </a:rPr>
              <a:t>उपभोग</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घेत</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 आ</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लेला आहे</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 </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जसजशी</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शास्त्रीय आणि तांत्रिक प्रगती होत आहे तस तसे सागर व महासागराची स्वरूप व त्यामध</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ील</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साधनसंपत्ती विषयी मानवाला मोठ्या प्रमाणावर माहिती मिळत चाललेली आहे</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सागर विज्ञानाच्या प्रगतीमुळे सागर तळाच</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स्वरूप</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निर्मिती</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सागरजलाच्या हालचाली</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सागर जलाच</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रासायनिक गुणधर्म</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सागरातील साधनसंपत्ती</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सागराम</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धील</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जीवसृष्टी</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सागरी ऊर्जा इत्यादी</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 </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अनेक</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 </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घटकांच्या</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 </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संदर्भा</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ने</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 </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जी</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 </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महत्वपूर्ण माहिती उपलब्ध होत आहे</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त्या माहितीचा उपयोग </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मानवाच्</a:t>
            </a:r>
            <a:r>
              <a:rPr lang="en-US" sz="2200" dirty="0" err="1">
                <a:solidFill>
                  <a:srgbClr val="7030A0"/>
                </a:solidFill>
                <a:latin typeface="Calibri" panose="020F0502020204030204" pitchFamily="34" charset="0"/>
                <a:ea typeface="Times New Roman" panose="02020603050405020304" pitchFamily="18" charset="0"/>
                <a:cs typeface="Noto Sans Devanagari"/>
              </a:rPr>
              <a:t>या</a:t>
            </a:r>
            <a:r>
              <a:rPr lang="en-US" sz="2200" dirty="0">
                <a:solidFill>
                  <a:srgbClr val="7030A0"/>
                </a:solidFill>
                <a:latin typeface="Calibri" panose="020F0502020204030204" pitchFamily="34" charset="0"/>
                <a:ea typeface="Times New Roman" panose="02020603050405020304" pitchFamily="18" charset="0"/>
                <a:cs typeface="Noto Sans Devanagari"/>
              </a:rPr>
              <a:t> </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सागर संबंधित व्यवसायाच्या विकासासाठी करून घेण्यात येत आहे</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सागरापासून आणिक प्रत्यक्ष व अप्रत्यक्ष फायदे मानवाला होत असतात</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सागर विज्ञानाच्या अभ्यासाची महत्त्व व उपयुक्तता पुढील घटकाच्या आधारे स्पष्ट होते</a:t>
            </a:r>
            <a:r>
              <a:rPr lang="en-IN" sz="2200" dirty="0">
                <a:solidFill>
                  <a:srgbClr val="7030A0"/>
                </a:solidFill>
                <a:effectLst/>
                <a:latin typeface="Calibri" panose="020F0502020204030204" pitchFamily="34" charset="0"/>
                <a:ea typeface="Times New Roman" panose="02020603050405020304" pitchFamily="18" charset="0"/>
                <a:cs typeface="Noto Sans Devanagari"/>
              </a:rPr>
              <a:t>.</a:t>
            </a:r>
            <a:endParaRPr lang="en-US" sz="2200" dirty="0">
              <a:solidFill>
                <a:srgbClr val="7030A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805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40480C7-DAC1-484A-8DA7-893C7C5330A9}"/>
              </a:ext>
            </a:extLst>
          </p:cNvPr>
          <p:cNvSpPr txBox="1"/>
          <p:nvPr/>
        </p:nvSpPr>
        <p:spPr>
          <a:xfrm>
            <a:off x="371475" y="593193"/>
            <a:ext cx="8624887" cy="5280933"/>
          </a:xfrm>
          <a:prstGeom prst="rect">
            <a:avLst/>
          </a:prstGeom>
          <a:noFill/>
        </p:spPr>
        <p:txBody>
          <a:bodyPr wrap="square">
            <a:spAutoFit/>
          </a:bodyPr>
          <a:lstStyle/>
          <a:p>
            <a:pPr marL="0" marR="0" algn="just">
              <a:lnSpc>
                <a:spcPct val="150000"/>
              </a:lnSpc>
              <a:spcBef>
                <a:spcPts val="0"/>
              </a:spcBef>
              <a:spcAft>
                <a:spcPts val="800"/>
              </a:spcAft>
            </a:pPr>
            <a:r>
              <a:rPr lang="en-US" sz="2200" b="1" dirty="0">
                <a:solidFill>
                  <a:srgbClr val="0070C0"/>
                </a:solidFill>
                <a:highlight>
                  <a:srgbClr val="800000"/>
                </a:highlight>
                <a:latin typeface="Calibri" panose="020F0502020204030204" pitchFamily="34" charset="0"/>
                <a:ea typeface="Times New Roman" panose="02020603050405020304" pitchFamily="18" charset="0"/>
                <a:cs typeface="Noto Sans Devanagari"/>
              </a:rPr>
              <a:t>1.</a:t>
            </a:r>
            <a:r>
              <a:rPr lang="hi-IN" sz="2200" b="1" dirty="0">
                <a:solidFill>
                  <a:srgbClr val="0070C0"/>
                </a:solidFill>
                <a:effectLst/>
                <a:highlight>
                  <a:srgbClr val="800000"/>
                </a:highlight>
                <a:latin typeface="Calibri" panose="020F0502020204030204" pitchFamily="34" charset="0"/>
                <a:ea typeface="Times New Roman" panose="02020603050405020304" pitchFamily="18" charset="0"/>
                <a:cs typeface="Noto Sans Devanagari"/>
              </a:rPr>
              <a:t> सागर विज्ञान व सागरी जीवसृष्टी</a:t>
            </a:r>
            <a:r>
              <a:rPr lang="en-US" sz="2200" b="1" dirty="0">
                <a:solidFill>
                  <a:srgbClr val="0070C0"/>
                </a:solidFill>
                <a:effectLst/>
                <a:highlight>
                  <a:srgbClr val="800000"/>
                </a:highlight>
                <a:latin typeface="Calibri" panose="020F0502020204030204" pitchFamily="34" charset="0"/>
                <a:ea typeface="Times New Roman" panose="02020603050405020304" pitchFamily="18" charset="0"/>
                <a:cs typeface="Noto Sans Devanagari"/>
              </a:rPr>
              <a:t> :-</a:t>
            </a:r>
            <a:endParaRPr lang="en-US" sz="2200" b="1" dirty="0">
              <a:solidFill>
                <a:srgbClr val="0070C0"/>
              </a:solidFill>
              <a:effectLst/>
              <a:highlight>
                <a:srgbClr val="800000"/>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सागरी जीवशास्त्र या सागर विज्ञानाच्या शाखेत सागरातील जीवसृष्टीचा अभ्यास केला जातो</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सागरामध्ये सूक्ष्मजीव वनस्पती व प्राणी यांचा मोठ्या प्रमाणात साठा आहे</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मानवाकडे ज्यावेळी फारस</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शास्त्रीय व तांत्रिक ज्ञान नव्हते</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त्या काळात त्या</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ने</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मासेमारी</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च्या</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व्यवसाय</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ातून</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सागरी जीवसृष्टीचा उपयोग केलेला आहे</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सद्य</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परिस्थितीत जगाच्या वाढत्या लोकसंख्येमुळे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अन्न</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पुरवठ</a:t>
            </a:r>
            <a:r>
              <a:rPr lang="en-US" sz="2000" dirty="0" err="1">
                <a:solidFill>
                  <a:srgbClr val="0070C0"/>
                </a:solidFill>
                <a:latin typeface="Calibri" panose="020F0502020204030204" pitchFamily="34" charset="0"/>
                <a:ea typeface="Times New Roman" panose="02020603050405020304" pitchFamily="18" charset="0"/>
                <a:cs typeface="Noto Sans Devanagari"/>
              </a:rPr>
              <a:t>याची</a:t>
            </a:r>
            <a:r>
              <a:rPr lang="en-US" sz="2000" dirty="0">
                <a:solidFill>
                  <a:srgbClr val="0070C0"/>
                </a:solidFill>
                <a:latin typeface="Calibri" panose="020F0502020204030204" pitchFamily="34" charset="0"/>
                <a:ea typeface="Times New Roman" panose="02020603050405020304" pitchFamily="18" charset="0"/>
                <a:cs typeface="Noto Sans Devanagari"/>
              </a:rPr>
              <a:t> </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समस्या तीव्र होत चाललेली आहे. तसेच जगातील सुमारे 50 टक्के लोकांच्या आहारात प्रोटीनचे प्रमाण कमी आढळते</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या समस्या सोडविण्यासाठी जगातील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अनेक</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देश मासेमारीचा व्यवसाय करत आहेत </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सागरातील जलचर वनस्पती व </a:t>
            </a:r>
            <a:r>
              <a:rPr lang="en-US" sz="2000" dirty="0" err="1">
                <a:solidFill>
                  <a:srgbClr val="0070C0"/>
                </a:solidFill>
                <a:latin typeface="Calibri" panose="020F0502020204030204" pitchFamily="34" charset="0"/>
                <a:ea typeface="Times New Roman" panose="02020603050405020304" pitchFamily="18" charset="0"/>
                <a:cs typeface="Noto Sans Devanagari"/>
              </a:rPr>
              <a:t>प्रा</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ण्या</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चा उपयोग</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जसा</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अन्</a:t>
            </a:r>
            <a:r>
              <a:rPr lang="en-US" sz="2000" dirty="0" err="1">
                <a:solidFill>
                  <a:srgbClr val="0070C0"/>
                </a:solidFill>
                <a:latin typeface="Calibri" panose="020F0502020204030204" pitchFamily="34" charset="0"/>
                <a:ea typeface="Times New Roman" panose="02020603050405020304" pitchFamily="18" charset="0"/>
                <a:cs typeface="Noto Sans Devanagari"/>
              </a:rPr>
              <a:t>न</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म्हणून केला जातो तसाच विविध प्रकारची औषधे तयार करण्यासाठी त्याचा उपयोग होतो</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या सं</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दर्भा</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ने चालणाऱ्या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मानवी</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व्यवसाय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जास्तीत</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जास्त होण्याच्या दृष्टीने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सागर</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विज्ञानाचा</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अभ्</a:t>
            </a:r>
            <a:r>
              <a:rPr lang="en-US" sz="2000" dirty="0" err="1">
                <a:solidFill>
                  <a:srgbClr val="0070C0"/>
                </a:solidFill>
                <a:latin typeface="Calibri" panose="020F0502020204030204" pitchFamily="34" charset="0"/>
                <a:ea typeface="Times New Roman" panose="02020603050405020304" pitchFamily="18" charset="0"/>
                <a:cs typeface="Noto Sans Devanagari"/>
              </a:rPr>
              <a:t>यास</a:t>
            </a:r>
            <a:r>
              <a:rPr lang="en-US" sz="2000" dirty="0">
                <a:solidFill>
                  <a:srgbClr val="0070C0"/>
                </a:solidFill>
                <a:latin typeface="Calibri" panose="020F0502020204030204" pitchFamily="34" charset="0"/>
                <a:ea typeface="Times New Roman" panose="02020603050405020304" pitchFamily="18" charset="0"/>
                <a:cs typeface="Noto Sans Devanagari"/>
              </a:rPr>
              <a:t> </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उपयुक्त ठरतो</a:t>
            </a:r>
            <a:r>
              <a:rPr lang="en-IN" sz="2000" dirty="0">
                <a:solidFill>
                  <a:srgbClr val="0070C0"/>
                </a:solidFill>
                <a:effectLst/>
                <a:latin typeface="Calibri" panose="020F0502020204030204" pitchFamily="34" charset="0"/>
                <a:ea typeface="Times New Roman" panose="02020603050405020304" pitchFamily="18" charset="0"/>
                <a:cs typeface="Noto Sans Devanagari"/>
              </a:rPr>
              <a:t>.</a:t>
            </a:r>
            <a:endParaRPr lang="en-US" sz="2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243195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xmlns="" id="{BFAAAF15-2988-482C-9C2C-8BB1D1ECF81B}"/>
              </a:ext>
            </a:extLst>
          </p:cNvPr>
          <p:cNvSpPr txBox="1"/>
          <p:nvPr/>
        </p:nvSpPr>
        <p:spPr>
          <a:xfrm>
            <a:off x="185738" y="148235"/>
            <a:ext cx="11739562" cy="6980565"/>
          </a:xfrm>
          <a:prstGeom prst="rect">
            <a:avLst/>
          </a:prstGeom>
          <a:noFill/>
        </p:spPr>
        <p:txBody>
          <a:bodyPr wrap="square">
            <a:spAutoFit/>
          </a:bodyPr>
          <a:lstStyle/>
          <a:p>
            <a:pPr marL="0" marR="0" algn="just">
              <a:lnSpc>
                <a:spcPct val="150000"/>
              </a:lnSpc>
              <a:spcBef>
                <a:spcPts val="0"/>
              </a:spcBef>
              <a:spcAft>
                <a:spcPts val="800"/>
              </a:spcAft>
            </a:pP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एकाच अक्षवृत्तीय विभागातील उत्तर व दक्षिण गोलार्धामध्ये महासागराच्या </a:t>
            </a:r>
            <a:r>
              <a:rPr lang="en-US" sz="2400" dirty="0" err="1">
                <a:solidFill>
                  <a:srgbClr val="FFFF00"/>
                </a:solidFill>
                <a:latin typeface="Calibri" panose="020F0502020204030204" pitchFamily="34" charset="0"/>
                <a:ea typeface="Times New Roman" panose="02020603050405020304" pitchFamily="18" charset="0"/>
                <a:cs typeface="Mangal" panose="02040503050203030202" pitchFamily="18" charset="0"/>
              </a:rPr>
              <a:t>पृष्ठीय</a:t>
            </a:r>
            <a:r>
              <a:rPr lang="en-US" sz="2400" dirty="0">
                <a:solidFill>
                  <a:srgbClr val="FFFF00"/>
                </a:solidFill>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तापमानात भिन्नता आढळते</a:t>
            </a: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तसेच एकाच गोलार्धातील एकाच अक्षवृत्तीय विभागात महासागरातील तापमानातही भिन्नता आढळते. तापमानातील प्रामुख्याने समुद्रप्रवाह</a:t>
            </a:r>
            <a:r>
              <a:rPr lang="en-US" sz="2400" dirty="0">
                <a:solidFill>
                  <a:srgbClr val="FFFF00"/>
                </a:solidFill>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प्रचलित वार</a:t>
            </a: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सागर जलाची क्षारता</a:t>
            </a: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भूखंड सानिध्य इत्यादी घटकांमुळे निर्माण होत असते</a:t>
            </a:r>
            <a:r>
              <a:rPr lang="en-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p>
          <a:p>
            <a:pPr marL="0" marR="0" algn="just">
              <a:lnSpc>
                <a:spcPct val="150000"/>
              </a:lnSpc>
              <a:spcBef>
                <a:spcPts val="0"/>
              </a:spcBef>
              <a:spcAft>
                <a:spcPts val="800"/>
              </a:spcAft>
            </a:pPr>
            <a:r>
              <a:rPr lang="en-US" sz="2400" b="1"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t>
            </a:r>
            <a:r>
              <a:rPr lang="en-US" sz="2800" b="1" dirty="0">
                <a:solidFill>
                  <a:srgbClr val="FFFF00"/>
                </a:solidFill>
                <a:latin typeface="Calibri" panose="020F0502020204030204" pitchFamily="34" charset="0"/>
                <a:ea typeface="Times New Roman" panose="02020603050405020304" pitchFamily="18" charset="0"/>
                <a:cs typeface="Mangal" panose="02040503050203030202" pitchFamily="18" charset="0"/>
              </a:rPr>
              <a:t>2.</a:t>
            </a:r>
            <a:r>
              <a:rPr lang="hi-IN" sz="2800" b="1" dirty="0">
                <a:effectLst/>
                <a:latin typeface="Calibri" panose="020F0502020204030204" pitchFamily="34" charset="0"/>
                <a:ea typeface="Times New Roman" panose="02020603050405020304" pitchFamily="18" charset="0"/>
                <a:cs typeface="Mangal" panose="02040503050203030202" pitchFamily="18" charset="0"/>
              </a:rPr>
              <a:t> प्रचलित वारे</a:t>
            </a: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b="1" dirty="0">
                <a:latin typeface="Calibri" panose="020F0502020204030204" pitchFamily="34" charset="0"/>
                <a:ea typeface="Times New Roman" panose="02020603050405020304" pitchFamily="18" charset="0"/>
                <a:cs typeface="Times New Roman" panose="02020603050405020304" pitchFamily="18" charset="0"/>
              </a:rPr>
              <a:t>-</a:t>
            </a:r>
            <a:r>
              <a:rPr lang="en-US" sz="2400" b="1" dirty="0">
                <a:solidFill>
                  <a:srgbClr val="FFFF00"/>
                </a:solidFill>
                <a:latin typeface="Calibri" panose="020F0502020204030204" pitchFamily="34" charset="0"/>
                <a:ea typeface="Times New Roman" panose="02020603050405020304" pitchFamily="18" charset="0"/>
                <a:cs typeface="Times New Roman" panose="02020603050405020304"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प्रचलित वारे महासागरावरून भूमीखंडाकडे वाहतात की भूमीखंडा कडून महासागरा कडे वा</a:t>
            </a:r>
            <a:r>
              <a:rPr lang="en-US" sz="2400" dirty="0" err="1">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हता</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त यावर प्रचलित वाऱ्याचा तापमानावर होणारा परिणाम अवलंबून असतो</a:t>
            </a: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जेव्हा प्रचलित वार</a:t>
            </a: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भूमीखंडाकडून समुद्राकडे वाहतात तेव्हा किनाऱ्यालगतच</a:t>
            </a: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उष्</a:t>
            </a:r>
            <a:r>
              <a:rPr lang="en-US" sz="2400" dirty="0" err="1">
                <a:solidFill>
                  <a:srgbClr val="FFFF00"/>
                </a:solidFill>
                <a:latin typeface="Calibri" panose="020F0502020204030204" pitchFamily="34" charset="0"/>
                <a:ea typeface="Times New Roman" panose="02020603050405020304" pitchFamily="18" charset="0"/>
                <a:cs typeface="Mangal" panose="02040503050203030202" pitchFamily="18" charset="0"/>
              </a:rPr>
              <a:t>ण</a:t>
            </a:r>
            <a:r>
              <a:rPr lang="en-US" sz="2400" dirty="0">
                <a:solidFill>
                  <a:srgbClr val="FFFF00"/>
                </a:solidFill>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पाणी आपल्याबरोबर पुढे वाहून नेतात ती जागा भरून काढण्यासाठी किनाऱ्याजवळील तळाचे थंड पाणी वर पृष्ठभाग येते व त्यामुळे किनाऱ्यालगत पाणी थंड राहते </a:t>
            </a:r>
            <a:r>
              <a:rPr lang="en-US" sz="2400" dirty="0" err="1">
                <a:solidFill>
                  <a:srgbClr val="FFFF00"/>
                </a:solidFill>
                <a:latin typeface="Calibri" panose="020F0502020204030204" pitchFamily="34" charset="0"/>
                <a:ea typeface="Times New Roman" panose="02020603050405020304" pitchFamily="18" charset="0"/>
                <a:cs typeface="Mangal" panose="02040503050203030202" pitchFamily="18" charset="0"/>
              </a:rPr>
              <a:t>हे</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प्रचलित वारे समुद्राकडून जमिनीकडे वाहत येत असतील तर वाऱ्यामुळे किनाऱ्या</a:t>
            </a:r>
            <a:r>
              <a:rPr lang="en-US" sz="2400" dirty="0" err="1">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शी</a:t>
            </a: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उबदार पाणी जमा होते परिणामी किनाऱ्याजवळील समुद्र पाण्याचे तापमान वाढते</a:t>
            </a:r>
            <a:r>
              <a:rPr lang="en-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endParaRPr lang="en-US" sz="2400"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endParaRPr lang="en-US" sz="2400"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7737767"/>
      </p:ext>
    </p:extLst>
  </p:cSld>
  <p:clrMapOvr>
    <a:masterClrMapping/>
  </p:clrMapOvr>
  <p:transition spd="slow">
    <p:push dir="u"/>
  </p:transition>
</p:sld>
</file>

<file path=ppt/slides/slide50.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B9898E4-0FF4-4CC3-AC4F-FE1305FE1FE0}"/>
              </a:ext>
            </a:extLst>
          </p:cNvPr>
          <p:cNvSpPr txBox="1"/>
          <p:nvPr/>
        </p:nvSpPr>
        <p:spPr>
          <a:xfrm>
            <a:off x="276225" y="249205"/>
            <a:ext cx="8958262" cy="6204263"/>
          </a:xfrm>
          <a:prstGeom prst="rect">
            <a:avLst/>
          </a:prstGeom>
          <a:noFill/>
        </p:spPr>
        <p:txBody>
          <a:bodyPr wrap="square">
            <a:spAutoFit/>
          </a:bodyPr>
          <a:lstStyle/>
          <a:p>
            <a:pPr marL="0" marR="0" algn="just">
              <a:lnSpc>
                <a:spcPct val="150000"/>
              </a:lnSpc>
              <a:spcBef>
                <a:spcPts val="0"/>
              </a:spcBef>
              <a:spcAft>
                <a:spcPts val="800"/>
              </a:spcAft>
            </a:pPr>
            <a:r>
              <a:rPr lang="en-US" sz="2200" b="1" dirty="0">
                <a:solidFill>
                  <a:srgbClr val="FFFF00"/>
                </a:solidFill>
                <a:effectLst/>
                <a:highlight>
                  <a:srgbClr val="FF00FF"/>
                </a:highlight>
                <a:latin typeface="Calibri" panose="020F0502020204030204" pitchFamily="34" charset="0"/>
                <a:ea typeface="Times New Roman" panose="02020603050405020304" pitchFamily="18" charset="0"/>
                <a:cs typeface="Noto Sans Devanagari"/>
              </a:rPr>
              <a:t>2.</a:t>
            </a:r>
            <a:r>
              <a:rPr lang="hi-IN" sz="2200" b="1" dirty="0">
                <a:solidFill>
                  <a:srgbClr val="FFFF00"/>
                </a:solidFill>
                <a:effectLst/>
                <a:highlight>
                  <a:srgbClr val="FF00FF"/>
                </a:highlight>
                <a:latin typeface="Calibri" panose="020F0502020204030204" pitchFamily="34" charset="0"/>
                <a:ea typeface="Times New Roman" panose="02020603050405020304" pitchFamily="18" charset="0"/>
                <a:cs typeface="Noto Sans Devanagari"/>
              </a:rPr>
              <a:t> सागर विज्ञान व खनिज संपत्ती</a:t>
            </a:r>
            <a:r>
              <a:rPr lang="en-US" sz="2200" b="1" dirty="0">
                <a:solidFill>
                  <a:srgbClr val="FFFF00"/>
                </a:solidFill>
                <a:effectLst/>
                <a:highlight>
                  <a:srgbClr val="FF00FF"/>
                </a:highlight>
                <a:latin typeface="Calibri" panose="020F0502020204030204" pitchFamily="34" charset="0"/>
                <a:ea typeface="Times New Roman" panose="02020603050405020304" pitchFamily="18" charset="0"/>
                <a:cs typeface="Noto Sans Devanagari"/>
              </a:rPr>
              <a:t> :-</a:t>
            </a:r>
            <a:endParaRPr lang="en-US" sz="2200" b="1" dirty="0">
              <a:solidFill>
                <a:srgbClr val="FFFF00"/>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रासायनिक सागर विज्ञान व भूगर्भशास्त्रीय सागर </a:t>
            </a:r>
            <a:r>
              <a:rPr lang="en-US" sz="2000" dirty="0" err="1">
                <a:solidFill>
                  <a:srgbClr val="FFFF00"/>
                </a:solidFill>
                <a:latin typeface="Calibri" panose="020F0502020204030204" pitchFamily="34" charset="0"/>
                <a:ea typeface="Times New Roman" panose="02020603050405020304" pitchFamily="18" charset="0"/>
                <a:cs typeface="Noto Sans Devanagari"/>
              </a:rPr>
              <a:t>विज्ञान</a:t>
            </a:r>
            <a:r>
              <a:rPr lang="en-US" sz="2000" dirty="0">
                <a:solidFill>
                  <a:srgbClr val="FFFF00"/>
                </a:solidFill>
                <a:latin typeface="Calibri" panose="020F0502020204030204" pitchFamily="34" charset="0"/>
                <a:ea typeface="Times New Roman" panose="02020603050405020304" pitchFamily="18" charset="0"/>
                <a:cs typeface="Noto Sans Devanagari"/>
              </a:rPr>
              <a:t> </a:t>
            </a:r>
            <a:r>
              <a:rPr lang="en-US" sz="2000" dirty="0" err="1">
                <a:solidFill>
                  <a:srgbClr val="FFFF00"/>
                </a:solidFill>
                <a:latin typeface="Calibri" panose="020F0502020204030204" pitchFamily="34" charset="0"/>
                <a:ea typeface="Times New Roman" panose="02020603050405020304" pitchFamily="18" charset="0"/>
                <a:cs typeface="Noto Sans Devanagari"/>
              </a:rPr>
              <a:t>या</a:t>
            </a:r>
            <a:r>
              <a:rPr lang="en-US" sz="2000" dirty="0">
                <a:solidFill>
                  <a:srgbClr val="FFFF00"/>
                </a:solidFill>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सागर विज्ञानाच्या </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शाखेत</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खनिजसंपत्ती विषयी अभ्यास केला जातो</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सागर व महासागर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हे</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खनिज</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संपत्तीचे भांडार</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आहे</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त.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धातू</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व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अधातू</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युक्त</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खनिजाचा</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प्रचंड साठा सागर व महासागरात आढळतो यामध्ये सागरातील पाण्यात द्रावणाच्या स्वरूपात सोडियम क्लोराइड</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मॅग्नेशियम</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बोरान</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ब्रोमीन</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सोडियम</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कॅल्शियम</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पोटॅशियम</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इत्यादीच</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क्षार आढळतात</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तसेच भूखंड मंच व खंडान्त उतार यांच्या सागरतळ भागामध्ये सिलिका</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रेती</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चुनखडी</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फास्</a:t>
            </a:r>
            <a:r>
              <a:rPr lang="en-US" sz="2000" dirty="0" err="1">
                <a:solidFill>
                  <a:srgbClr val="FFFF00"/>
                </a:solidFill>
                <a:latin typeface="Calibri" panose="020F0502020204030204" pitchFamily="34" charset="0"/>
                <a:ea typeface="Times New Roman" panose="02020603050405020304" pitchFamily="18" charset="0"/>
                <a:cs typeface="Noto Sans Devanagari"/>
              </a:rPr>
              <a:t>पे</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राईट</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मॅग्नेट</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ईट </a:t>
            </a:r>
            <a:r>
              <a:rPr lang="en-US" sz="2000" dirty="0" err="1">
                <a:solidFill>
                  <a:srgbClr val="FFFF00"/>
                </a:solidFill>
                <a:latin typeface="Calibri" panose="020F0502020204030204" pitchFamily="34" charset="0"/>
                <a:ea typeface="Times New Roman" panose="02020603050405020304" pitchFamily="18" charset="0"/>
                <a:cs typeface="Noto Sans Devanagari"/>
              </a:rPr>
              <a:t>क्रोमेट</a:t>
            </a:r>
            <a:r>
              <a:rPr lang="en-US" sz="2000" dirty="0">
                <a:solidFill>
                  <a:srgbClr val="FFFF00"/>
                </a:solidFill>
                <a:latin typeface="Calibri" panose="020F0502020204030204" pitchFamily="34" charset="0"/>
                <a:ea typeface="Times New Roman" panose="02020603050405020304" pitchFamily="18" charset="0"/>
                <a:cs typeface="Noto Sans Devanagari"/>
              </a:rPr>
              <a:t>, </a:t>
            </a:r>
            <a:r>
              <a:rPr lang="en-US" sz="2000" dirty="0" err="1">
                <a:solidFill>
                  <a:srgbClr val="FFFF00"/>
                </a:solidFill>
                <a:latin typeface="Calibri" panose="020F0502020204030204" pitchFamily="34" charset="0"/>
                <a:ea typeface="Times New Roman" panose="02020603050405020304" pitchFamily="18" charset="0"/>
                <a:cs typeface="Noto Sans Devanagari"/>
              </a:rPr>
              <a:t>मोझाईट</a:t>
            </a:r>
            <a:r>
              <a:rPr lang="en-US" sz="2000" dirty="0">
                <a:solidFill>
                  <a:srgbClr val="FFFF00"/>
                </a:solidFill>
                <a:latin typeface="Calibri" panose="020F0502020204030204" pitchFamily="34" charset="0"/>
                <a:ea typeface="Times New Roman" panose="02020603050405020304" pitchFamily="18" charset="0"/>
                <a:cs typeface="Noto Sans Devanagari"/>
              </a:rPr>
              <a:t>, </a:t>
            </a:r>
            <a:r>
              <a:rPr lang="en-US" sz="2000" dirty="0" err="1">
                <a:solidFill>
                  <a:srgbClr val="FFFF00"/>
                </a:solidFill>
                <a:latin typeface="Calibri" panose="020F0502020204030204" pitchFamily="34" charset="0"/>
                <a:ea typeface="Times New Roman" panose="02020603050405020304" pitchFamily="18" charset="0"/>
                <a:cs typeface="Noto Sans Devanagari"/>
              </a:rPr>
              <a:t>सोने</a:t>
            </a:r>
            <a:r>
              <a:rPr lang="en-US" sz="2000" dirty="0">
                <a:solidFill>
                  <a:srgbClr val="FFFF00"/>
                </a:solidFill>
                <a:latin typeface="Calibri" panose="020F0502020204030204" pitchFamily="34" charset="0"/>
                <a:ea typeface="Times New Roman" panose="02020603050405020304" pitchFamily="18" charset="0"/>
                <a:cs typeface="Noto Sans Devanagari"/>
              </a:rPr>
              <a:t>, </a:t>
            </a:r>
            <a:r>
              <a:rPr lang="en-US" sz="2000" dirty="0" err="1">
                <a:solidFill>
                  <a:srgbClr val="FFFF00"/>
                </a:solidFill>
                <a:latin typeface="Calibri" panose="020F0502020204030204" pitchFamily="34" charset="0"/>
                <a:ea typeface="Times New Roman" panose="02020603050405020304" pitchFamily="18" charset="0"/>
                <a:cs typeface="Noto Sans Devanagari"/>
              </a:rPr>
              <a:t>ग्लुकोनाईट</a:t>
            </a:r>
            <a:r>
              <a:rPr lang="en-US" sz="2000" dirty="0">
                <a:solidFill>
                  <a:srgbClr val="FFFF00"/>
                </a:solidFill>
                <a:latin typeface="Calibri" panose="020F0502020204030204" pitchFamily="34" charset="0"/>
                <a:ea typeface="Times New Roman" panose="02020603050405020304" pitchFamily="18" charset="0"/>
                <a:cs typeface="Noto Sans Devanagari"/>
              </a:rPr>
              <a:t> </a:t>
            </a:r>
            <a:r>
              <a:rPr lang="en-US" sz="2000" dirty="0" err="1">
                <a:solidFill>
                  <a:srgbClr val="FFFF00"/>
                </a:solidFill>
                <a:latin typeface="Calibri" panose="020F0502020204030204" pitchFamily="34" charset="0"/>
                <a:ea typeface="Times New Roman" panose="02020603050405020304" pitchFamily="18" charset="0"/>
                <a:cs typeface="Noto Sans Devanagari"/>
              </a:rPr>
              <a:t>यासारखी</a:t>
            </a:r>
            <a:r>
              <a:rPr lang="en-US" sz="2000" dirty="0">
                <a:solidFill>
                  <a:srgbClr val="FFFF00"/>
                </a:solidFill>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खनिजे आढळतात</a:t>
            </a:r>
            <a:r>
              <a:rPr lang="en-IN" sz="2000" dirty="0">
                <a:solidFill>
                  <a:srgbClr val="FFFF00"/>
                </a:solidFill>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खोल समुद्रात सागरी तळ भागावरील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धातूयुक्त</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चिखलामध्ये तांबे</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नि</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के</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ल</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कोबाल्ट</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लोह यासारखी खनिजे सापडतात</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आजच्या शास्त्रीय आणि तांत्रिक ज्ञानाच्या आधारे खोल समुद्रामधील खनिज साधनसंपत्तीच</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उत्पादन करणे शक्य झालेले नाही</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पण</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भविष्यात वाढत्या शास्त्रीय व तांत्रिक ज्ञानामुळे उत्पादन घेणे शक्य होईल</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म</a:t>
            </a:r>
            <a:r>
              <a:rPr lang="en-US" sz="2000" dirty="0" err="1">
                <a:solidFill>
                  <a:srgbClr val="FFFF00"/>
                </a:solidFill>
                <a:latin typeface="Calibri" panose="020F0502020204030204" pitchFamily="34" charset="0"/>
                <a:ea typeface="Times New Roman" panose="02020603050405020304" pitchFamily="18" charset="0"/>
                <a:cs typeface="Noto Sans Devanagari"/>
              </a:rPr>
              <a:t>हासागराम</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धून प्राप्त होणाऱ्या खनिजाच</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उत्पादन वाढविण्यासाठी सागर विज्ञानाचा अभ्यास उपयुक्त ठरतो</a:t>
            </a:r>
            <a:r>
              <a:rPr lang="en-IN" sz="2000" dirty="0">
                <a:solidFill>
                  <a:srgbClr val="FFFF00"/>
                </a:solidFill>
                <a:effectLst/>
                <a:latin typeface="Calibri" panose="020F0502020204030204" pitchFamily="34" charset="0"/>
                <a:ea typeface="Times New Roman" panose="02020603050405020304" pitchFamily="18" charset="0"/>
                <a:cs typeface="Noto Sans Devanagari"/>
              </a:rPr>
              <a:t>.</a:t>
            </a:r>
            <a:endParaRPr lang="en-US" sz="2000"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178202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show="0">
  <p:cSld>
    <p:bg>
      <p:bgPr>
        <a:blipFill dpi="0" rotWithShape="1">
          <a:blip r:embed="rId2">
            <a:lum/>
          </a:blip>
          <a:srcRect/>
          <a:tile tx="0" ty="0" sx="100000" sy="100000" flip="xy" algn="b"/>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DB552B2-B069-40AE-BDF6-D965888DB360}"/>
              </a:ext>
            </a:extLst>
          </p:cNvPr>
          <p:cNvSpPr txBox="1"/>
          <p:nvPr/>
        </p:nvSpPr>
        <p:spPr>
          <a:xfrm>
            <a:off x="238124" y="45194"/>
            <a:ext cx="9332003" cy="6859827"/>
          </a:xfrm>
          <a:prstGeom prst="rect">
            <a:avLst/>
          </a:prstGeom>
          <a:noFill/>
        </p:spPr>
        <p:txBody>
          <a:bodyPr wrap="square">
            <a:spAutoFit/>
          </a:bodyPr>
          <a:lstStyle/>
          <a:p>
            <a:pPr marL="0" marR="0" algn="just">
              <a:lnSpc>
                <a:spcPct val="150000"/>
              </a:lnSpc>
              <a:spcBef>
                <a:spcPts val="0"/>
              </a:spcBef>
              <a:spcAft>
                <a:spcPts val="800"/>
              </a:spcAft>
            </a:pPr>
            <a:r>
              <a:rPr lang="en-US" sz="2200" b="1" dirty="0">
                <a:solidFill>
                  <a:srgbClr val="CC0099"/>
                </a:solidFill>
                <a:effectLst/>
                <a:highlight>
                  <a:srgbClr val="000080"/>
                </a:highlight>
                <a:latin typeface="Calibri" panose="020F0502020204030204" pitchFamily="34" charset="0"/>
                <a:ea typeface="Times New Roman" panose="02020603050405020304" pitchFamily="18" charset="0"/>
                <a:cs typeface="Noto Sans Devanagari"/>
              </a:rPr>
              <a:t>3. </a:t>
            </a:r>
            <a:r>
              <a:rPr lang="hi-IN" sz="2200" b="1" dirty="0">
                <a:solidFill>
                  <a:srgbClr val="CC0099"/>
                </a:solidFill>
                <a:effectLst/>
                <a:highlight>
                  <a:srgbClr val="000080"/>
                </a:highlight>
                <a:latin typeface="Calibri" panose="020F0502020204030204" pitchFamily="34" charset="0"/>
                <a:ea typeface="Times New Roman" panose="02020603050405020304" pitchFamily="18" charset="0"/>
                <a:cs typeface="Noto Sans Devanagari"/>
              </a:rPr>
              <a:t>सागर विज्ञान आणि शक्ती साधने</a:t>
            </a:r>
            <a:r>
              <a:rPr lang="en-US" sz="2200" b="1" dirty="0">
                <a:solidFill>
                  <a:srgbClr val="CC0099"/>
                </a:solidFill>
                <a:effectLst/>
                <a:highlight>
                  <a:srgbClr val="000080"/>
                </a:highlight>
                <a:latin typeface="Calibri" panose="020F0502020204030204" pitchFamily="34" charset="0"/>
                <a:ea typeface="Times New Roman" panose="02020603050405020304" pitchFamily="18" charset="0"/>
                <a:cs typeface="Noto Sans Devanagari"/>
              </a:rPr>
              <a:t> :-</a:t>
            </a:r>
            <a:endParaRPr lang="en-US" sz="2200" b="1" dirty="0">
              <a:solidFill>
                <a:srgbClr val="CC0099"/>
              </a:solidFill>
              <a:effectLst/>
              <a:highlight>
                <a:srgbClr val="000080"/>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000" dirty="0">
                <a:solidFill>
                  <a:srgbClr val="CC0099"/>
                </a:solidFill>
                <a:effectLst/>
                <a:latin typeface="Calibri" panose="020F0502020204030204" pitchFamily="34" charset="0"/>
                <a:ea typeface="Times New Roman" panose="02020603050405020304" pitchFamily="18" charset="0"/>
                <a:cs typeface="Noto Sans Devanagari"/>
              </a:rPr>
              <a:t>	</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सागर व महासागराच्या भूखंड मंच व खंडांत उतारावर </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स्</a:t>
            </a:r>
            <a:r>
              <a:rPr lang="en-US" sz="2000" dirty="0" err="1">
                <a:solidFill>
                  <a:srgbClr val="CC0099"/>
                </a:solidFill>
                <a:latin typeface="Calibri" panose="020F0502020204030204" pitchFamily="34" charset="0"/>
                <a:ea typeface="Times New Roman" panose="02020603050405020304" pitchFamily="18" charset="0"/>
                <a:cs typeface="Noto Sans Devanagari"/>
              </a:rPr>
              <a:t>तरीत</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खडकात वनस्पती व प्राणी यांच्या </a:t>
            </a:r>
            <a:r>
              <a:rPr lang="en-US" sz="2000" dirty="0" err="1">
                <a:solidFill>
                  <a:srgbClr val="CC0099"/>
                </a:solidFill>
                <a:latin typeface="Calibri" panose="020F0502020204030204" pitchFamily="34" charset="0"/>
                <a:ea typeface="Times New Roman" panose="02020603050405020304" pitchFamily="18" charset="0"/>
                <a:cs typeface="Noto Sans Devanagari"/>
              </a:rPr>
              <a:t>आवशेषा</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वर उष्णता व दाब याचा परिणाम होऊन कोळसा</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खनिज तेल</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नैसर्गिक वायू इत्यादी शक्ती साधने निर्माण झाली आहे</a:t>
            </a:r>
            <a:r>
              <a:rPr lang="en-IN" sz="2000" dirty="0">
                <a:solidFill>
                  <a:srgbClr val="CC0099"/>
                </a:solidFill>
                <a:effectLst/>
                <a:latin typeface="Calibri" panose="020F0502020204030204" pitchFamily="34" charset="0"/>
                <a:ea typeface="Times New Roman" panose="02020603050405020304" pitchFamily="18" charset="0"/>
                <a:cs typeface="Noto Sans Devanagari"/>
              </a:rPr>
              <a:t>.</a:t>
            </a:r>
            <a:r>
              <a:rPr lang="en-IN" sz="2000" dirty="0">
                <a:solidFill>
                  <a:srgbClr val="CC0099"/>
                </a:solidFill>
                <a:effectLst/>
                <a:latin typeface="Noto Sans Devanagari"/>
                <a:ea typeface="Times New Roman" panose="02020603050405020304" pitchFamily="18" charset="0"/>
                <a:cs typeface="Times New Roman" panose="02020603050405020304" pitchFamily="18" charset="0"/>
              </a:rPr>
              <a:t> </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सागर विज्ञानाच्या अभ्यासामुळे या शक्ती साधनाच्या </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साठयाचा</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 </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शोध घेणे शक्य झाले आहे</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तसेच या अभ्यासामुळे नवनवीन क्षेत्राचा शोध लागत आहे</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खंडावरील कोळसा</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खनिज तेल</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नैसर्गिक वायू</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यासारख्या </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क्षय</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शक्ती</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साधनांचा</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साठा</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 </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नजीकच्या काळात संपुष्टात</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येण्याची</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शक्यता निर्माण झालेली आहे</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त्यामुळे जगातील अनेक देशांनी सागरी क्षेत्राकडे आपले लक्ष केंद्रित केलेले आहे</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सद्यपरिस्थितीत प्रामुख्याने खनिज तेल व नैसर्गिक वायूचे उत्पादन घेतली जात आहे</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नवनवीन क्षेत्राचा शोध घेण्यासाठी व जास्तीत जास्त उत्पादन मिळविण्यासाठी </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सागर</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 </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विज्ञानाचे ज्ञान या संदर्भाने महत्त्वपूर्ण ठरत आहे</a:t>
            </a:r>
            <a:r>
              <a:rPr lang="en-IN" sz="2000" dirty="0">
                <a:solidFill>
                  <a:srgbClr val="CC0099"/>
                </a:solidFill>
                <a:effectLst/>
                <a:latin typeface="Calibri" panose="020F0502020204030204" pitchFamily="34" charset="0"/>
                <a:ea typeface="Times New Roman" panose="02020603050405020304" pitchFamily="18" charset="0"/>
                <a:cs typeface="Noto Sans Devanagari"/>
              </a:rPr>
              <a:t>.</a:t>
            </a:r>
          </a:p>
          <a:p>
            <a:pPr algn="just">
              <a:lnSpc>
                <a:spcPct val="150000"/>
              </a:lnSpc>
              <a:spcAft>
                <a:spcPts val="800"/>
              </a:spcAft>
            </a:pPr>
            <a:r>
              <a:rPr lang="en-US" sz="2000" dirty="0">
                <a:solidFill>
                  <a:srgbClr val="CC0099"/>
                </a:solidFill>
                <a:effectLst/>
                <a:latin typeface="Calibri" panose="020F0502020204030204" pitchFamily="34" charset="0"/>
                <a:ea typeface="Times New Roman" panose="02020603050405020304" pitchFamily="18" charset="0"/>
                <a:cs typeface="Noto Sans Devanagari"/>
              </a:rPr>
              <a:t>	</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वरील पारंपारिक ऊर्जा साधना शिवाय भरती</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ओहोटी</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ऊर्जा</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सागर पवार ऊर्जा व तापमानामध्ये </a:t>
            </a:r>
            <a:r>
              <a:rPr lang="en-US" sz="2000" dirty="0" err="1">
                <a:solidFill>
                  <a:srgbClr val="CC0099"/>
                </a:solidFill>
                <a:latin typeface="Calibri" panose="020F0502020204030204" pitchFamily="34" charset="0"/>
                <a:ea typeface="Times New Roman" panose="02020603050405020304" pitchFamily="18" charset="0"/>
                <a:cs typeface="Noto Sans Devanagari"/>
              </a:rPr>
              <a:t>भिननते</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च्या आधार</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निर्माण होणारी औष्णिक ऊर्जा प्राप्त करण्याचे प्रयत्न अनेक देशांमधून चालू आहे</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परंतु आज ही अपारंपरिक ऊर्जा निर्मितीचा विकास </a:t>
            </a:r>
            <a:r>
              <a:rPr lang="en-US" sz="2000" dirty="0" err="1">
                <a:solidFill>
                  <a:srgbClr val="CC0099"/>
                </a:solidFill>
                <a:latin typeface="Calibri" panose="020F0502020204030204" pitchFamily="34" charset="0"/>
                <a:ea typeface="Times New Roman" panose="02020603050405020304" pitchFamily="18" charset="0"/>
                <a:cs typeface="Noto Sans Devanagari"/>
              </a:rPr>
              <a:t>झालेला</a:t>
            </a:r>
            <a:r>
              <a:rPr lang="en-US" sz="2000" dirty="0">
                <a:solidFill>
                  <a:srgbClr val="CC0099"/>
                </a:solidFill>
                <a:latin typeface="Calibri" panose="020F0502020204030204" pitchFamily="34" charset="0"/>
                <a:ea typeface="Times New Roman" panose="02020603050405020304" pitchFamily="18" charset="0"/>
                <a:cs typeface="Noto Sans Devanagari"/>
              </a:rPr>
              <a:t> </a:t>
            </a:r>
            <a:r>
              <a:rPr lang="en-US" sz="2000" dirty="0" err="1">
                <a:solidFill>
                  <a:srgbClr val="CC0099"/>
                </a:solidFill>
                <a:latin typeface="Calibri" panose="020F0502020204030204" pitchFamily="34" charset="0"/>
                <a:ea typeface="Times New Roman" panose="02020603050405020304" pitchFamily="18" charset="0"/>
                <a:cs typeface="Noto Sans Devanagari"/>
              </a:rPr>
              <a:t>नाही</a:t>
            </a:r>
            <a:r>
              <a:rPr lang="en-IN" sz="2000" dirty="0">
                <a:solidFill>
                  <a:srgbClr val="CC0099"/>
                </a:solidFill>
                <a:effectLst/>
                <a:latin typeface="Calibri" panose="020F0502020204030204" pitchFamily="34" charset="0"/>
                <a:ea typeface="Times New Roman" panose="02020603050405020304" pitchFamily="18" charset="0"/>
                <a:cs typeface="Noto Sans Devanagari"/>
              </a:rPr>
              <a:t>.</a:t>
            </a:r>
            <a:endParaRPr lang="en-US" sz="2000" dirty="0">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000" dirty="0" err="1">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rPr>
              <a:t>मात्र</a:t>
            </a:r>
            <a:r>
              <a:rPr lang="en-US" sz="2000" dirty="0">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rPr>
              <a:t>भवि‌ष्</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य</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काळात</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सागर</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विज्ञानाच्या</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प्रगतीमुळे</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हे</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शक्य</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होणार</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आहे</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a:t>
            </a:r>
            <a:endParaRPr lang="en-US" sz="2000" dirty="0">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731858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26A4672F-D3B1-41C6-BBF1-6AD88DC5A956}"/>
              </a:ext>
            </a:extLst>
          </p:cNvPr>
          <p:cNvSpPr txBox="1"/>
          <p:nvPr/>
        </p:nvSpPr>
        <p:spPr>
          <a:xfrm>
            <a:off x="481012" y="685800"/>
            <a:ext cx="7958138" cy="4819268"/>
          </a:xfrm>
          <a:prstGeom prst="rect">
            <a:avLst/>
          </a:prstGeom>
          <a:noFill/>
        </p:spPr>
        <p:txBody>
          <a:bodyPr wrap="square">
            <a:spAutoFit/>
          </a:bodyPr>
          <a:lstStyle/>
          <a:p>
            <a:pPr marL="0" marR="0" algn="just">
              <a:lnSpc>
                <a:spcPct val="150000"/>
              </a:lnSpc>
              <a:spcBef>
                <a:spcPts val="0"/>
              </a:spcBef>
              <a:spcAft>
                <a:spcPts val="800"/>
              </a:spcAft>
            </a:pPr>
            <a:r>
              <a:rPr lang="en-US" sz="2200" b="1" dirty="0">
                <a:effectLst/>
                <a:highlight>
                  <a:srgbClr val="008080"/>
                </a:highlight>
                <a:latin typeface="Calibri" panose="020F0502020204030204" pitchFamily="34" charset="0"/>
                <a:ea typeface="Times New Roman" panose="02020603050405020304" pitchFamily="18" charset="0"/>
                <a:cs typeface="Noto Sans Devanagari"/>
              </a:rPr>
              <a:t>4. </a:t>
            </a:r>
            <a:r>
              <a:rPr lang="hi-IN" sz="2200" b="1" dirty="0">
                <a:effectLst/>
                <a:highlight>
                  <a:srgbClr val="008080"/>
                </a:highlight>
                <a:latin typeface="Calibri" panose="020F0502020204030204" pitchFamily="34" charset="0"/>
                <a:ea typeface="Times New Roman" panose="02020603050405020304" pitchFamily="18" charset="0"/>
                <a:cs typeface="Noto Sans Devanagari"/>
              </a:rPr>
              <a:t>सागर विज्ञान व हवामान</a:t>
            </a:r>
            <a:r>
              <a:rPr lang="en-US" sz="2200" b="1" dirty="0">
                <a:effectLst/>
                <a:highlight>
                  <a:srgbClr val="008080"/>
                </a:highlight>
                <a:latin typeface="Calibri" panose="020F0502020204030204" pitchFamily="34" charset="0"/>
                <a:ea typeface="Times New Roman" panose="02020603050405020304" pitchFamily="18" charset="0"/>
                <a:cs typeface="Noto Sans Devanagari"/>
              </a:rPr>
              <a:t> :-</a:t>
            </a:r>
            <a:endParaRPr lang="en-US" sz="2200" b="1" dirty="0">
              <a:effectLst/>
              <a:highlight>
                <a:srgbClr val="008080"/>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000" dirty="0">
                <a:effectLst/>
                <a:latin typeface="Calibri" panose="020F0502020204030204" pitchFamily="34" charset="0"/>
                <a:ea typeface="Times New Roman" panose="02020603050405020304" pitchFamily="18" charset="0"/>
                <a:cs typeface="Noto Sans Devanagari"/>
              </a:rPr>
              <a:t>	</a:t>
            </a:r>
            <a:r>
              <a:rPr lang="hi-IN" sz="2000" dirty="0">
                <a:effectLst/>
                <a:latin typeface="Calibri" panose="020F0502020204030204" pitchFamily="34" charset="0"/>
                <a:ea typeface="Times New Roman" panose="02020603050405020304" pitchFamily="18" charset="0"/>
                <a:cs typeface="Noto Sans Devanagari"/>
              </a:rPr>
              <a:t>सागरी वातावरणशास्त्र हा सागर विज्ञानाच्या शाखेत महासागर व हवामान यांच्या परस्पर संबंधाचा अभ्यास यात केला जातो</a:t>
            </a:r>
            <a:r>
              <a:rPr lang="en-US" sz="2000" dirty="0">
                <a:effectLst/>
                <a:latin typeface="Calibri" panose="020F0502020204030204" pitchFamily="34" charset="0"/>
                <a:ea typeface="Times New Roman" panose="02020603050405020304" pitchFamily="18" charset="0"/>
                <a:cs typeface="Noto Sans Devanagari"/>
              </a:rPr>
              <a:t>.</a:t>
            </a:r>
            <a:r>
              <a:rPr lang="hi-IN" sz="2000" dirty="0">
                <a:effectLst/>
                <a:latin typeface="Calibri" panose="020F0502020204030204" pitchFamily="34" charset="0"/>
                <a:ea typeface="Times New Roman" panose="02020603050405020304" pitchFamily="18" charset="0"/>
                <a:cs typeface="Noto Sans Devanagari"/>
              </a:rPr>
              <a:t> हवामान व मानवी जीवन यांचा अतिशय निकटचा संबंध आहे</a:t>
            </a:r>
            <a:r>
              <a:rPr lang="en-US" sz="2000" dirty="0">
                <a:effectLst/>
                <a:latin typeface="Calibri" panose="020F0502020204030204" pitchFamily="34" charset="0"/>
                <a:ea typeface="Times New Roman" panose="02020603050405020304" pitchFamily="18" charset="0"/>
                <a:cs typeface="Noto Sans Devanagari"/>
              </a:rPr>
              <a:t>.</a:t>
            </a:r>
            <a:r>
              <a:rPr lang="hi-IN" sz="2000" dirty="0">
                <a:effectLst/>
                <a:latin typeface="Calibri" panose="020F0502020204030204" pitchFamily="34" charset="0"/>
                <a:ea typeface="Times New Roman" panose="02020603050405020304" pitchFamily="18" charset="0"/>
                <a:cs typeface="Noto Sans Devanagari"/>
              </a:rPr>
              <a:t> सागर सानिध्य </a:t>
            </a:r>
            <a:r>
              <a:rPr lang="en-US" sz="2000" dirty="0">
                <a:effectLst/>
                <a:latin typeface="Calibri" panose="020F0502020204030204" pitchFamily="34" charset="0"/>
                <a:ea typeface="Times New Roman" panose="02020603050405020304" pitchFamily="18" charset="0"/>
                <a:cs typeface="Noto Sans Devanagari"/>
              </a:rPr>
              <a:t>,</a:t>
            </a:r>
            <a:r>
              <a:rPr lang="hi-IN" sz="2000" dirty="0">
                <a:effectLst/>
                <a:latin typeface="Calibri" panose="020F0502020204030204" pitchFamily="34" charset="0"/>
                <a:ea typeface="Times New Roman" panose="02020603050405020304" pitchFamily="18" charset="0"/>
                <a:cs typeface="Noto Sans Devanagari"/>
              </a:rPr>
              <a:t>सागरी प्रवाह</a:t>
            </a:r>
            <a:r>
              <a:rPr lang="en-US" sz="2000" dirty="0">
                <a:effectLst/>
                <a:latin typeface="Calibri" panose="020F0502020204030204" pitchFamily="34" charset="0"/>
                <a:ea typeface="Times New Roman" panose="02020603050405020304" pitchFamily="18" charset="0"/>
                <a:cs typeface="Noto Sans Devanagari"/>
              </a:rPr>
              <a:t>,</a:t>
            </a:r>
            <a:r>
              <a:rPr lang="hi-IN" sz="2000" dirty="0">
                <a:effectLst/>
                <a:latin typeface="Calibri" panose="020F0502020204030204" pitchFamily="34" charset="0"/>
                <a:ea typeface="Times New Roman" panose="02020603050405020304" pitchFamily="18" charset="0"/>
                <a:cs typeface="Noto Sans Devanagari"/>
              </a:rPr>
              <a:t> </a:t>
            </a:r>
            <a:r>
              <a:rPr lang="en-US" sz="2000" dirty="0" err="1">
                <a:effectLst/>
                <a:latin typeface="Calibri" panose="020F0502020204030204" pitchFamily="34" charset="0"/>
                <a:ea typeface="Times New Roman" panose="02020603050405020304" pitchFamily="18" charset="0"/>
                <a:cs typeface="Noto Sans Devanagari"/>
              </a:rPr>
              <a:t>सागरावरुन</a:t>
            </a:r>
            <a:r>
              <a:rPr lang="en-US" sz="2000" dirty="0">
                <a:effectLst/>
                <a:latin typeface="Calibri" panose="020F0502020204030204" pitchFamily="34" charset="0"/>
                <a:ea typeface="Times New Roman" panose="02020603050405020304" pitchFamily="18" charset="0"/>
                <a:cs typeface="Noto Sans Devanagari"/>
              </a:rPr>
              <a:t> </a:t>
            </a:r>
            <a:r>
              <a:rPr lang="hi-IN" sz="2000" dirty="0">
                <a:effectLst/>
                <a:latin typeface="Calibri" panose="020F0502020204030204" pitchFamily="34" charset="0"/>
                <a:ea typeface="Times New Roman" panose="02020603050405020304" pitchFamily="18" charset="0"/>
                <a:cs typeface="Noto Sans Devanagari"/>
              </a:rPr>
              <a:t>वाहणारे </a:t>
            </a:r>
            <a:r>
              <a:rPr lang="en-US" sz="2000" dirty="0" err="1">
                <a:effectLst/>
                <a:latin typeface="Calibri" panose="020F0502020204030204" pitchFamily="34" charset="0"/>
                <a:ea typeface="Times New Roman" panose="02020603050405020304" pitchFamily="18" charset="0"/>
                <a:cs typeface="Noto Sans Devanagari"/>
              </a:rPr>
              <a:t>वारे</a:t>
            </a:r>
            <a:r>
              <a:rPr lang="en-US" sz="2000" dirty="0">
                <a:effectLst/>
                <a:latin typeface="Calibri" panose="020F0502020204030204" pitchFamily="34" charset="0"/>
                <a:ea typeface="Times New Roman" panose="02020603050405020304" pitchFamily="18" charset="0"/>
                <a:cs typeface="Noto Sans Devanagari"/>
              </a:rPr>
              <a:t> </a:t>
            </a:r>
            <a:r>
              <a:rPr lang="en-US" sz="2000" dirty="0" err="1">
                <a:effectLst/>
                <a:latin typeface="Calibri" panose="020F0502020204030204" pitchFamily="34" charset="0"/>
                <a:ea typeface="Times New Roman" panose="02020603050405020304" pitchFamily="18" charset="0"/>
                <a:cs typeface="Noto Sans Devanagari"/>
              </a:rPr>
              <a:t>सागर</a:t>
            </a:r>
            <a:r>
              <a:rPr lang="en-US" sz="2000" dirty="0">
                <a:effectLst/>
                <a:latin typeface="Calibri" panose="020F0502020204030204" pitchFamily="34" charset="0"/>
                <a:ea typeface="Times New Roman" panose="02020603050405020304" pitchFamily="18" charset="0"/>
                <a:cs typeface="Noto Sans Devanagari"/>
              </a:rPr>
              <a:t> </a:t>
            </a:r>
            <a:r>
              <a:rPr lang="hi-IN" sz="2000" dirty="0">
                <a:effectLst/>
                <a:latin typeface="Calibri" panose="020F0502020204030204" pitchFamily="34" charset="0"/>
                <a:ea typeface="Times New Roman" panose="02020603050405020304" pitchFamily="18" charset="0"/>
                <a:cs typeface="Noto Sans Devanagari"/>
              </a:rPr>
              <a:t>व सागरपृष्ठावरील वातावरण यांच्यामध्ये होणाऱ्या हालचाली इत्यादी घटकांचा परिणाम भूखंडावरील प्रदेशांच्या हवामानावर होत असतो</a:t>
            </a:r>
            <a:r>
              <a:rPr lang="en-US" sz="2000" dirty="0">
                <a:effectLst/>
                <a:latin typeface="Calibri" panose="020F0502020204030204" pitchFamily="34" charset="0"/>
                <a:ea typeface="Times New Roman" panose="02020603050405020304" pitchFamily="18" charset="0"/>
                <a:cs typeface="Noto Sans Devanagari"/>
              </a:rPr>
              <a:t>.</a:t>
            </a:r>
            <a:r>
              <a:rPr lang="hi-IN" sz="2000" dirty="0">
                <a:effectLst/>
                <a:latin typeface="Calibri" panose="020F0502020204030204" pitchFamily="34" charset="0"/>
                <a:ea typeface="Times New Roman" panose="02020603050405020304" pitchFamily="18" charset="0"/>
                <a:cs typeface="Noto Sans Devanagari"/>
              </a:rPr>
              <a:t> सा</a:t>
            </a:r>
            <a:r>
              <a:rPr lang="en-US" sz="2000" dirty="0">
                <a:latin typeface="Calibri" panose="020F0502020204030204" pitchFamily="34" charset="0"/>
                <a:ea typeface="Times New Roman" panose="02020603050405020304" pitchFamily="18" charset="0"/>
                <a:cs typeface="Noto Sans Devanagari"/>
              </a:rPr>
              <a:t>ग</a:t>
            </a:r>
            <a:r>
              <a:rPr lang="hi-IN" sz="2000" dirty="0">
                <a:effectLst/>
                <a:latin typeface="Calibri" panose="020F0502020204030204" pitchFamily="34" charset="0"/>
                <a:ea typeface="Times New Roman" panose="02020603050405020304" pitchFamily="18" charset="0"/>
                <a:cs typeface="Noto Sans Devanagari"/>
              </a:rPr>
              <a:t>री पृष्ठभाग </a:t>
            </a:r>
            <a:r>
              <a:rPr lang="en-US" sz="2000" dirty="0" err="1">
                <a:effectLst/>
                <a:latin typeface="Calibri" panose="020F0502020204030204" pitchFamily="34" charset="0"/>
                <a:ea typeface="Times New Roman" panose="02020603050405020304" pitchFamily="18" charset="0"/>
                <a:cs typeface="Noto Sans Devanagari"/>
              </a:rPr>
              <a:t>हे</a:t>
            </a:r>
            <a:r>
              <a:rPr lang="en-US" sz="2000" dirty="0">
                <a:effectLst/>
                <a:latin typeface="Calibri" panose="020F0502020204030204" pitchFamily="34" charset="0"/>
                <a:ea typeface="Times New Roman" panose="02020603050405020304" pitchFamily="18" charset="0"/>
                <a:cs typeface="Noto Sans Devanagari"/>
              </a:rPr>
              <a:t> </a:t>
            </a:r>
            <a:r>
              <a:rPr lang="en-US" sz="2000" dirty="0" err="1">
                <a:effectLst/>
                <a:latin typeface="Calibri" panose="020F0502020204030204" pitchFamily="34" charset="0"/>
                <a:ea typeface="Times New Roman" panose="02020603050405020304" pitchFamily="18" charset="0"/>
                <a:cs typeface="Noto Sans Devanagari"/>
              </a:rPr>
              <a:t>बाष्</a:t>
            </a:r>
            <a:r>
              <a:rPr lang="en-US" sz="2000" dirty="0" err="1">
                <a:latin typeface="Calibri" panose="020F0502020204030204" pitchFamily="34" charset="0"/>
                <a:ea typeface="Times New Roman" panose="02020603050405020304" pitchFamily="18" charset="0"/>
                <a:cs typeface="Noto Sans Devanagari"/>
              </a:rPr>
              <a:t>प</a:t>
            </a:r>
            <a:r>
              <a:rPr lang="en-US" sz="2000" dirty="0">
                <a:latin typeface="Calibri" panose="020F0502020204030204" pitchFamily="34" charset="0"/>
                <a:ea typeface="Times New Roman" panose="02020603050405020304" pitchFamily="18" charset="0"/>
                <a:cs typeface="Noto Sans Devanagari"/>
              </a:rPr>
              <a:t> </a:t>
            </a:r>
            <a:r>
              <a:rPr lang="hi-IN" sz="2000" dirty="0">
                <a:effectLst/>
                <a:latin typeface="Calibri" panose="020F0502020204030204" pitchFamily="34" charset="0"/>
                <a:ea typeface="Times New Roman" panose="02020603050405020304" pitchFamily="18" charset="0"/>
                <a:cs typeface="Noto Sans Devanagari"/>
              </a:rPr>
              <a:t>निर्मितीचा प्रभावी स्त्रोत आहे</a:t>
            </a:r>
            <a:r>
              <a:rPr lang="en-US" sz="2000" dirty="0">
                <a:effectLst/>
                <a:latin typeface="Calibri" panose="020F0502020204030204" pitchFamily="34" charset="0"/>
                <a:ea typeface="Times New Roman" panose="02020603050405020304" pitchFamily="18" charset="0"/>
                <a:cs typeface="Noto Sans Devanagari"/>
              </a:rPr>
              <a:t>.</a:t>
            </a:r>
            <a:r>
              <a:rPr lang="hi-IN" sz="2000" dirty="0">
                <a:effectLst/>
                <a:latin typeface="Calibri" panose="020F0502020204030204" pitchFamily="34" charset="0"/>
                <a:ea typeface="Times New Roman" panose="02020603050405020304" pitchFamily="18" charset="0"/>
                <a:cs typeface="Noto Sans Devanagari"/>
              </a:rPr>
              <a:t> याचा परिणाम पर्जन्यावर होत असतो. सागरी भागात वादळांची निर्मिती होत असते</a:t>
            </a:r>
            <a:r>
              <a:rPr lang="en-US" sz="2000" dirty="0">
                <a:effectLst/>
                <a:latin typeface="Calibri" panose="020F0502020204030204" pitchFamily="34" charset="0"/>
                <a:ea typeface="Times New Roman" panose="02020603050405020304" pitchFamily="18" charset="0"/>
                <a:cs typeface="Noto Sans Devanagari"/>
              </a:rPr>
              <a:t>.</a:t>
            </a:r>
            <a:r>
              <a:rPr lang="hi-IN" sz="2000" dirty="0">
                <a:effectLst/>
                <a:latin typeface="Calibri" panose="020F0502020204030204" pitchFamily="34" charset="0"/>
                <a:ea typeface="Times New Roman" panose="02020603050405020304" pitchFamily="18" charset="0"/>
                <a:cs typeface="Noto Sans Devanagari"/>
              </a:rPr>
              <a:t> या वादळाचा परिणाम किनारपट्टीच्या प्रदेशावर होत असतो</a:t>
            </a:r>
            <a:r>
              <a:rPr lang="en-US" sz="2000" dirty="0">
                <a:effectLst/>
                <a:latin typeface="Calibri" panose="020F0502020204030204" pitchFamily="34" charset="0"/>
                <a:ea typeface="Times New Roman" panose="02020603050405020304" pitchFamily="18" charset="0"/>
                <a:cs typeface="Noto Sans Devanagari"/>
              </a:rPr>
              <a:t>.</a:t>
            </a:r>
            <a:r>
              <a:rPr lang="hi-IN" sz="2000" dirty="0">
                <a:effectLst/>
                <a:latin typeface="Calibri" panose="020F0502020204030204" pitchFamily="34" charset="0"/>
                <a:ea typeface="Times New Roman" panose="02020603050405020304" pitchFamily="18" charset="0"/>
                <a:cs typeface="Noto Sans Devanagari"/>
              </a:rPr>
              <a:t> अशा सर्व हवामान विषयक घटकांचा अभ्यास </a:t>
            </a:r>
            <a:r>
              <a:rPr lang="en-US" sz="2000" dirty="0" err="1">
                <a:effectLst/>
                <a:latin typeface="Calibri" panose="020F0502020204030204" pitchFamily="34" charset="0"/>
                <a:ea typeface="Times New Roman" panose="02020603050405020304" pitchFamily="18" charset="0"/>
                <a:cs typeface="Noto Sans Devanagari"/>
              </a:rPr>
              <a:t>सागरी</a:t>
            </a:r>
            <a:r>
              <a:rPr lang="en-US" sz="2000" dirty="0">
                <a:effectLst/>
                <a:latin typeface="Calibri" panose="020F0502020204030204" pitchFamily="34" charset="0"/>
                <a:ea typeface="Times New Roman" panose="02020603050405020304" pitchFamily="18" charset="0"/>
                <a:cs typeface="Noto Sans Devanagari"/>
              </a:rPr>
              <a:t> </a:t>
            </a:r>
            <a:r>
              <a:rPr lang="hi-IN" sz="2000" dirty="0">
                <a:effectLst/>
                <a:latin typeface="Calibri" panose="020F0502020204030204" pitchFamily="34" charset="0"/>
                <a:ea typeface="Times New Roman" panose="02020603050405020304" pitchFamily="18" charset="0"/>
                <a:cs typeface="Noto Sans Devanagari"/>
              </a:rPr>
              <a:t>वातावरणशास्त्रात अतिशय सखोलपणे केला जातो</a:t>
            </a:r>
            <a:r>
              <a:rPr lang="en-IN" sz="2000" dirty="0">
                <a:effectLst/>
                <a:latin typeface="Calibri" panose="020F0502020204030204" pitchFamily="34" charset="0"/>
                <a:ea typeface="Times New Roman" panose="02020603050405020304" pitchFamily="18" charset="0"/>
                <a:cs typeface="Noto Sans Devanagari"/>
              </a:rPr>
              <a:t>.</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632448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E7650A3-B8F1-43E7-BB7E-9C29E136F50E}"/>
              </a:ext>
            </a:extLst>
          </p:cNvPr>
          <p:cNvSpPr txBox="1"/>
          <p:nvPr/>
        </p:nvSpPr>
        <p:spPr>
          <a:xfrm>
            <a:off x="447675" y="752535"/>
            <a:ext cx="8058150" cy="4921860"/>
          </a:xfrm>
          <a:prstGeom prst="rect">
            <a:avLst/>
          </a:prstGeom>
          <a:noFill/>
        </p:spPr>
        <p:txBody>
          <a:bodyPr wrap="square">
            <a:spAutoFit/>
          </a:bodyPr>
          <a:lstStyle/>
          <a:p>
            <a:pPr marL="0" marR="0" algn="just">
              <a:lnSpc>
                <a:spcPct val="150000"/>
              </a:lnSpc>
              <a:spcBef>
                <a:spcPts val="0"/>
              </a:spcBef>
              <a:spcAft>
                <a:spcPts val="800"/>
              </a:spcAft>
            </a:pPr>
            <a:r>
              <a:rPr lang="en-US" sz="2200" b="1" dirty="0">
                <a:solidFill>
                  <a:schemeClr val="bg1"/>
                </a:solidFill>
                <a:effectLst/>
                <a:highlight>
                  <a:srgbClr val="008000"/>
                </a:highlight>
                <a:latin typeface="Calibri" panose="020F0502020204030204" pitchFamily="34" charset="0"/>
                <a:ea typeface="Times New Roman" panose="02020603050405020304" pitchFamily="18" charset="0"/>
                <a:cs typeface="Noto Sans Devanagari"/>
              </a:rPr>
              <a:t>5. </a:t>
            </a:r>
            <a:r>
              <a:rPr lang="en-US" sz="2200" b="1" dirty="0" err="1">
                <a:solidFill>
                  <a:schemeClr val="bg1"/>
                </a:solidFill>
                <a:effectLst/>
                <a:highlight>
                  <a:srgbClr val="008000"/>
                </a:highlight>
                <a:latin typeface="Calibri" panose="020F0502020204030204" pitchFamily="34" charset="0"/>
                <a:ea typeface="Times New Roman" panose="02020603050405020304" pitchFamily="18" charset="0"/>
                <a:cs typeface="Noto Sans Devanagari"/>
              </a:rPr>
              <a:t>सागर</a:t>
            </a:r>
            <a:r>
              <a:rPr lang="en-US" sz="2200" b="1" dirty="0">
                <a:solidFill>
                  <a:schemeClr val="bg1"/>
                </a:solidFill>
                <a:effectLst/>
                <a:highlight>
                  <a:srgbClr val="008000"/>
                </a:highlight>
                <a:latin typeface="Calibri" panose="020F0502020204030204" pitchFamily="34" charset="0"/>
                <a:ea typeface="Times New Roman" panose="02020603050405020304" pitchFamily="18" charset="0"/>
                <a:cs typeface="Noto Sans Devanagari"/>
              </a:rPr>
              <a:t> </a:t>
            </a:r>
            <a:r>
              <a:rPr lang="hi-IN" sz="2200" b="1" dirty="0">
                <a:solidFill>
                  <a:schemeClr val="bg1"/>
                </a:solidFill>
                <a:effectLst/>
                <a:highlight>
                  <a:srgbClr val="008000"/>
                </a:highlight>
                <a:latin typeface="Calibri" panose="020F0502020204030204" pitchFamily="34" charset="0"/>
                <a:ea typeface="Times New Roman" panose="02020603050405020304" pitchFamily="18" charset="0"/>
                <a:cs typeface="Noto Sans Devanagari"/>
              </a:rPr>
              <a:t>विज्ञान व वाहतूक आणि व्‍यापार</a:t>
            </a:r>
            <a:r>
              <a:rPr lang="en-US" sz="2200" b="1" dirty="0">
                <a:solidFill>
                  <a:schemeClr val="bg1"/>
                </a:solidFill>
                <a:effectLst/>
                <a:highlight>
                  <a:srgbClr val="008000"/>
                </a:highlight>
                <a:latin typeface="Calibri" panose="020F0502020204030204" pitchFamily="34" charset="0"/>
                <a:ea typeface="Times New Roman" panose="02020603050405020304" pitchFamily="18" charset="0"/>
                <a:cs typeface="Noto Sans Devanagari"/>
              </a:rPr>
              <a:t> :-</a:t>
            </a:r>
            <a:endParaRPr lang="en-US" sz="2200" b="1" dirty="0">
              <a:solidFill>
                <a:schemeClr val="bg1"/>
              </a:solidFill>
              <a:effectLst/>
              <a:highlight>
                <a:srgbClr val="008000"/>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000" dirty="0">
                <a:solidFill>
                  <a:schemeClr val="bg1"/>
                </a:solidFill>
                <a:effectLst/>
                <a:latin typeface="Calibri" panose="020F0502020204030204" pitchFamily="34" charset="0"/>
                <a:ea typeface="Times New Roman" panose="02020603050405020304" pitchFamily="18" charset="0"/>
                <a:cs typeface="Noto Sans Devanagari"/>
              </a:rPr>
              <a:t>	</a:t>
            </a:r>
            <a:r>
              <a:rPr lang="hi-IN" sz="2000" dirty="0">
                <a:solidFill>
                  <a:schemeClr val="bg1"/>
                </a:solidFill>
                <a:effectLst/>
                <a:latin typeface="Calibri" panose="020F0502020204030204" pitchFamily="34" charset="0"/>
                <a:ea typeface="Times New Roman" panose="02020603050405020304" pitchFamily="18" charset="0"/>
                <a:cs typeface="Noto Sans Devanagari"/>
              </a:rPr>
              <a:t>समुद्री वाहतूक ही सर्व वाहतूक प्रकारात स्वस्त वाहतूक प्रकार आहे</a:t>
            </a:r>
            <a:r>
              <a:rPr lang="en-US" sz="2000" dirty="0">
                <a:solidFill>
                  <a:schemeClr val="bg1"/>
                </a:solidFill>
                <a:effectLst/>
                <a:latin typeface="Calibri" panose="020F0502020204030204" pitchFamily="34" charset="0"/>
                <a:ea typeface="Times New Roman" panose="02020603050405020304" pitchFamily="18" charset="0"/>
                <a:cs typeface="Noto Sans Devanagari"/>
              </a:rPr>
              <a:t>.</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सागरतळाच</a:t>
            </a:r>
            <a:r>
              <a:rPr lang="en-US" sz="2000" dirty="0">
                <a:solidFill>
                  <a:schemeClr val="bg1"/>
                </a:solidFill>
                <a:effectLst/>
                <a:latin typeface="Calibri" panose="020F0502020204030204" pitchFamily="34" charset="0"/>
                <a:ea typeface="Times New Roman" panose="02020603050405020304" pitchFamily="18" charset="0"/>
                <a:cs typeface="Noto Sans Devanagari"/>
              </a:rPr>
              <a:t>े</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स्वरूप</a:t>
            </a:r>
            <a:r>
              <a:rPr lang="en-US" sz="2000" dirty="0">
                <a:solidFill>
                  <a:schemeClr val="bg1"/>
                </a:solidFill>
                <a:effectLst/>
                <a:latin typeface="Calibri" panose="020F0502020204030204" pitchFamily="34" charset="0"/>
                <a:ea typeface="Times New Roman" panose="02020603050405020304" pitchFamily="18" charset="0"/>
                <a:cs typeface="Noto Sans Devanagari"/>
              </a:rPr>
              <a:t>,</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सागरी प्रवाह</a:t>
            </a:r>
            <a:r>
              <a:rPr lang="en-US" sz="2000" dirty="0">
                <a:solidFill>
                  <a:schemeClr val="bg1"/>
                </a:solidFill>
                <a:effectLst/>
                <a:latin typeface="Calibri" panose="020F0502020204030204" pitchFamily="34" charset="0"/>
                <a:ea typeface="Times New Roman" panose="02020603050405020304" pitchFamily="18" charset="0"/>
                <a:cs typeface="Noto Sans Devanagari"/>
              </a:rPr>
              <a:t>,</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सागरी वारे</a:t>
            </a:r>
            <a:r>
              <a:rPr lang="en-US" sz="2000" dirty="0">
                <a:solidFill>
                  <a:schemeClr val="bg1"/>
                </a:solidFill>
                <a:effectLst/>
                <a:latin typeface="Calibri" panose="020F0502020204030204" pitchFamily="34" charset="0"/>
                <a:ea typeface="Times New Roman" panose="02020603050405020304" pitchFamily="18" charset="0"/>
                <a:cs typeface="Noto Sans Devanagari"/>
              </a:rPr>
              <a:t>, </a:t>
            </a:r>
            <a:r>
              <a:rPr lang="hi-IN" sz="2000" dirty="0">
                <a:solidFill>
                  <a:schemeClr val="bg1"/>
                </a:solidFill>
                <a:effectLst/>
                <a:latin typeface="Calibri" panose="020F0502020204030204" pitchFamily="34" charset="0"/>
                <a:ea typeface="Times New Roman" panose="02020603050405020304" pitchFamily="18" charset="0"/>
                <a:cs typeface="Noto Sans Devanagari"/>
              </a:rPr>
              <a:t>त्याचा वेग व दिशा इत्यादी</a:t>
            </a:r>
            <a:r>
              <a:rPr lang="en-US" sz="2000" dirty="0" err="1">
                <a:solidFill>
                  <a:schemeClr val="bg1"/>
                </a:solidFill>
                <a:effectLst/>
                <a:latin typeface="Calibri" panose="020F0502020204030204" pitchFamily="34" charset="0"/>
                <a:ea typeface="Times New Roman" panose="02020603050405020304" pitchFamily="18" charset="0"/>
                <a:cs typeface="Noto Sans Devanagari"/>
              </a:rPr>
              <a:t>चा</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परिणाम सागरी मार्गावर होत असतो</a:t>
            </a:r>
            <a:r>
              <a:rPr lang="en-US" sz="2000" dirty="0">
                <a:solidFill>
                  <a:schemeClr val="bg1"/>
                </a:solidFill>
                <a:effectLst/>
                <a:latin typeface="Calibri" panose="020F0502020204030204" pitchFamily="34" charset="0"/>
                <a:ea typeface="Times New Roman" panose="02020603050405020304" pitchFamily="18" charset="0"/>
                <a:cs typeface="Noto Sans Devanagari"/>
              </a:rPr>
              <a:t>. </a:t>
            </a:r>
            <a:r>
              <a:rPr lang="hi-IN" sz="2000" dirty="0">
                <a:solidFill>
                  <a:schemeClr val="bg1"/>
                </a:solidFill>
                <a:effectLst/>
                <a:latin typeface="Calibri" panose="020F0502020204030204" pitchFamily="34" charset="0"/>
                <a:ea typeface="Times New Roman" panose="02020603050405020304" pitchFamily="18" charset="0"/>
                <a:cs typeface="Noto Sans Devanagari"/>
              </a:rPr>
              <a:t>या घटकांचा अभ्यास </a:t>
            </a:r>
            <a:r>
              <a:rPr lang="en-US" sz="2000" dirty="0" err="1">
                <a:solidFill>
                  <a:schemeClr val="bg1"/>
                </a:solidFill>
                <a:effectLst/>
                <a:latin typeface="Calibri" panose="020F0502020204030204" pitchFamily="34" charset="0"/>
                <a:ea typeface="Times New Roman" panose="02020603050405020304" pitchFamily="18" charset="0"/>
                <a:cs typeface="Noto Sans Devanagari"/>
              </a:rPr>
              <a:t>सागर</a:t>
            </a:r>
            <a:r>
              <a:rPr lang="en-US" sz="2000" dirty="0">
                <a:solidFill>
                  <a:schemeClr val="bg1"/>
                </a:solidFill>
                <a:effectLst/>
                <a:latin typeface="Calibri" panose="020F0502020204030204" pitchFamily="34" charset="0"/>
                <a:ea typeface="Times New Roman" panose="02020603050405020304" pitchFamily="18" charset="0"/>
                <a:cs typeface="Noto Sans Devanagari"/>
              </a:rPr>
              <a:t> </a:t>
            </a:r>
            <a:r>
              <a:rPr lang="en-US" sz="2000" dirty="0" err="1">
                <a:solidFill>
                  <a:schemeClr val="bg1"/>
                </a:solidFill>
                <a:effectLst/>
                <a:latin typeface="Calibri" panose="020F0502020204030204" pitchFamily="34" charset="0"/>
                <a:ea typeface="Times New Roman" panose="02020603050405020304" pitchFamily="18" charset="0"/>
                <a:cs typeface="Noto Sans Devanagari"/>
              </a:rPr>
              <a:t>विज्ञान</a:t>
            </a:r>
            <a:r>
              <a:rPr lang="en-US" sz="2000" dirty="0">
                <a:solidFill>
                  <a:schemeClr val="bg1"/>
                </a:solidFill>
                <a:effectLst/>
                <a:latin typeface="Calibri" panose="020F0502020204030204" pitchFamily="34" charset="0"/>
                <a:ea typeface="Times New Roman" panose="02020603050405020304" pitchFamily="18" charset="0"/>
                <a:cs typeface="Noto Sans Devanagari"/>
              </a:rPr>
              <a:t> </a:t>
            </a:r>
            <a:r>
              <a:rPr lang="en-US" sz="2000" dirty="0" err="1">
                <a:solidFill>
                  <a:schemeClr val="bg1"/>
                </a:solidFill>
                <a:effectLst/>
                <a:latin typeface="Calibri" panose="020F0502020204030204" pitchFamily="34" charset="0"/>
                <a:ea typeface="Times New Roman" panose="02020603050405020304" pitchFamily="18" charset="0"/>
                <a:cs typeface="Noto Sans Devanagari"/>
              </a:rPr>
              <a:t>शाखेत</a:t>
            </a:r>
            <a:r>
              <a:rPr lang="en-US" sz="2000" dirty="0">
                <a:solidFill>
                  <a:schemeClr val="bg1"/>
                </a:solidFill>
                <a:effectLst/>
                <a:latin typeface="Calibri" panose="020F0502020204030204" pitchFamily="34" charset="0"/>
                <a:ea typeface="Times New Roman" panose="02020603050405020304" pitchFamily="18" charset="0"/>
                <a:cs typeface="Noto Sans Devanagari"/>
              </a:rPr>
              <a:t> </a:t>
            </a:r>
            <a:r>
              <a:rPr lang="hi-IN" sz="2000" dirty="0">
                <a:solidFill>
                  <a:schemeClr val="bg1"/>
                </a:solidFill>
                <a:effectLst/>
                <a:latin typeface="Calibri" panose="020F0502020204030204" pitchFamily="34" charset="0"/>
                <a:ea typeface="Times New Roman" panose="02020603050405020304" pitchFamily="18" charset="0"/>
                <a:cs typeface="Noto Sans Devanagari"/>
              </a:rPr>
              <a:t>केला जातो</a:t>
            </a:r>
            <a:r>
              <a:rPr lang="en-US" sz="2000" dirty="0">
                <a:solidFill>
                  <a:schemeClr val="bg1"/>
                </a:solidFill>
                <a:effectLst/>
                <a:latin typeface="Calibri" panose="020F0502020204030204" pitchFamily="34" charset="0"/>
                <a:ea typeface="Times New Roman" panose="02020603050405020304" pitchFamily="18" charset="0"/>
                <a:cs typeface="Noto Sans Devanagari"/>
              </a:rPr>
              <a:t>.</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हा अभ्यास सागरी मार्ग निश्चित करण्यासाठी व सागरी वाहतुकीचा विकास करण्यासाठी उपयुक्त ठरतो</a:t>
            </a:r>
            <a:r>
              <a:rPr lang="en-US" sz="2000" dirty="0">
                <a:solidFill>
                  <a:schemeClr val="bg1"/>
                </a:solidFill>
                <a:effectLst/>
                <a:latin typeface="Calibri" panose="020F0502020204030204" pitchFamily="34" charset="0"/>
                <a:ea typeface="Times New Roman" panose="02020603050405020304" pitchFamily="18" charset="0"/>
                <a:cs typeface="Noto Sans Devanagari"/>
              </a:rPr>
              <a:t>.</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जगातील आंतरराष्ट्रीय व्यापार हा प्रामुख्याने सागरी मार्गाने </a:t>
            </a:r>
            <a:r>
              <a:rPr lang="en-US" sz="2000" dirty="0" err="1">
                <a:solidFill>
                  <a:schemeClr val="bg1"/>
                </a:solidFill>
                <a:effectLst/>
                <a:latin typeface="Calibri" panose="020F0502020204030204" pitchFamily="34" charset="0"/>
                <a:ea typeface="Times New Roman" panose="02020603050405020304" pitchFamily="18" charset="0"/>
                <a:cs typeface="Noto Sans Devanagari"/>
              </a:rPr>
              <a:t>चालतो</a:t>
            </a:r>
            <a:r>
              <a:rPr lang="en-US" sz="2000" dirty="0">
                <a:solidFill>
                  <a:schemeClr val="bg1"/>
                </a:solidFill>
                <a:effectLst/>
                <a:latin typeface="Calibri" panose="020F0502020204030204" pitchFamily="34" charset="0"/>
                <a:ea typeface="Times New Roman" panose="02020603050405020304" pitchFamily="18" charset="0"/>
                <a:cs typeface="Noto Sans Devanagari"/>
              </a:rPr>
              <a:t>. </a:t>
            </a:r>
            <a:r>
              <a:rPr lang="hi-IN" sz="2000" dirty="0">
                <a:solidFill>
                  <a:schemeClr val="bg1"/>
                </a:solidFill>
                <a:effectLst/>
                <a:latin typeface="Calibri" panose="020F0502020204030204" pitchFamily="34" charset="0"/>
                <a:ea typeface="Times New Roman" panose="02020603050405020304" pitchFamily="18" charset="0"/>
                <a:cs typeface="Noto Sans Devanagari"/>
              </a:rPr>
              <a:t>त्यामुळे या व्यापाराचा विकास व सागरी मार्गाच्या विकासावर अवलंबून असतो</a:t>
            </a:r>
            <a:r>
              <a:rPr lang="en-IN" sz="2000" dirty="0">
                <a:solidFill>
                  <a:schemeClr val="bg1"/>
                </a:solidFill>
                <a:effectLst/>
                <a:latin typeface="Calibri" panose="020F0502020204030204" pitchFamily="34" charset="0"/>
                <a:ea typeface="Times New Roman" panose="02020603050405020304" pitchFamily="18" charset="0"/>
                <a:cs typeface="Noto Sans Devanagari"/>
              </a:rPr>
              <a:t>.</a:t>
            </a:r>
            <a:endPar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000" dirty="0">
                <a:solidFill>
                  <a:schemeClr val="bg1"/>
                </a:solidFill>
                <a:effectLst/>
                <a:latin typeface="Calibri" panose="020F0502020204030204" pitchFamily="34" charset="0"/>
                <a:ea typeface="Times New Roman" panose="02020603050405020304" pitchFamily="18" charset="0"/>
                <a:cs typeface="Noto Sans Devanagari"/>
              </a:rPr>
              <a:t>	</a:t>
            </a:r>
            <a:r>
              <a:rPr lang="hi-IN" sz="2000" dirty="0">
                <a:solidFill>
                  <a:schemeClr val="bg1"/>
                </a:solidFill>
                <a:effectLst/>
                <a:latin typeface="Calibri" panose="020F0502020204030204" pitchFamily="34" charset="0"/>
                <a:ea typeface="Times New Roman" panose="02020603050405020304" pitchFamily="18" charset="0"/>
                <a:cs typeface="Noto Sans Devanagari"/>
              </a:rPr>
              <a:t>अ</a:t>
            </a:r>
            <a:r>
              <a:rPr lang="en-US" sz="2000" dirty="0" err="1">
                <a:solidFill>
                  <a:schemeClr val="bg1"/>
                </a:solidFill>
                <a:effectLst/>
                <a:latin typeface="Calibri" panose="020F0502020204030204" pitchFamily="34" charset="0"/>
                <a:ea typeface="Times New Roman" panose="02020603050405020304" pitchFamily="18" charset="0"/>
                <a:cs typeface="Noto Sans Devanagari"/>
              </a:rPr>
              <a:t>न्</a:t>
            </a:r>
            <a:r>
              <a:rPr lang="en-US" sz="2000" dirty="0" err="1">
                <a:solidFill>
                  <a:schemeClr val="bg1"/>
                </a:solidFill>
                <a:latin typeface="Calibri" panose="020F0502020204030204" pitchFamily="34" charset="0"/>
                <a:ea typeface="Times New Roman" panose="02020603050405020304" pitchFamily="18" charset="0"/>
                <a:cs typeface="Noto Sans Devanagari"/>
              </a:rPr>
              <a:t>न</a:t>
            </a:r>
            <a:r>
              <a:rPr lang="en-US" sz="2000" dirty="0">
                <a:solidFill>
                  <a:schemeClr val="bg1"/>
                </a:solidFill>
                <a:latin typeface="Calibri" panose="020F0502020204030204" pitchFamily="34" charset="0"/>
                <a:ea typeface="Times New Roman" panose="02020603050405020304" pitchFamily="18" charset="0"/>
                <a:cs typeface="Noto Sans Devanagari"/>
              </a:rPr>
              <a:t>,</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खनिजे व उर्जा इत्यादी </a:t>
            </a:r>
            <a:r>
              <a:rPr lang="en-US" sz="2000" dirty="0" err="1">
                <a:solidFill>
                  <a:schemeClr val="bg1"/>
                </a:solidFill>
                <a:effectLst/>
                <a:latin typeface="Calibri" panose="020F0502020204030204" pitchFamily="34" charset="0"/>
                <a:ea typeface="Times New Roman" panose="02020603050405020304" pitchFamily="18" charset="0"/>
                <a:cs typeface="Noto Sans Devanagari"/>
              </a:rPr>
              <a:t>गरजांच्</a:t>
            </a:r>
            <a:r>
              <a:rPr lang="en-US" sz="2000" dirty="0" err="1">
                <a:solidFill>
                  <a:schemeClr val="bg1"/>
                </a:solidFill>
                <a:latin typeface="Calibri" panose="020F0502020204030204" pitchFamily="34" charset="0"/>
                <a:ea typeface="Times New Roman" panose="02020603050405020304" pitchFamily="18" charset="0"/>
                <a:cs typeface="Noto Sans Devanagari"/>
              </a:rPr>
              <a:t>या</a:t>
            </a:r>
            <a:r>
              <a:rPr lang="en-US" sz="2000" dirty="0">
                <a:solidFill>
                  <a:schemeClr val="bg1"/>
                </a:solidFill>
                <a:latin typeface="Calibri" panose="020F0502020204030204" pitchFamily="34" charset="0"/>
                <a:ea typeface="Times New Roman" panose="02020603050405020304" pitchFamily="18" charset="0"/>
                <a:cs typeface="Noto Sans Devanagari"/>
              </a:rPr>
              <a:t> </a:t>
            </a:r>
            <a:r>
              <a:rPr lang="hi-IN" sz="2000" dirty="0">
                <a:solidFill>
                  <a:schemeClr val="bg1"/>
                </a:solidFill>
                <a:effectLst/>
                <a:latin typeface="Calibri" panose="020F0502020204030204" pitchFamily="34" charset="0"/>
                <a:ea typeface="Times New Roman" panose="02020603050405020304" pitchFamily="18" charset="0"/>
                <a:cs typeface="Noto Sans Devanagari"/>
              </a:rPr>
              <a:t>पूर्ततेसाठी सागर विज्ञानच्या अभ्यासास एकविसाव्या शतकात महत्वपूर्ण स्थान निर्माण झालेल</a:t>
            </a:r>
            <a:r>
              <a:rPr lang="en-US" sz="2000" dirty="0">
                <a:solidFill>
                  <a:schemeClr val="bg1"/>
                </a:solidFill>
                <a:effectLst/>
                <a:latin typeface="Calibri" panose="020F0502020204030204" pitchFamily="34" charset="0"/>
                <a:ea typeface="Times New Roman" panose="02020603050405020304" pitchFamily="18" charset="0"/>
                <a:cs typeface="Noto Sans Devanagari"/>
              </a:rPr>
              <a:t>े</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आहे</a:t>
            </a:r>
            <a:r>
              <a:rPr lang="en-IN" sz="2000" dirty="0">
                <a:solidFill>
                  <a:schemeClr val="bg1"/>
                </a:solidFill>
                <a:effectLst/>
                <a:latin typeface="Calibri" panose="020F0502020204030204" pitchFamily="34" charset="0"/>
                <a:ea typeface="Times New Roman" panose="02020603050405020304" pitchFamily="18" charset="0"/>
                <a:cs typeface="Noto Sans Devanagari"/>
              </a:rPr>
              <a:t>.</a:t>
            </a:r>
            <a:endPar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40072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show="0">
  <p:cSld>
    <p:bg>
      <p:bgPr>
        <a:gradFill flip="none" rotWithShape="1">
          <a:gsLst>
            <a:gs pos="65000">
              <a:srgbClr val="00B050"/>
            </a:gs>
            <a:gs pos="25000">
              <a:srgbClr val="FF0000"/>
            </a:gs>
            <a:gs pos="52000">
              <a:srgbClr val="00B0F0"/>
            </a:gs>
            <a:gs pos="80000">
              <a:srgbClr val="FFFF00"/>
            </a:gs>
            <a:gs pos="7000">
              <a:srgbClr val="7030A0"/>
            </a:gs>
            <a:gs pos="38000">
              <a:srgbClr val="FFC000"/>
            </a:gs>
            <a:gs pos="93000">
              <a:srgbClr val="C00000"/>
            </a:gs>
          </a:gsLst>
          <a:lin ang="2700000" scaled="1"/>
          <a:tileRect/>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9AAA1F3-8FB8-4E97-B5B9-93F90C4C9687}"/>
              </a:ext>
            </a:extLst>
          </p:cNvPr>
          <p:cNvSpPr/>
          <p:nvPr/>
        </p:nvSpPr>
        <p:spPr>
          <a:xfrm>
            <a:off x="2475361" y="2644170"/>
            <a:ext cx="7241278" cy="1569660"/>
          </a:xfrm>
          <a:prstGeom prst="rect">
            <a:avLst/>
          </a:prstGeom>
          <a:noFill/>
          <a:ln>
            <a:noFill/>
          </a:ln>
          <a:effectLst>
            <a:outerShdw dist="127000" algn="tl" rotWithShape="0">
              <a:prstClr val="black"/>
            </a:outerShdw>
            <a:reflection blurRad="6350" stA="40000" dir="5400000" sy="-100000" algn="bl" rotWithShape="0"/>
          </a:effectLst>
        </p:spPr>
        <p:txBody>
          <a:bodyPr wrap="none" lIns="91440" tIns="45720" rIns="91440" bIns="45720">
            <a:spAutoFit/>
          </a:bodyPr>
          <a:lstStyle/>
          <a:p>
            <a:pPr algn="ctr"/>
            <a:r>
              <a:rPr lang="en-US" sz="9600" b="1" i="1" cap="none" spc="0" dirty="0">
                <a:ln w="19050" cap="flat" cmpd="sng">
                  <a:solidFill>
                    <a:schemeClr val="tx1"/>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schemeClr val="bg1">
                      <a:alpha val="18000"/>
                    </a:schemeClr>
                  </a:outerShdw>
                </a:effectLst>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32414717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show="0">
  <p:cSld>
    <p:bg>
      <p:bgPr>
        <a:gradFill flip="none" rotWithShape="1">
          <a:gsLst>
            <a:gs pos="7000">
              <a:srgbClr val="7030A0"/>
            </a:gs>
            <a:gs pos="93000">
              <a:srgbClr val="C00000"/>
            </a:gs>
            <a:gs pos="80000">
              <a:srgbClr val="FFFF00"/>
            </a:gs>
            <a:gs pos="65000">
              <a:srgbClr val="00B050"/>
            </a:gs>
            <a:gs pos="52000">
              <a:srgbClr val="00B0F0"/>
            </a:gs>
            <a:gs pos="38000">
              <a:srgbClr val="FFC000"/>
            </a:gs>
            <a:gs pos="25000">
              <a:srgbClr val="FF0000"/>
            </a:gs>
          </a:gsLst>
          <a:lin ang="2700000" scaled="1"/>
          <a:tileRect/>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9AAA1F3-8FB8-4E97-B5B9-93F90C4C9687}"/>
              </a:ext>
            </a:extLst>
          </p:cNvPr>
          <p:cNvSpPr/>
          <p:nvPr/>
        </p:nvSpPr>
        <p:spPr>
          <a:xfrm>
            <a:off x="236864" y="1166842"/>
            <a:ext cx="11718273" cy="1569660"/>
          </a:xfrm>
          <a:prstGeom prst="rect">
            <a:avLst/>
          </a:prstGeom>
          <a:noFill/>
          <a:ln>
            <a:noFill/>
          </a:ln>
          <a:effectLst>
            <a:outerShdw dist="127000" algn="tl" rotWithShape="0">
              <a:prstClr val="black"/>
            </a:outerShdw>
            <a:reflection blurRad="6350" stA="40000" endPos="21000" dir="5400000" sy="-100000" algn="bl" rotWithShape="0"/>
          </a:effectLst>
        </p:spPr>
        <p:txBody>
          <a:bodyPr wrap="non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स</a:t>
            </a:r>
            <a:r>
              <a:rPr lang="en-US" sz="9600" b="1" i="1" dirty="0" err="1">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ागरजलाच्या</a:t>
            </a:r>
            <a:r>
              <a:rPr lang="en-US"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 </a:t>
            </a:r>
            <a:r>
              <a:rPr lang="en-US" sz="9600" b="1" i="1" dirty="0" err="1">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हलचाली</a:t>
            </a:r>
            <a:endParaRPr kumimoji="0" lang="en-US" sz="9600" b="1" i="1" u="none" strike="noStrike" kern="1200" cap="none" spc="0" normalizeH="0" baseline="0" noProof="0"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7542382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8E031EB3-61BD-4D0A-BAE5-D7C583C76ED2}"/>
              </a:ext>
            </a:extLst>
          </p:cNvPr>
          <p:cNvSpPr txBox="1"/>
          <p:nvPr/>
        </p:nvSpPr>
        <p:spPr>
          <a:xfrm>
            <a:off x="3537484" y="268123"/>
            <a:ext cx="4343199"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err="1">
                <a:ln>
                  <a:noFill/>
                </a:ln>
                <a:solidFill>
                  <a:srgbClr val="CC0099"/>
                </a:solidFill>
                <a:effectLst/>
                <a:uLnTx/>
                <a:uFillTx/>
                <a:latin typeface="Mangal" panose="02040503050203030202" pitchFamily="18" charset="0"/>
                <a:ea typeface="Calibri" panose="020F0502020204030204" pitchFamily="34" charset="0"/>
                <a:cs typeface="+mn-cs"/>
              </a:rPr>
              <a:t>सागर</a:t>
            </a:r>
            <a:r>
              <a:rPr kumimoji="0" lang="en-US" sz="3200" b="1" i="0" u="none" strike="noStrike" kern="1200" cap="none" spc="0" normalizeH="0" baseline="0" noProof="0" dirty="0">
                <a:ln>
                  <a:noFill/>
                </a:ln>
                <a:solidFill>
                  <a:srgbClr val="CC0099"/>
                </a:solidFill>
                <a:effectLst/>
                <a:uLnTx/>
                <a:uFillTx/>
                <a:latin typeface="Mangal" panose="02040503050203030202" pitchFamily="18" charset="0"/>
                <a:ea typeface="Calibri" panose="020F0502020204030204" pitchFamily="34" charset="0"/>
                <a:cs typeface="+mn-cs"/>
              </a:rPr>
              <a:t> </a:t>
            </a:r>
            <a:r>
              <a:rPr kumimoji="0" lang="en-US" sz="3200" b="1" i="0" u="none" strike="noStrike" kern="1200" cap="none" spc="0" normalizeH="0" baseline="0" noProof="0" dirty="0" err="1">
                <a:ln>
                  <a:noFill/>
                </a:ln>
                <a:solidFill>
                  <a:srgbClr val="CC0099"/>
                </a:solidFill>
                <a:effectLst/>
                <a:uLnTx/>
                <a:uFillTx/>
                <a:latin typeface="Mangal" panose="02040503050203030202" pitchFamily="18" charset="0"/>
                <a:ea typeface="Calibri" panose="020F0502020204030204" pitchFamily="34" charset="0"/>
                <a:cs typeface="+mn-cs"/>
              </a:rPr>
              <a:t>जलाच्या</a:t>
            </a:r>
            <a:r>
              <a:rPr kumimoji="0" lang="en-US" sz="3200" b="1" i="0" u="none" strike="noStrike" kern="1200" cap="none" spc="0" normalizeH="0" baseline="0" noProof="0" dirty="0">
                <a:ln>
                  <a:noFill/>
                </a:ln>
                <a:solidFill>
                  <a:srgbClr val="CC0099"/>
                </a:solidFill>
                <a:effectLst/>
                <a:uLnTx/>
                <a:uFillTx/>
                <a:latin typeface="Mangal" panose="02040503050203030202" pitchFamily="18" charset="0"/>
                <a:ea typeface="Calibri" panose="020F0502020204030204" pitchFamily="34" charset="0"/>
                <a:cs typeface="+mn-cs"/>
              </a:rPr>
              <a:t> </a:t>
            </a:r>
            <a:r>
              <a:rPr kumimoji="0" lang="en-US" sz="3200" b="1" i="0" u="none" strike="noStrike" kern="1200" cap="none" spc="0" normalizeH="0" baseline="0" noProof="0" dirty="0" err="1">
                <a:ln>
                  <a:noFill/>
                </a:ln>
                <a:solidFill>
                  <a:srgbClr val="CC0099"/>
                </a:solidFill>
                <a:effectLst/>
                <a:uLnTx/>
                <a:uFillTx/>
                <a:latin typeface="Mangal" panose="02040503050203030202" pitchFamily="18" charset="0"/>
                <a:ea typeface="Calibri" panose="020F0502020204030204" pitchFamily="34" charset="0"/>
                <a:cs typeface="+mn-cs"/>
              </a:rPr>
              <a:t>हालचाली</a:t>
            </a:r>
            <a:endParaRPr kumimoji="0" lang="en-US" sz="3200" b="0" i="0" u="none" strike="noStrike" kern="1200" cap="none" spc="0" normalizeH="0" baseline="0" noProof="0" dirty="0">
              <a:ln>
                <a:noFill/>
              </a:ln>
              <a:solidFill>
                <a:srgbClr val="CC0099"/>
              </a:solidFill>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xmlns="" id="{5E413101-9130-4CF4-96A1-494627D34E96}"/>
              </a:ext>
            </a:extLst>
          </p:cNvPr>
          <p:cNvSpPr txBox="1"/>
          <p:nvPr/>
        </p:nvSpPr>
        <p:spPr>
          <a:xfrm>
            <a:off x="0" y="852898"/>
            <a:ext cx="11835867" cy="6141746"/>
          </a:xfrm>
          <a:prstGeom prst="rect">
            <a:avLst/>
          </a:prstGeom>
          <a:noFill/>
        </p:spPr>
        <p:txBody>
          <a:bodyPr wrap="square">
            <a:spAutoFit/>
          </a:bodyPr>
          <a:lstStyle/>
          <a:p>
            <a:pPr marL="342900" indent="-342900" algn="just">
              <a:lnSpc>
                <a:spcPct val="150000"/>
              </a:lnSpc>
              <a:buFont typeface="Wingdings" panose="05000000000000000000" pitchFamily="2" charset="2"/>
              <a:buChar char="Ø"/>
            </a:pPr>
            <a:r>
              <a:rPr lang="en-US" sz="2200" dirty="0">
                <a:solidFill>
                  <a:srgbClr val="002060"/>
                </a:solidFill>
                <a:latin typeface="Times New Roman" panose="02020603050405020304" pitchFamily="18" charset="0"/>
                <a:cs typeface="Times New Roman" panose="02020603050405020304" pitchFamily="18" charset="0"/>
              </a:rPr>
              <a:t>INTRODUCTION</a:t>
            </a:r>
          </a:p>
          <a:p>
            <a:pPr marL="342900" indent="-342900" algn="just">
              <a:lnSpc>
                <a:spcPct val="150000"/>
              </a:lnSpc>
              <a:buFont typeface="Wingdings" panose="05000000000000000000" pitchFamily="2" charset="2"/>
              <a:buChar char="Ø"/>
            </a:pPr>
            <a:r>
              <a:rPr kumimoji="0" lang="en-US" sz="220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20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20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800100" lvl="1" indent="-342900" algn="just">
              <a:lnSpc>
                <a:spcPct val="150000"/>
              </a:lnSpc>
              <a:buFont typeface="Wingdings" panose="05000000000000000000" pitchFamily="2" charset="2"/>
              <a:buChar char="ü"/>
            </a:pPr>
            <a:r>
              <a:rPr kumimoji="0" lang="en-US" sz="220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20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20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निर्मितीची</a:t>
            </a:r>
            <a:r>
              <a:rPr kumimoji="0" lang="en-US" sz="220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कारणे</a:t>
            </a:r>
            <a:r>
              <a:rPr kumimoji="0" lang="en-US" sz="220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 </a:t>
            </a:r>
            <a:r>
              <a:rPr kumimoji="0" lang="en-US" sz="2200" b="1" i="0" u="none" strike="noStrike" kern="1200" cap="none" spc="0" normalizeH="0" baseline="0" noProof="0" dirty="0" err="1">
                <a:ln>
                  <a:noFill/>
                </a:ln>
                <a:solidFill>
                  <a:schemeClr val="accent2"/>
                </a:solidFill>
                <a:effectLst/>
                <a:uLnTx/>
                <a:uFillTx/>
                <a:latin typeface="Mangal" panose="02040503050203030202" pitchFamily="18" charset="0"/>
                <a:ea typeface="Calibri" panose="020F0502020204030204" pitchFamily="34" charset="0"/>
                <a:cs typeface="+mn-cs"/>
              </a:rPr>
              <a:t>वारे</a:t>
            </a:r>
            <a:r>
              <a:rPr kumimoji="0" lang="en-US" sz="2200" b="1"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जलवाहतूक</a:t>
            </a:r>
            <a:r>
              <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भूकंप</a:t>
            </a:r>
            <a:r>
              <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ज्वालामुखी</a:t>
            </a:r>
            <a:r>
              <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व </a:t>
            </a:r>
            <a:r>
              <a:rPr kumimoji="0" lang="en-US" sz="2200" b="1"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वादळे</a:t>
            </a:r>
            <a:r>
              <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सागरकडे</a:t>
            </a:r>
            <a:r>
              <a:rPr kumimoji="0" lang="en-US" sz="2200" b="1"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कोसळणे</a:t>
            </a:r>
            <a:endParaRPr lang="en-US" sz="2200" dirty="0">
              <a:solidFill>
                <a:srgbClr val="FFFF00"/>
              </a:solidFill>
              <a:latin typeface="Mangal" panose="02040503050203030202" pitchFamily="18" charset="0"/>
              <a:ea typeface="Calibri" panose="020F0502020204030204" pitchFamily="34" charset="0"/>
              <a:cs typeface="Times New Roman" panose="02020603050405020304" pitchFamily="18" charset="0"/>
            </a:endParaRPr>
          </a:p>
          <a:p>
            <a:pPr marL="800100" lvl="1" indent="-342900" algn="just">
              <a:lnSpc>
                <a:spcPct val="150000"/>
              </a:lnSpc>
              <a:buFont typeface="Wingdings" panose="05000000000000000000" pitchFamily="2" charset="2"/>
              <a:buChar char="ü"/>
            </a:pP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2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2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संदर्भात</a:t>
            </a:r>
            <a:r>
              <a:rPr kumimoji="0" lang="en-US" sz="22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काही</a:t>
            </a:r>
            <a:r>
              <a:rPr kumimoji="0" lang="en-US" sz="22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विशिष्ट</a:t>
            </a:r>
            <a:r>
              <a:rPr kumimoji="0" lang="en-US" sz="22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शब्द</a:t>
            </a:r>
            <a:endParaRPr lang="en-US" sz="2200" b="1" dirty="0">
              <a:solidFill>
                <a:srgbClr val="FFFF00"/>
              </a:solidFill>
              <a:latin typeface="Mangal" panose="02040503050203030202" pitchFamily="18" charset="0"/>
              <a:ea typeface="Calibri" panose="020F0502020204030204" pitchFamily="34" charset="0"/>
              <a:cs typeface="Times New Roman" panose="02020603050405020304" pitchFamily="18" charset="0"/>
            </a:endParaRPr>
          </a:p>
          <a:p>
            <a:pPr marL="800100" lvl="1" indent="-342900" algn="just">
              <a:lnSpc>
                <a:spcPct val="150000"/>
              </a:lnSpc>
              <a:buFont typeface="Wingdings" panose="05000000000000000000" pitchFamily="2" charset="2"/>
              <a:buChar char="ü"/>
            </a:pPr>
            <a:r>
              <a:rPr kumimoji="0" lang="en-US" sz="2200" b="1"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लाटांची</a:t>
            </a:r>
            <a:r>
              <a:rPr kumimoji="0" lang="en-US" sz="2200" b="1"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निर्मिती</a:t>
            </a:r>
            <a:endParaRPr kumimoji="0" lang="en-US" sz="22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800100" lvl="1" indent="-342900" algn="just">
              <a:lnSpc>
                <a:spcPct val="150000"/>
              </a:lnSpc>
              <a:buFont typeface="Wingdings" panose="05000000000000000000" pitchFamily="2" charset="2"/>
              <a:buChar char="ü"/>
            </a:pPr>
            <a:r>
              <a:rPr kumimoji="0" lang="en-US" sz="2200" b="1"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200" b="1"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प्रकार</a:t>
            </a:r>
            <a:endParaRPr kumimoji="0" lang="en-US" sz="2200" b="1"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1371600" lvl="2" indent="-457200" algn="just">
              <a:lnSpc>
                <a:spcPct val="150000"/>
              </a:lnSpc>
              <a:buFont typeface="+mj-lt"/>
              <a:buAutoNum type="alphaUcPeriod"/>
            </a:pPr>
            <a:r>
              <a:rPr kumimoji="0" lang="en-US" sz="22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rPr>
              <a:t>अंदोलित</a:t>
            </a:r>
            <a:r>
              <a:rPr kumimoji="0" lang="en-US" sz="22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2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1371600" lvl="2" indent="-457200" algn="just">
              <a:lnSpc>
                <a:spcPct val="150000"/>
              </a:lnSpc>
              <a:buFont typeface="+mj-lt"/>
              <a:buAutoNum type="alphaUcPeriod"/>
            </a:pP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स्थानांतरीत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1371600" lvl="2" indent="-457200" algn="just">
              <a:lnSpc>
                <a:spcPct val="150000"/>
              </a:lnSpc>
              <a:buFont typeface="+mj-lt"/>
              <a:buAutoNum type="alphaUcPeriod"/>
            </a:pPr>
            <a:r>
              <a:rPr kumimoji="0" lang="en-US" sz="22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Times New Roman" panose="02020603050405020304" pitchFamily="18" charset="0"/>
              </a:rPr>
              <a:t>संयुक्त</a:t>
            </a:r>
            <a:r>
              <a:rPr kumimoji="0" lang="en-US" sz="22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2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1371600" lvl="2" indent="-457200" algn="just">
              <a:lnSpc>
                <a:spcPct val="150000"/>
              </a:lnSpc>
              <a:buFont typeface="+mj-lt"/>
              <a:buAutoNum type="alphaUcPeriod"/>
            </a:pP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2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तटीय</a:t>
            </a:r>
            <a:r>
              <a:rPr kumimoji="0" lang="en-US" sz="22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2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1371600" lvl="2" indent="-457200" algn="just">
              <a:lnSpc>
                <a:spcPct val="150000"/>
              </a:lnSpc>
              <a:buFont typeface="+mj-lt"/>
              <a:buAutoNum type="alphaUcPeriod"/>
            </a:pP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विध्वंसंक</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2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644751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show="0">
  <p:cSld>
    <p:bg>
      <p:bgPr>
        <a:solidFill>
          <a:srgbClr val="00206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7427AAA-E8F8-4F41-A3E8-4A2AE7742670}"/>
              </a:ext>
            </a:extLst>
          </p:cNvPr>
          <p:cNvSpPr txBox="1"/>
          <p:nvPr/>
        </p:nvSpPr>
        <p:spPr>
          <a:xfrm>
            <a:off x="259306" y="531007"/>
            <a:ext cx="10686197" cy="4747262"/>
          </a:xfrm>
          <a:prstGeom prst="rect">
            <a:avLst/>
          </a:prstGeom>
          <a:noFill/>
        </p:spPr>
        <p:txBody>
          <a:bodyPr wrap="square">
            <a:spAutoFit/>
          </a:bodyPr>
          <a:lstStyle/>
          <a:p>
            <a:pPr marL="0" marR="0" lvl="0" indent="457200" algn="just" defTabSz="457200" rtl="0" eaLnBrk="1" fontAlgn="auto" latinLnBrk="0" hangingPunct="1">
              <a:lnSpc>
                <a:spcPct val="150000"/>
              </a:lnSpc>
              <a:spcBef>
                <a:spcPts val="0"/>
              </a:spcBef>
              <a:spcAft>
                <a:spcPts val="1000"/>
              </a:spcAft>
              <a:buClrTx/>
              <a:buSzTx/>
              <a:buFontTx/>
              <a:buNone/>
              <a:tabLst/>
              <a:defRPr/>
            </a:pP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जल</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कधीही</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स्थिर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नसते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त्यात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सतर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हालचाली</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असतात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एखाद्या</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लहान</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आघातानेही</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त्याच्या</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पृष्ठभागावर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हाचाल</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नियमित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वाहणारे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वारे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सागरजलाच्या</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तापमानातील</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भिन्नता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भूकंप</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ज्वालामुखी</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पृथ्वीचे</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परिवलन</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सूर्य</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चंद्र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यांची</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आकर्षण</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शक्ती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समुद्र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कडे</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कोसळणे</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जलवाहतूक</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इत्यादी</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अनेक</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विविध</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कारणांमुळे</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सागरजलात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सतत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हालचाली</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असतात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या</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जलाच्या</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हालचालीचे</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वर्गीकरण</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तीन</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प्रकारात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प्रामुख्याने</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करता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येते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2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50000"/>
              </a:lnSpc>
              <a:spcBef>
                <a:spcPts val="0"/>
              </a:spcBef>
              <a:spcAft>
                <a:spcPts val="0"/>
              </a:spcAft>
              <a:buClrTx/>
              <a:buSzTx/>
              <a:buFont typeface="+mj-lt"/>
              <a:buAutoNum type="arabicPeriod"/>
              <a:tabLst/>
              <a:defRPr/>
            </a:pP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mn-cs"/>
              </a:rPr>
              <a:t>सागरी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mn-cs"/>
              </a:rPr>
              <a:t>लाटा</a:t>
            </a:r>
            <a:endPar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mn-cs"/>
            </a:endParaRPr>
          </a:p>
          <a:p>
            <a:pPr marL="342900" marR="0" lvl="0" indent="-342900" algn="just" defTabSz="457200" rtl="0" eaLnBrk="1" fontAlgn="auto" latinLnBrk="0" hangingPunct="1">
              <a:lnSpc>
                <a:spcPct val="150000"/>
              </a:lnSpc>
              <a:spcBef>
                <a:spcPts val="0"/>
              </a:spcBef>
              <a:spcAft>
                <a:spcPts val="0"/>
              </a:spcAft>
              <a:buClrTx/>
              <a:buSzTx/>
              <a:buFont typeface="+mj-lt"/>
              <a:buAutoNum type="arabicPeriod"/>
              <a:tabLst/>
              <a:defRPr/>
            </a:pP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mn-cs"/>
              </a:rPr>
              <a:t>भरती-ओहोटी</a:t>
            </a:r>
            <a:endPar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mn-cs"/>
            </a:endParaRPr>
          </a:p>
          <a:p>
            <a:pPr marL="342900" marR="0" lvl="0" indent="-342900" algn="just" defTabSz="457200" rtl="0" eaLnBrk="1" fontAlgn="auto" latinLnBrk="0" hangingPunct="1">
              <a:lnSpc>
                <a:spcPct val="150000"/>
              </a:lnSpc>
              <a:spcBef>
                <a:spcPts val="0"/>
              </a:spcBef>
              <a:spcAft>
                <a:spcPts val="0"/>
              </a:spcAft>
              <a:buClrTx/>
              <a:buSzTx/>
              <a:buFont typeface="+mj-lt"/>
              <a:buAutoNum type="arabicPeriod"/>
              <a:tabLst/>
              <a:defRPr/>
            </a:pP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mn-cs"/>
              </a:rPr>
              <a:t>सागरी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mn-cs"/>
              </a:rPr>
              <a:t>प्रवाह</a:t>
            </a:r>
            <a:endParaRPr kumimoji="0" lang="en-US" sz="2200" b="0" i="0" u="none" strike="noStrike" kern="1200" cap="none" spc="0" normalizeH="0" baseline="0" noProof="0" dirty="0">
              <a:ln>
                <a:noFill/>
              </a:ln>
              <a:solidFill>
                <a:srgbClr val="C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492228702"/>
      </p:ext>
    </p:extLst>
  </p:cSld>
  <p:clrMapOvr>
    <a:masterClrMapping/>
  </p:clrMapOvr>
  <p:transition spd="slow">
    <p:fade/>
  </p:transition>
</p:sld>
</file>

<file path=ppt/slides/slide58.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970C695-2614-4AC7-8921-EC7FCAC022ED}"/>
              </a:ext>
            </a:extLst>
          </p:cNvPr>
          <p:cNvSpPr txBox="1"/>
          <p:nvPr/>
        </p:nvSpPr>
        <p:spPr>
          <a:xfrm>
            <a:off x="163773" y="133353"/>
            <a:ext cx="9007522" cy="6356164"/>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200" b="1" i="0" u="none" strike="noStrike" kern="1200" cap="none" spc="0" normalizeH="0" baseline="0" noProof="0" dirty="0" err="1">
                <a:ln>
                  <a:noFill/>
                </a:ln>
                <a:solidFill>
                  <a:srgbClr val="FF0000"/>
                </a:solidFill>
                <a:effectLst/>
                <a:highlight>
                  <a:srgbClr val="FFFF00"/>
                </a:highligh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200" b="1" i="0" u="none" strike="noStrike" kern="1200" cap="none" spc="0" normalizeH="0" baseline="0" noProof="0" dirty="0">
                <a:ln>
                  <a:noFill/>
                </a:ln>
                <a:solidFill>
                  <a:srgbClr val="FF0000"/>
                </a:solidFill>
                <a:effectLst/>
                <a:highlight>
                  <a:srgbClr val="FFFF0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srgbClr val="FF0000"/>
                </a:solidFill>
                <a:effectLst/>
                <a:highlight>
                  <a:srgbClr val="FFFF00"/>
                </a:highligh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200" b="1" i="0" u="none" strike="noStrike" kern="1200" cap="none" spc="0" normalizeH="0" baseline="0" noProof="0" dirty="0">
                <a:ln>
                  <a:noFill/>
                </a:ln>
                <a:solidFill>
                  <a:srgbClr val="FF0000"/>
                </a:solidFill>
                <a:effectLst/>
                <a:highlight>
                  <a:srgbClr val="FFFF00"/>
                </a:highligh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जलाच्या</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पृष्ठभागावर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पाण्याची</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हालचाल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खाली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आणि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थोडी</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मागे</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या</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हालचालीसच</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किनाऱ्यावर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उभे</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राहून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लाटेकडे</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पाहिल्यास</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दुरून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किनाऱ्याकडे</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वाहात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आलेली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दिसते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हे</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वाहणे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अभासात्मक</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प्रत्यक्षात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कधीही</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नदीतील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पाण्याप्रमाणे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एका</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ठिकाणाहून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दुसऱ्या</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ठिकाणी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जात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नासतात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लाटेतील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त्याच</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ठिकाणी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वर-खाली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किंचीत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मागे-पूढे</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निर्माण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झाल्यानंतर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तिच्यातील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पाण्याचे</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कण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दिशेने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चक्राकार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गतीने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फिरुन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एक</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एक</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फेरी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पूर्ण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करत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जोरदार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वाहत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समुद्र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प्रवाह</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वाहत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असल्यास</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लाटातील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वाऱ्याच्या</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प्रवाहाच्या</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दिशेने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ढकलले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जाते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अन्यथा</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त्याच</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ठिकाणी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खाली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जर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लाटेवर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एखादा</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चेंडू</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टाकला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न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येता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त्याच</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ठिकाणी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वरखाली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यावरुन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लाटातील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वाऱ्याच्या</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दिशेने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वाहत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न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येता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a:t>
            </a:r>
            <a:r>
              <a:rPr kumimoji="0" lang="en-US" sz="20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त्याच</a:t>
            </a:r>
            <a:r>
              <a:rPr kumimoji="0" lang="en-US" sz="20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ठिकाणी</a:t>
            </a:r>
            <a:r>
              <a:rPr kumimoji="0" lang="en-US" sz="20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चक्राकार</a:t>
            </a:r>
            <a:r>
              <a:rPr kumimoji="0" lang="en-US" sz="20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फिरते</a:t>
            </a:r>
            <a:r>
              <a:rPr kumimoji="0" lang="en-US" sz="20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endParaRPr kumimoji="0" lang="en-US" sz="20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6399885"/>
      </p:ext>
    </p:extLst>
  </p:cSld>
  <p:clrMapOvr>
    <a:masterClrMapping/>
  </p:clrMapOvr>
  <p:transition spd="slow">
    <p:fade thruBlk="1"/>
  </p:transition>
</p:sld>
</file>

<file path=ppt/slides/slide59.xml><?xml version="1.0" encoding="utf-8"?>
<p:sld xmlns:a="http://schemas.openxmlformats.org/drawingml/2006/main" xmlns:r="http://schemas.openxmlformats.org/officeDocument/2006/relationships" xmlns:p="http://schemas.openxmlformats.org/presentationml/2006/main" show="0">
  <p:cSld>
    <p:bg>
      <p:bgPr>
        <a:solidFill>
          <a:srgbClr val="C000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EDA79ED-D56E-4E45-97D9-DDC7B4C9FB0E}"/>
              </a:ext>
            </a:extLst>
          </p:cNvPr>
          <p:cNvSpPr txBox="1"/>
          <p:nvPr/>
        </p:nvSpPr>
        <p:spPr>
          <a:xfrm>
            <a:off x="221323" y="112839"/>
            <a:ext cx="8035573" cy="6441250"/>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600" b="1" i="0" u="none" strike="noStrike" kern="1200" cap="none" spc="0" normalizeH="0" baseline="0" noProof="0" dirty="0" err="1">
                <a:ln>
                  <a:noFill/>
                </a:ln>
                <a:solidFill>
                  <a:srgbClr val="FFFF00"/>
                </a:solidFill>
                <a:effectLst/>
                <a:highlight>
                  <a:srgbClr val="00FF00"/>
                </a:highlight>
                <a:uLnTx/>
                <a:uFillTx/>
                <a:latin typeface="Mangal" panose="02040503050203030202" pitchFamily="18" charset="0"/>
                <a:ea typeface="Calibri" panose="020F0502020204030204" pitchFamily="34" charset="0"/>
                <a:cs typeface="Times New Roman" panose="02020603050405020304" pitchFamily="18" charset="0"/>
              </a:rPr>
              <a:t>सागरी</a:t>
            </a:r>
            <a:r>
              <a:rPr lang="en-US" sz="2600" b="1" dirty="0">
                <a:solidFill>
                  <a:srgbClr val="FFFF00"/>
                </a:solidFill>
                <a:highlight>
                  <a:srgbClr val="00FF00"/>
                </a:highlight>
                <a:latin typeface="Mangal" panose="02040503050203030202" pitchFamily="18" charset="0"/>
                <a:ea typeface="Calibri" panose="020F0502020204030204" pitchFamily="34" charset="0"/>
                <a:cs typeface="Times New Roman" panose="02020603050405020304" pitchFamily="18" charset="0"/>
              </a:rPr>
              <a:t> </a:t>
            </a:r>
            <a:r>
              <a:rPr kumimoji="0" lang="en-US" sz="2600" b="1" i="0" u="none" strike="noStrike" kern="1200" cap="none" spc="0" normalizeH="0" baseline="0" noProof="0" dirty="0" err="1">
                <a:ln>
                  <a:noFill/>
                </a:ln>
                <a:solidFill>
                  <a:srgbClr val="FFFF00"/>
                </a:solidFill>
                <a:effectLst/>
                <a:highlight>
                  <a:srgbClr val="00FF00"/>
                </a:highlight>
                <a:uLnTx/>
                <a:uFillTx/>
                <a:latin typeface="Mangal" panose="02040503050203030202" pitchFamily="18" charset="0"/>
                <a:ea typeface="Calibri" panose="020F0502020204030204" pitchFamily="34" charset="0"/>
                <a:cs typeface="Times New Roman" panose="02020603050405020304" pitchFamily="18" charset="0"/>
              </a:rPr>
              <a:t>लाटाच्या</a:t>
            </a:r>
            <a:r>
              <a:rPr lang="en-US" sz="2600" b="1" dirty="0">
                <a:solidFill>
                  <a:srgbClr val="FFFF00"/>
                </a:solidFill>
                <a:highlight>
                  <a:srgbClr val="00FF00"/>
                </a:highlight>
                <a:latin typeface="Mangal" panose="02040503050203030202" pitchFamily="18" charset="0"/>
                <a:ea typeface="Calibri" panose="020F0502020204030204" pitchFamily="34" charset="0"/>
                <a:cs typeface="Times New Roman" panose="02020603050405020304" pitchFamily="18" charset="0"/>
              </a:rPr>
              <a:t> </a:t>
            </a:r>
            <a:r>
              <a:rPr kumimoji="0" lang="en-US" sz="2600" b="1" i="0" u="none" strike="noStrike" kern="1200" cap="none" spc="0" normalizeH="0" baseline="0" noProof="0" dirty="0" err="1">
                <a:ln>
                  <a:noFill/>
                </a:ln>
                <a:solidFill>
                  <a:srgbClr val="FFFF00"/>
                </a:solidFill>
                <a:effectLst/>
                <a:highlight>
                  <a:srgbClr val="00FF00"/>
                </a:highlight>
                <a:uLnTx/>
                <a:uFillTx/>
                <a:latin typeface="Mangal" panose="02040503050203030202" pitchFamily="18" charset="0"/>
                <a:ea typeface="Calibri" panose="020F0502020204030204" pitchFamily="34" charset="0"/>
                <a:cs typeface="Times New Roman" panose="02020603050405020304" pitchFamily="18" charset="0"/>
              </a:rPr>
              <a:t>निर्मितीची</a:t>
            </a:r>
            <a:r>
              <a:rPr kumimoji="0" lang="en-US" sz="2600" b="1" i="0" u="none" strike="noStrike" kern="1200" cap="none" spc="0" normalizeH="0" baseline="0" noProof="0" dirty="0">
                <a:ln>
                  <a:noFill/>
                </a:ln>
                <a:solidFill>
                  <a:srgbClr val="FFFF00"/>
                </a:solidFill>
                <a:effectLst/>
                <a:highlight>
                  <a:srgbClr val="00FF0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600" b="1" i="0" u="none" strike="noStrike" kern="1200" cap="none" spc="0" normalizeH="0" baseline="0" noProof="0" dirty="0" err="1">
                <a:ln>
                  <a:noFill/>
                </a:ln>
                <a:solidFill>
                  <a:srgbClr val="FFFF00"/>
                </a:solidFill>
                <a:effectLst/>
                <a:highlight>
                  <a:srgbClr val="00FF00"/>
                </a:highlight>
                <a:uLnTx/>
                <a:uFillTx/>
                <a:latin typeface="Mangal" panose="02040503050203030202" pitchFamily="18" charset="0"/>
                <a:ea typeface="Calibri" panose="020F0502020204030204" pitchFamily="34" charset="0"/>
                <a:cs typeface="Times New Roman" panose="02020603050405020304" pitchFamily="18" charset="0"/>
              </a:rPr>
              <a:t>कारणे</a:t>
            </a:r>
            <a:r>
              <a:rPr kumimoji="0" lang="en-US" sz="2600" b="1" i="0" u="none" strike="noStrike" kern="1200" cap="none" spc="0" normalizeH="0" baseline="0" noProof="0" dirty="0">
                <a:ln>
                  <a:noFill/>
                </a:ln>
                <a:solidFill>
                  <a:srgbClr val="FFFF00"/>
                </a:solidFill>
                <a:effectLst/>
                <a:highlight>
                  <a:srgbClr val="00FF00"/>
                </a:highlight>
                <a:uLnTx/>
                <a:uFillTx/>
                <a:latin typeface="Mangal" panose="02040503050203030202" pitchFamily="18" charset="0"/>
                <a:ea typeface="Calibri" panose="020F0502020204030204" pitchFamily="34" charset="0"/>
                <a:cs typeface="Times New Roman" panose="02020603050405020304" pitchFamily="18" charset="0"/>
              </a:rPr>
              <a:t> :-</a:t>
            </a:r>
            <a:endParaRPr kumimoji="0" lang="en-US" sz="2600" b="1" i="0" u="none" strike="noStrike" kern="1200" cap="none" spc="0" normalizeH="0" baseline="0" noProof="0" dirty="0">
              <a:ln>
                <a:noFill/>
              </a:ln>
              <a:solidFill>
                <a:srgbClr val="FFFF00"/>
              </a:solidFill>
              <a:effectLst/>
              <a:highlight>
                <a:srgbClr val="00FF00"/>
              </a:highligh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निर्मितीस</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नियमित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वाहणारे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वारे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जलवाहतूक</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भूकंप</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ज्वालामुखी</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समुद्रकडे</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कोसळणे</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अचानक</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निर्माण</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होणारी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वादळे</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इत्यादी</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घटक</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कारणीभूत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असतात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400" b="0" i="0" u="none" strike="noStrike" kern="1200" cap="none" spc="0" normalizeH="0" baseline="0" noProof="0" dirty="0">
              <a:ln>
                <a:noFill/>
              </a:ln>
              <a:solidFill>
                <a:srgbClr val="FFFF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514350" marR="0" lvl="0" indent="-514350" algn="just" defTabSz="457200" rtl="0" eaLnBrk="1" fontAlgn="auto" latinLnBrk="0" hangingPunct="1">
              <a:lnSpc>
                <a:spcPct val="150000"/>
              </a:lnSpc>
              <a:spcBef>
                <a:spcPts val="0"/>
              </a:spcBef>
              <a:spcAft>
                <a:spcPts val="0"/>
              </a:spcAft>
              <a:buClrTx/>
              <a:buSzTx/>
              <a:buFont typeface="+mj-lt"/>
              <a:buAutoNum type="arabicParenR"/>
              <a:tabLst/>
              <a:defRPr/>
            </a:pPr>
            <a:r>
              <a:rPr kumimoji="0" lang="en-US" sz="2600" b="1" i="0" u="none" strike="noStrike" kern="1200" cap="none" spc="0" normalizeH="0" baseline="0" noProof="0" dirty="0" err="1">
                <a:ln>
                  <a:noFill/>
                </a:ln>
                <a:solidFill>
                  <a:srgbClr val="FFFF00"/>
                </a:solidFill>
                <a:effectLst/>
                <a:highlight>
                  <a:srgbClr val="00FFFF"/>
                </a:highlight>
                <a:uLnTx/>
                <a:uFillTx/>
                <a:latin typeface="Mangal" panose="02040503050203030202" pitchFamily="18" charset="0"/>
                <a:ea typeface="Calibri" panose="020F0502020204030204" pitchFamily="34" charset="0"/>
                <a:cs typeface="+mn-cs"/>
              </a:rPr>
              <a:t>वारे</a:t>
            </a:r>
            <a:r>
              <a:rPr kumimoji="0" lang="en-US" sz="2600" b="1"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नियमित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वाहणाऱ्या</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वाऱ्यामुळे</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सागरजलाच्या</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पृष्ठभागावर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कायमस्वरुपी</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निर्माण</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होतात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वारे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समुद्राच्या</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पृष्ठभागावरुन</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वाहत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असतांना</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समुद्राच्या</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पृष्ठभागावर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त्याचा</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दाब</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पडून</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पाण्यात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हालचाल</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सुरु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लाटेची</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निर्मिती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वाऱ्याचा</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वेग</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आणि</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दिशा</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यावर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सागर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लाटेचे</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स्वरुप</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अवलंबून</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असते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a:t>
            </a:r>
            <a:endParaRPr kumimoji="0" lang="en-US" sz="2400" b="0" i="0" u="none" strike="noStrike" kern="1200" cap="none" spc="0" normalizeH="0" baseline="0" noProof="0" dirty="0">
              <a:ln>
                <a:noFill/>
              </a:ln>
              <a:solidFill>
                <a:srgbClr val="FFFF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4490315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AB3DAD7-ADA8-431D-9CCA-AC4F9618EEEB}"/>
              </a:ext>
            </a:extLst>
          </p:cNvPr>
          <p:cNvSpPr txBox="1"/>
          <p:nvPr/>
        </p:nvSpPr>
        <p:spPr>
          <a:xfrm>
            <a:off x="638175" y="822822"/>
            <a:ext cx="10696575" cy="4116896"/>
          </a:xfrm>
          <a:prstGeom prst="rect">
            <a:avLst/>
          </a:prstGeom>
          <a:noFill/>
        </p:spPr>
        <p:txBody>
          <a:bodyPr wrap="square">
            <a:spAutoFit/>
          </a:bodyPr>
          <a:lstStyle/>
          <a:p>
            <a:pPr marL="0" marR="0" algn="just">
              <a:lnSpc>
                <a:spcPct val="150000"/>
              </a:lnSpc>
              <a:spcBef>
                <a:spcPts val="0"/>
              </a:spcBef>
              <a:spcAft>
                <a:spcPts val="800"/>
              </a:spcAft>
            </a:pPr>
            <a:r>
              <a:rPr lang="en-US" sz="2800" b="1" dirty="0">
                <a:solidFill>
                  <a:srgbClr val="FF0000"/>
                </a:solidFill>
                <a:latin typeface="Calibri" panose="020F0502020204030204" pitchFamily="34" charset="0"/>
                <a:ea typeface="Times New Roman" panose="02020603050405020304" pitchFamily="18" charset="0"/>
                <a:cs typeface="Mangal" panose="02040503050203030202" pitchFamily="18" charset="0"/>
              </a:rPr>
              <a:t>3.</a:t>
            </a:r>
            <a:r>
              <a:rPr lang="hi-IN" sz="2800" b="1"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सागरी प्रवाह</a:t>
            </a:r>
            <a:r>
              <a:rPr lang="en-US" sz="2800" b="1"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a:t>
            </a:r>
            <a:endParaRPr lang="en-US"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hi-IN" sz="2400" dirty="0">
                <a:effectLst/>
                <a:latin typeface="Calibri" panose="020F0502020204030204" pitchFamily="34" charset="0"/>
                <a:ea typeface="Times New Roman" panose="02020603050405020304" pitchFamily="18" charset="0"/>
                <a:cs typeface="Mangal" panose="02040503050203030202" pitchFamily="18" charset="0"/>
              </a:rPr>
              <a:t>सागरी प्रवाह</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चे उष्ण व शीत प्रवाह असे दोन प्रकार पडतात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उष्ण प्रवाह ज्यावेळी ध्रुवीय प्रदेशाकडे वाहत जातात त्यावेळी त्या प्रदेशातील तापमान वाढते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याउलट </a:t>
            </a:r>
            <a:r>
              <a:rPr lang="en-US" sz="2400" dirty="0" err="1">
                <a:effectLst/>
                <a:latin typeface="Calibri" panose="020F0502020204030204" pitchFamily="34" charset="0"/>
                <a:ea typeface="Times New Roman" panose="02020603050405020304" pitchFamily="18" charset="0"/>
                <a:cs typeface="Mangal" panose="02040503050203030202" pitchFamily="18" charset="0"/>
              </a:rPr>
              <a:t>शीत</a:t>
            </a: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hi-IN" sz="2400" dirty="0">
                <a:effectLst/>
                <a:latin typeface="Calibri" panose="020F0502020204030204" pitchFamily="34" charset="0"/>
                <a:ea typeface="Times New Roman" panose="02020603050405020304" pitchFamily="18" charset="0"/>
                <a:cs typeface="Mangal" panose="02040503050203030202" pitchFamily="18" charset="0"/>
              </a:rPr>
              <a:t>प्रवाह </a:t>
            </a:r>
            <a:r>
              <a:rPr lang="en-US" sz="2400" dirty="0" err="1">
                <a:latin typeface="Calibri" panose="020F0502020204030204" pitchFamily="34" charset="0"/>
                <a:ea typeface="Times New Roman" panose="02020603050405020304" pitchFamily="18" charset="0"/>
                <a:cs typeface="Mangal" panose="02040503050203030202" pitchFamily="18" charset="0"/>
              </a:rPr>
              <a:t>विषुवृत्ताकडे</a:t>
            </a:r>
            <a:r>
              <a:rPr lang="en-US" sz="2400" dirty="0">
                <a:latin typeface="Calibri" panose="020F0502020204030204" pitchFamily="34" charset="0"/>
                <a:ea typeface="Times New Roman" panose="02020603050405020304" pitchFamily="18" charset="0"/>
                <a:cs typeface="Mangal" panose="02040503050203030202" pitchFamily="18" charset="0"/>
              </a:rPr>
              <a:t> </a:t>
            </a:r>
            <a:r>
              <a:rPr lang="hi-IN" sz="2400" dirty="0">
                <a:effectLst/>
                <a:latin typeface="Calibri" panose="020F0502020204030204" pitchFamily="34" charset="0"/>
                <a:ea typeface="Times New Roman" panose="02020603050405020304" pitchFamily="18" charset="0"/>
                <a:cs typeface="Mangal" panose="02040503050203030202" pitchFamily="18" charset="0"/>
              </a:rPr>
              <a:t>वाहत</a:t>
            </a: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effectLst/>
                <a:latin typeface="Calibri" panose="020F0502020204030204" pitchFamily="34" charset="0"/>
                <a:ea typeface="Times New Roman" panose="02020603050405020304" pitchFamily="18" charset="0"/>
                <a:cs typeface="Mangal" panose="02040503050203030202" pitchFamily="18" charset="0"/>
              </a:rPr>
              <a:t>आले</a:t>
            </a:r>
            <a:r>
              <a:rPr lang="hi-IN" sz="2400" dirty="0">
                <a:effectLst/>
                <a:latin typeface="Calibri" panose="020F0502020204030204" pitchFamily="34" charset="0"/>
                <a:ea typeface="Times New Roman" panose="02020603050405020304" pitchFamily="18" charset="0"/>
                <a:cs typeface="Mangal" panose="02040503050203030202" pitchFamily="18" charset="0"/>
              </a:rPr>
              <a:t> असता तापमान कमी होते</a:t>
            </a: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effectLst/>
                <a:latin typeface="Calibri" panose="020F0502020204030204" pitchFamily="34" charset="0"/>
                <a:ea typeface="Times New Roman" panose="02020603050405020304" pitchFamily="18" charset="0"/>
                <a:cs typeface="Mangal" panose="02040503050203030202" pitchFamily="18" charset="0"/>
              </a:rPr>
              <a:t>उदा</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गल्फ स्ट्रीम उष्ण पाण्याच्या प्रवाहामुळे यु</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एस</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ए</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च्या ईशान्य किनार पट्टी जवळील अटलांटिक महासागराच्या पाण्याचे तापमान वाढले आहे</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या उलट पेरूच्या शीत प्रवाहामुळे पेरूच्या किनाऱ्याजवळील पॅसिफिक महासागराचा पाण्याचे तापमान कमी झालेले आहे</a:t>
            </a:r>
            <a:r>
              <a:rPr lang="en-IN" sz="2400" dirty="0">
                <a:effectLst/>
                <a:latin typeface="Calibri" panose="020F0502020204030204" pitchFamily="34" charset="0"/>
                <a:ea typeface="Times New Roman" panose="02020603050405020304" pitchFamily="18" charset="0"/>
                <a:cs typeface="Mangal" panose="02040503050203030202" pitchFamily="18" charset="0"/>
              </a:rPr>
              <a:t>.</a:t>
            </a:r>
            <a:endParaRPr lang="en-US" sz="2400" dirty="0"/>
          </a:p>
        </p:txBody>
      </p:sp>
    </p:spTree>
    <p:extLst>
      <p:ext uri="{BB962C8B-B14F-4D97-AF65-F5344CB8AC3E}">
        <p14:creationId xmlns:p14="http://schemas.microsoft.com/office/powerpoint/2010/main" val="1782735059"/>
      </p:ext>
    </p:extLst>
  </p:cSld>
  <p:clrMapOvr>
    <a:masterClrMapping/>
  </p:clrMapOvr>
  <p:transition spd="slow">
    <p:wipe/>
  </p:transition>
</p:sld>
</file>

<file path=ppt/slides/slide60.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2E724D9B-D3B3-4A2B-AC18-CD1264441430}"/>
              </a:ext>
            </a:extLst>
          </p:cNvPr>
          <p:cNvSpPr txBox="1"/>
          <p:nvPr/>
        </p:nvSpPr>
        <p:spPr>
          <a:xfrm>
            <a:off x="105770" y="186604"/>
            <a:ext cx="8246659" cy="5731056"/>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2) </a:t>
            </a:r>
            <a:r>
              <a:rPr kumimoji="0" lang="en-US" sz="2200" b="1" i="0" u="none" strike="noStrike" kern="1200" cap="none" spc="0" normalizeH="0" baseline="0" noProof="0" dirty="0" err="1">
                <a:ln>
                  <a:noFill/>
                </a:ln>
                <a:solidFill>
                  <a:srgbClr val="0070C0"/>
                </a:solidFill>
                <a:effectLst/>
                <a:highlight>
                  <a:srgbClr val="FF0000"/>
                </a:highlight>
                <a:uLnTx/>
                <a:uFillTx/>
                <a:latin typeface="Mangal" panose="02040503050203030202" pitchFamily="18" charset="0"/>
                <a:ea typeface="Calibri" panose="020F0502020204030204" pitchFamily="34" charset="0"/>
                <a:cs typeface="+mn-cs"/>
              </a:rPr>
              <a:t>जलवाहतूक</a:t>
            </a:r>
            <a:r>
              <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सागरामधून</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मोठ</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माठी</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जहाजे</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होड्या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यांच्याद्वारे</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जल</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वाहतूक</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असते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यामुळे</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सागरजलामध्ये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हालचाल</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निर्माण</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होऊन</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लाटा</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निर्माण</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होतात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a:t>
            </a:r>
          </a:p>
          <a:p>
            <a:pPr marL="0" marR="0" lvl="0" indent="0" algn="just" defTabSz="457200" rtl="0" eaLnBrk="1" fontAlgn="auto" latinLnBrk="0" hangingPunct="1">
              <a:lnSpc>
                <a:spcPct val="150000"/>
              </a:lnSpc>
              <a:spcBef>
                <a:spcPts val="0"/>
              </a:spcBef>
              <a:spcAft>
                <a:spcPts val="0"/>
              </a:spcAft>
              <a:buClrTx/>
              <a:buSzTx/>
              <a:buFontTx/>
              <a:buNone/>
              <a:tabLst/>
              <a:defRPr/>
            </a:pPr>
            <a:endPar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3) </a:t>
            </a:r>
            <a:r>
              <a:rPr kumimoji="0" lang="en-US" sz="2200" b="1" i="0" u="none" strike="noStrike" kern="1200" cap="none" spc="0" normalizeH="0" baseline="0" noProof="0" dirty="0" err="1">
                <a:ln>
                  <a:noFill/>
                </a:ln>
                <a:solidFill>
                  <a:srgbClr val="0070C0"/>
                </a:solidFill>
                <a:effectLst/>
                <a:highlight>
                  <a:srgbClr val="800080"/>
                </a:highlight>
                <a:uLnTx/>
                <a:uFillTx/>
                <a:latin typeface="Mangal" panose="02040503050203030202" pitchFamily="18" charset="0"/>
                <a:ea typeface="Calibri" panose="020F0502020204030204" pitchFamily="34" charset="0"/>
                <a:cs typeface="+mn-cs"/>
              </a:rPr>
              <a:t>भूकंप</a:t>
            </a:r>
            <a:r>
              <a:rPr kumimoji="0" lang="en-US" sz="2200" b="1" i="0" u="none" strike="noStrike" kern="1200" cap="none" spc="0" normalizeH="0" baseline="0" noProof="0" dirty="0">
                <a:ln>
                  <a:noFill/>
                </a:ln>
                <a:solidFill>
                  <a:srgbClr val="0070C0"/>
                </a:solidFill>
                <a:effectLst/>
                <a:highlight>
                  <a:srgbClr val="800080"/>
                </a:highligh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err="1">
                <a:ln>
                  <a:noFill/>
                </a:ln>
                <a:solidFill>
                  <a:srgbClr val="0070C0"/>
                </a:solidFill>
                <a:effectLst/>
                <a:highlight>
                  <a:srgbClr val="800080"/>
                </a:highlight>
                <a:uLnTx/>
                <a:uFillTx/>
                <a:latin typeface="Mangal" panose="02040503050203030202" pitchFamily="18" charset="0"/>
                <a:ea typeface="Calibri" panose="020F0502020204030204" pitchFamily="34" charset="0"/>
                <a:cs typeface="+mn-cs"/>
              </a:rPr>
              <a:t>ज्वालामुखी</a:t>
            </a:r>
            <a:r>
              <a:rPr kumimoji="0" lang="en-US" sz="2200" b="1" i="0" u="none" strike="noStrike" kern="1200" cap="none" spc="0" normalizeH="0" baseline="0" noProof="0" dirty="0">
                <a:ln>
                  <a:noFill/>
                </a:ln>
                <a:solidFill>
                  <a:srgbClr val="0070C0"/>
                </a:solidFill>
                <a:effectLst/>
                <a:highlight>
                  <a:srgbClr val="800080"/>
                </a:highlight>
                <a:uLnTx/>
                <a:uFillTx/>
                <a:latin typeface="Mangal" panose="02040503050203030202" pitchFamily="18" charset="0"/>
                <a:ea typeface="Calibri" panose="020F0502020204030204" pitchFamily="34" charset="0"/>
                <a:cs typeface="+mn-cs"/>
              </a:rPr>
              <a:t> व </a:t>
            </a:r>
            <a:r>
              <a:rPr kumimoji="0" lang="en-US" sz="2200" b="1" i="0" u="none" strike="noStrike" kern="1200" cap="none" spc="0" normalizeH="0" baseline="0" noProof="0" dirty="0" err="1">
                <a:ln>
                  <a:noFill/>
                </a:ln>
                <a:solidFill>
                  <a:srgbClr val="0070C0"/>
                </a:solidFill>
                <a:effectLst/>
                <a:highlight>
                  <a:srgbClr val="800080"/>
                </a:highlight>
                <a:uLnTx/>
                <a:uFillTx/>
                <a:latin typeface="Mangal" panose="02040503050203030202" pitchFamily="18" charset="0"/>
                <a:ea typeface="Calibri" panose="020F0502020204030204" pitchFamily="34" charset="0"/>
                <a:cs typeface="+mn-cs"/>
              </a:rPr>
              <a:t>वादळे</a:t>
            </a:r>
            <a:r>
              <a:rPr kumimoji="0" lang="en-US" sz="2200" b="1" i="0" u="none" strike="noStrike" kern="1200" cap="none" spc="0" normalizeH="0" baseline="0" noProof="0" dirty="0">
                <a:ln>
                  <a:noFill/>
                </a:ln>
                <a:solidFill>
                  <a:srgbClr val="0070C0"/>
                </a:solidFill>
                <a:effectLst/>
                <a:highlight>
                  <a:srgbClr val="800080"/>
                </a:highligh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भूकंप</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ज्वालामुखी</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व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वादळे</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आकस्मिक</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घडणाऱ्या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घटना</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आहेत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भूकंप</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व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ज्वालामुखीचा</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उद्रेक</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सागर</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तळावर</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किंवा</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किनारपट्टीच्या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प्रदेशात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घडून</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आल्यास</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सागर</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जलामध्ये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पाण्याची</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हालचाल</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होऊन</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मोठ</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मोठ्या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लाटाची</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निर्मिती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लाटांचा</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आकार</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व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विस्तार</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भूकंप</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व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ज्वालामुखीच्या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तीव्रतेवर</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अवलंबून</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असतो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भूकंप</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व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ज्वालामुखी</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मुळे</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निर्माण</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होणाऱ्या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प्रचंड</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लाटांना</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सुनामी</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लाटा</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असे</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म्हणतात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तसेच</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उष्ण</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व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समशितोष्ण</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कटिबंधीय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आवर्तामुळे</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सागर</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जलात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लाटा</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निर्माण</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असतात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a:t>
            </a:r>
            <a:endParaRPr kumimoji="0" lang="en-US" sz="2000" b="0" i="0" u="none" strike="noStrike" kern="1200" cap="none" spc="0" normalizeH="0" baseline="0" noProof="0" dirty="0">
              <a:ln>
                <a:noFill/>
              </a:ln>
              <a:solidFill>
                <a:srgbClr val="0070C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14297628"/>
      </p:ext>
    </p:extLst>
  </p:cSld>
  <p:clrMapOvr>
    <a:masterClrMapping/>
  </p:clrMapOvr>
  <p:transition spd="slow">
    <p:push dir="r"/>
  </p:transition>
</p:sld>
</file>

<file path=ppt/slides/slide61.xml><?xml version="1.0" encoding="utf-8"?>
<p:sld xmlns:a="http://schemas.openxmlformats.org/drawingml/2006/main" xmlns:r="http://schemas.openxmlformats.org/officeDocument/2006/relationships" xmlns:p="http://schemas.openxmlformats.org/presentationml/2006/main" show="0">
  <p:cSld>
    <p:bg>
      <p:bgPr>
        <a:solidFill>
          <a:srgbClr val="FFC000"/>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21AF5CE8-D796-445E-B616-D0281D681E4A}"/>
              </a:ext>
            </a:extLst>
          </p:cNvPr>
          <p:cNvSpPr txBox="1"/>
          <p:nvPr/>
        </p:nvSpPr>
        <p:spPr>
          <a:xfrm>
            <a:off x="324135" y="278095"/>
            <a:ext cx="7168486" cy="5587748"/>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4) </a:t>
            </a:r>
            <a:r>
              <a:rPr kumimoji="0" lang="en-US" sz="2400" b="1" i="0" u="none" strike="noStrike" kern="1200" cap="none" spc="0" normalizeH="0" baseline="0" noProof="0" dirty="0" err="1">
                <a:ln>
                  <a:noFill/>
                </a:ln>
                <a:solidFill>
                  <a:srgbClr val="00B050"/>
                </a:solidFill>
                <a:effectLst/>
                <a:highlight>
                  <a:srgbClr val="FF00FF"/>
                </a:highlight>
                <a:uLnTx/>
                <a:uFillTx/>
                <a:latin typeface="Mangal" panose="02040503050203030202" pitchFamily="18" charset="0"/>
                <a:ea typeface="Calibri" panose="020F0502020204030204" pitchFamily="34" charset="0"/>
                <a:cs typeface="+mn-cs"/>
              </a:rPr>
              <a:t>सागरकडे</a:t>
            </a:r>
            <a:r>
              <a:rPr kumimoji="0" lang="en-US" sz="2400" b="1" i="0" u="none" strike="noStrike" kern="1200" cap="none" spc="0" normalizeH="0" baseline="0" noProof="0" dirty="0">
                <a:ln>
                  <a:noFill/>
                </a:ln>
                <a:solidFill>
                  <a:srgbClr val="00B050"/>
                </a:solidFill>
                <a:effectLst/>
                <a:highlight>
                  <a:srgbClr val="FF00FF"/>
                </a:highlight>
                <a:uLnTx/>
                <a:uFillTx/>
                <a:latin typeface="Mangal" panose="02040503050203030202" pitchFamily="18" charset="0"/>
                <a:ea typeface="Calibri" panose="020F0502020204030204" pitchFamily="34" charset="0"/>
                <a:cs typeface="+mn-cs"/>
              </a:rPr>
              <a:t> </a:t>
            </a:r>
            <a:r>
              <a:rPr kumimoji="0" lang="en-US" sz="2400" b="1" i="0" u="none" strike="noStrike" kern="1200" cap="none" spc="0" normalizeH="0" baseline="0" noProof="0" dirty="0" err="1">
                <a:ln>
                  <a:noFill/>
                </a:ln>
                <a:solidFill>
                  <a:srgbClr val="00B050"/>
                </a:solidFill>
                <a:effectLst/>
                <a:highlight>
                  <a:srgbClr val="FF00FF"/>
                </a:highlight>
                <a:uLnTx/>
                <a:uFillTx/>
                <a:latin typeface="Mangal" panose="02040503050203030202" pitchFamily="18" charset="0"/>
                <a:ea typeface="Calibri" panose="020F0502020204030204" pitchFamily="34" charset="0"/>
                <a:cs typeface="+mn-cs"/>
              </a:rPr>
              <a:t>कोसळणे</a:t>
            </a:r>
            <a:r>
              <a:rPr kumimoji="0" lang="en-US" sz="2400" b="1" i="0" u="none" strike="noStrike" kern="1200" cap="none" spc="0" normalizeH="0" baseline="0" noProof="0" dirty="0">
                <a:ln>
                  <a:noFill/>
                </a:ln>
                <a:solidFill>
                  <a:srgbClr val="00B050"/>
                </a:solidFill>
                <a:effectLst/>
                <a:highlight>
                  <a:srgbClr val="FF00FF"/>
                </a:highlight>
                <a:uLnTx/>
                <a:uFillTx/>
                <a:latin typeface="Mangal" panose="02040503050203030202" pitchFamily="18" charset="0"/>
                <a:ea typeface="Calibri" panose="020F0502020204030204" pitchFamily="34" charset="0"/>
                <a:cs typeface="+mn-cs"/>
              </a:rPr>
              <a:t> </a:t>
            </a:r>
            <a:r>
              <a:rPr kumimoji="0" lang="en-US" sz="2400" b="1"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सागर</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किनाऱ्याजवळील</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खडकांचे</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क्षरण</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होते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तळ</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भागाकडील</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खडकाचे</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क्षरण</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जास्त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होते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त्यामुळे</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कडे</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निर्माण</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होतात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कड्याच्या</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आधार</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तुटल्यामुळे</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किंवा</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कड्याचा</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आधर</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कमकुवत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झाल्याने</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कडे</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तुटून</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सागरात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कोसळतात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यामुळे</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सागरी</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पण्यात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हालचाल</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निर्माण</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होऊन</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लाटांची</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निर्मिती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होते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भूकंप</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ज्वालामुखी</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वादळे</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कडे</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कोसळने</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ही</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निर्मितीच</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कारणे</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तात्कालिक</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स्वरूपाची</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आहेत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वास्तविक</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कायम</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स्वरुपी</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निर्मिती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ही</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प्रमुख्याने</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नियमीत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वाहणाऱ्या</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ग्रहीय</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वाऱ्यापासून</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2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3615042"/>
      </p:ext>
    </p:extLst>
  </p:cSld>
  <p:clrMapOvr>
    <a:masterClrMapping/>
  </p:clrMapOvr>
  <p:transition spd="slow">
    <p:wipe dir="d"/>
  </p:transition>
</p:sld>
</file>

<file path=ppt/slides/slide62.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6FC24EC-4A11-42DF-AAA6-9C313BBC81EF}"/>
              </a:ext>
            </a:extLst>
          </p:cNvPr>
          <p:cNvSpPr txBox="1"/>
          <p:nvPr/>
        </p:nvSpPr>
        <p:spPr>
          <a:xfrm>
            <a:off x="37530" y="214578"/>
            <a:ext cx="6950121" cy="5904758"/>
          </a:xfrm>
          <a:prstGeom prst="rect">
            <a:avLst/>
          </a:prstGeom>
          <a:noFill/>
        </p:spPr>
        <p:txBody>
          <a:bodyPr wrap="square">
            <a:spAutoFit/>
          </a:bodyPr>
          <a:lstStyle/>
          <a:p>
            <a:pPr marL="0" marR="0" lvl="0" indent="228600" algn="just" defTabSz="457200" rtl="0" eaLnBrk="1" fontAlgn="auto" latinLnBrk="0" hangingPunct="1">
              <a:lnSpc>
                <a:spcPct val="150000"/>
              </a:lnSpc>
              <a:spcBef>
                <a:spcPts val="0"/>
              </a:spcBef>
              <a:spcAft>
                <a:spcPts val="1000"/>
              </a:spcAft>
              <a:buClrTx/>
              <a:buSzTx/>
              <a:buFontTx/>
              <a:buNone/>
              <a:tabLst/>
              <a:defRPr/>
            </a:pP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संदर्भात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काही</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विशिष्ट</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शब्द</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प्रयोग</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संज्ञा</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वापरल्या</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जातात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endParaRPr kumimoji="0" lang="en-US" sz="2000" b="0" i="0"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50000"/>
              </a:lnSpc>
              <a:spcBef>
                <a:spcPts val="0"/>
              </a:spcBef>
              <a:spcAft>
                <a:spcPts val="0"/>
              </a:spcAft>
              <a:buClrTx/>
              <a:buSzTx/>
              <a:buFont typeface="+mj-lt"/>
              <a:buAutoNum type="arabicPeriod"/>
              <a:tabLst/>
              <a:defRPr/>
            </a:pPr>
            <a:r>
              <a:rPr kumimoji="0" lang="en-US" sz="2200" b="1" i="0" u="none" strike="noStrike" kern="1200" cap="none" spc="0" normalizeH="0" baseline="0" noProof="0" dirty="0" err="1">
                <a:ln>
                  <a:noFill/>
                </a:ln>
                <a:solidFill>
                  <a:srgbClr val="C00000"/>
                </a:solidFill>
                <a:effectLst/>
                <a:highlight>
                  <a:srgbClr val="0000FF"/>
                </a:highligh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200" b="1" i="0" u="none" strike="noStrike" kern="1200" cap="none" spc="0" normalizeH="0" baseline="0" noProof="0" dirty="0">
                <a:ln>
                  <a:noFill/>
                </a:ln>
                <a:solidFill>
                  <a:srgbClr val="C00000"/>
                </a:solidFill>
                <a:effectLst/>
                <a:highlight>
                  <a:srgbClr val="0000FF"/>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srgbClr val="C00000"/>
                </a:solidFill>
                <a:effectLst/>
                <a:highlight>
                  <a:srgbClr val="0000FF"/>
                </a:highlight>
                <a:uLnTx/>
                <a:uFillTx/>
                <a:latin typeface="Mangal" panose="02040503050203030202" pitchFamily="18" charset="0"/>
                <a:ea typeface="Calibri" panose="020F0502020204030204" pitchFamily="34" charset="0"/>
                <a:cs typeface="Times New Roman" panose="02020603050405020304" pitchFamily="18" charset="0"/>
              </a:rPr>
              <a:t>शिर्षभाग</a:t>
            </a:r>
            <a:r>
              <a:rPr kumimoji="0" lang="en-US" sz="2200" b="1" i="0" u="none" strike="noStrike" kern="1200" cap="none" spc="0" normalizeH="0" baseline="0" noProof="0" dirty="0">
                <a:ln>
                  <a:noFill/>
                </a:ln>
                <a:solidFill>
                  <a:srgbClr val="C00000"/>
                </a:solidFill>
                <a:effectLst/>
                <a:highlight>
                  <a:srgbClr val="0000FF"/>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a:t>
            </a:r>
            <a:r>
              <a:rPr kumimoji="0" lang="en-US" sz="2200" b="1"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सर्वात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उंच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बर्हिवक्र</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भागास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शीर्ष</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तूरा</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माथा</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असे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50000"/>
              </a:lnSpc>
              <a:spcBef>
                <a:spcPts val="0"/>
              </a:spcBef>
              <a:spcAft>
                <a:spcPts val="0"/>
              </a:spcAft>
              <a:buClrTx/>
              <a:buSzTx/>
              <a:buFont typeface="+mj-lt"/>
              <a:buAutoNum type="arabicPeriod"/>
              <a:tabLst/>
              <a:defRPr/>
            </a:pPr>
            <a:r>
              <a:rPr kumimoji="0" lang="en-US" sz="2200" b="1" i="0" u="none" strike="noStrike" kern="1200" cap="none" spc="0" normalizeH="0" baseline="0" noProof="0" dirty="0" err="1">
                <a:ln>
                  <a:noFill/>
                </a:ln>
                <a:solidFill>
                  <a:srgbClr val="FFFF00"/>
                </a:solidFill>
                <a:effectLst/>
                <a:highlight>
                  <a:srgbClr val="000080"/>
                </a:highligh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200" b="1" i="0" u="none" strike="noStrike" kern="1200" cap="none" spc="0" normalizeH="0" baseline="0" noProof="0" dirty="0">
                <a:ln>
                  <a:noFill/>
                </a:ln>
                <a:solidFill>
                  <a:srgbClr val="FFFF00"/>
                </a:solidFill>
                <a:effectLst/>
                <a:highlight>
                  <a:srgbClr val="00008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srgbClr val="FFFF00"/>
                </a:solidFill>
                <a:effectLst/>
                <a:highlight>
                  <a:srgbClr val="000080"/>
                </a:highlight>
                <a:uLnTx/>
                <a:uFillTx/>
                <a:latin typeface="Mangal" panose="02040503050203030202" pitchFamily="18" charset="0"/>
                <a:ea typeface="Calibri" panose="020F0502020204030204" pitchFamily="34" charset="0"/>
                <a:cs typeface="Times New Roman" panose="02020603050405020304" pitchFamily="18" charset="0"/>
              </a:rPr>
              <a:t>गर्ता</a:t>
            </a:r>
            <a:r>
              <a:rPr kumimoji="0" lang="en-US" sz="2200" b="1" i="0" u="none" strike="noStrike" kern="1200" cap="none" spc="0" normalizeH="0" baseline="0" noProof="0" dirty="0">
                <a:ln>
                  <a:noFill/>
                </a:ln>
                <a:solidFill>
                  <a:srgbClr val="FFFF00"/>
                </a:solidFill>
                <a:effectLst/>
                <a:highlight>
                  <a:srgbClr val="00008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खोलगट</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अंतवक्र</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भागास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गर्ता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द्रोणी</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तळभाग</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असे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50000"/>
              </a:lnSpc>
              <a:spcBef>
                <a:spcPts val="0"/>
              </a:spcBef>
              <a:spcAft>
                <a:spcPts val="0"/>
              </a:spcAft>
              <a:buClrTx/>
              <a:buSzTx/>
              <a:buFont typeface="+mj-lt"/>
              <a:buAutoNum type="arabicPeriod"/>
              <a:tabLst/>
              <a:defRPr/>
            </a:pPr>
            <a:r>
              <a:rPr kumimoji="0" lang="en-US" sz="2200" b="1" i="0" u="none" strike="noStrike" kern="1200" cap="none" spc="0" normalizeH="0" baseline="0" noProof="0" dirty="0" err="1">
                <a:ln>
                  <a:noFill/>
                </a:ln>
                <a:solidFill>
                  <a:srgbClr val="FF0000"/>
                </a:solidFill>
                <a:effectLst/>
                <a:highlight>
                  <a:srgbClr val="008080"/>
                </a:highligh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200" b="1" i="0" u="none" strike="noStrike" kern="1200" cap="none" spc="0" normalizeH="0" baseline="0" noProof="0" dirty="0">
                <a:ln>
                  <a:noFill/>
                </a:ln>
                <a:solidFill>
                  <a:srgbClr val="FF0000"/>
                </a:solidFill>
                <a:effectLst/>
                <a:highlight>
                  <a:srgbClr val="00808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srgbClr val="FF0000"/>
                </a:solidFill>
                <a:effectLst/>
                <a:highlight>
                  <a:srgbClr val="008080"/>
                </a:highlight>
                <a:uLnTx/>
                <a:uFillTx/>
                <a:latin typeface="Mangal" panose="02040503050203030202" pitchFamily="18" charset="0"/>
                <a:ea typeface="Calibri" panose="020F0502020204030204" pitchFamily="34" charset="0"/>
                <a:cs typeface="Times New Roman" panose="02020603050405020304" pitchFamily="18" charset="0"/>
              </a:rPr>
              <a:t>लांबी</a:t>
            </a:r>
            <a:r>
              <a:rPr kumimoji="0" lang="en-US" sz="2200" b="1" i="0" u="none" strike="noStrike" kern="1200" cap="none" spc="0" normalizeH="0" baseline="0" noProof="0" dirty="0">
                <a:ln>
                  <a:noFill/>
                </a:ln>
                <a:solidFill>
                  <a:srgbClr val="FF0000"/>
                </a:solidFill>
                <a:effectLst/>
                <a:highlight>
                  <a:srgbClr val="00808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दोन</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जवळ</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जवळच्रूा</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शीर्षामधील</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तुऱ्यामधील</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अंतरास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लांबी</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असे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50000"/>
              </a:lnSpc>
              <a:spcBef>
                <a:spcPts val="0"/>
              </a:spcBef>
              <a:spcAft>
                <a:spcPts val="0"/>
              </a:spcAft>
              <a:buClrTx/>
              <a:buSzTx/>
              <a:buFont typeface="+mj-lt"/>
              <a:buAutoNum type="arabicPeriod"/>
              <a:tabLst/>
              <a:defRPr/>
            </a:pPr>
            <a:r>
              <a:rPr kumimoji="0" lang="en-US" sz="2200" b="1" i="0" u="none" strike="noStrike" kern="1200" cap="none" spc="0" normalizeH="0" baseline="0" noProof="0" dirty="0" err="1">
                <a:ln>
                  <a:noFill/>
                </a:ln>
                <a:solidFill>
                  <a:srgbClr val="92D050"/>
                </a:solidFill>
                <a:effectLst/>
                <a:highlight>
                  <a:srgbClr val="008000"/>
                </a:highligh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200" b="1" i="0" u="none" strike="noStrike" kern="1200" cap="none" spc="0" normalizeH="0" baseline="0" noProof="0" dirty="0">
                <a:ln>
                  <a:noFill/>
                </a:ln>
                <a:solidFill>
                  <a:srgbClr val="92D050"/>
                </a:solidFill>
                <a:effectLst/>
                <a:highlight>
                  <a:srgbClr val="00800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srgbClr val="92D050"/>
                </a:solidFill>
                <a:effectLst/>
                <a:highlight>
                  <a:srgbClr val="008000"/>
                </a:highlight>
                <a:uLnTx/>
                <a:uFillTx/>
                <a:latin typeface="Mangal" panose="02040503050203030202" pitchFamily="18" charset="0"/>
                <a:ea typeface="Calibri" panose="020F0502020204030204" pitchFamily="34" charset="0"/>
                <a:cs typeface="Times New Roman" panose="02020603050405020304" pitchFamily="18" charset="0"/>
              </a:rPr>
              <a:t>उंची</a:t>
            </a:r>
            <a:r>
              <a:rPr kumimoji="0" lang="en-US" sz="2200" b="1" i="0" u="none" strike="noStrike" kern="1200" cap="none" spc="0" normalizeH="0" baseline="0" noProof="0" dirty="0">
                <a:ln>
                  <a:noFill/>
                </a:ln>
                <a:solidFill>
                  <a:srgbClr val="92D050"/>
                </a:solidFill>
                <a:effectLst/>
                <a:highlight>
                  <a:srgbClr val="00800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a:ln>
                  <a:noFill/>
                </a:ln>
                <a:solidFill>
                  <a:srgbClr val="92D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शीर्ष</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तळभाग</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यामधील</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लंबरूप</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अंतरास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उंची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असे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50000"/>
              </a:lnSpc>
              <a:spcBef>
                <a:spcPts val="0"/>
              </a:spcBef>
              <a:spcAft>
                <a:spcPts val="1000"/>
              </a:spcAft>
              <a:buClrTx/>
              <a:buSzTx/>
              <a:buFont typeface="+mj-lt"/>
              <a:buAutoNum type="arabicPeriod"/>
              <a:tabLst/>
              <a:defRPr/>
            </a:pPr>
            <a:r>
              <a:rPr kumimoji="0" lang="en-US" sz="2200" b="1" i="0" u="none" strike="noStrike" kern="1200" cap="none" spc="0" normalizeH="0" baseline="0" noProof="0" dirty="0" err="1">
                <a:ln>
                  <a:noFill/>
                </a:ln>
                <a:solidFill>
                  <a:srgbClr val="00B050"/>
                </a:solidFill>
                <a:effectLst/>
                <a:highlight>
                  <a:srgbClr val="800080"/>
                </a:highligh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200" b="1" i="0" u="none" strike="noStrike" kern="1200" cap="none" spc="0" normalizeH="0" baseline="0" noProof="0" dirty="0">
                <a:ln>
                  <a:noFill/>
                </a:ln>
                <a:solidFill>
                  <a:srgbClr val="00B050"/>
                </a:solidFill>
                <a:effectLst/>
                <a:highlight>
                  <a:srgbClr val="80008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srgbClr val="00B050"/>
                </a:solidFill>
                <a:effectLst/>
                <a:highlight>
                  <a:srgbClr val="800080"/>
                </a:highlight>
                <a:uLnTx/>
                <a:uFillTx/>
                <a:latin typeface="Mangal" panose="02040503050203030202" pitchFamily="18" charset="0"/>
                <a:ea typeface="Calibri" panose="020F0502020204030204" pitchFamily="34" charset="0"/>
                <a:cs typeface="Times New Roman" panose="02020603050405020304" pitchFamily="18" charset="0"/>
              </a:rPr>
              <a:t>वेग</a:t>
            </a:r>
            <a:r>
              <a:rPr kumimoji="0" lang="en-US" sz="2200" b="1" i="0" u="none" strike="noStrike" kern="1200" cap="none" spc="0" normalizeH="0" baseline="0" noProof="0" dirty="0">
                <a:ln>
                  <a:noFill/>
                </a:ln>
                <a:solidFill>
                  <a:srgbClr val="00B050"/>
                </a:solidFill>
                <a:effectLst/>
                <a:highlight>
                  <a:srgbClr val="80008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लांबी</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ओलांडण्यासाठी</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लागणारा</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कालावधी</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यांच्यामधील</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गुणोत्तरास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वेग</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असे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FFFF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xmlns="" id="{C69BCF6E-A36B-4D8C-9267-7234B01A9D4D}"/>
              </a:ext>
            </a:extLst>
          </p:cNvPr>
          <p:cNvPicPr>
            <a:picLocks noChangeAspect="1"/>
          </p:cNvPicPr>
          <p:nvPr/>
        </p:nvPicPr>
        <p:blipFill>
          <a:blip r:embed="rId3"/>
          <a:stretch>
            <a:fillRect/>
          </a:stretch>
        </p:blipFill>
        <p:spPr>
          <a:xfrm>
            <a:off x="6987651" y="214578"/>
            <a:ext cx="5141370" cy="2456433"/>
          </a:xfrm>
          <a:prstGeom prst="rect">
            <a:avLst/>
          </a:prstGeom>
        </p:spPr>
      </p:pic>
    </p:spTree>
    <p:extLst>
      <p:ext uri="{BB962C8B-B14F-4D97-AF65-F5344CB8AC3E}">
        <p14:creationId xmlns:p14="http://schemas.microsoft.com/office/powerpoint/2010/main" val="3978735792"/>
      </p:ext>
    </p:extLst>
  </p:cSld>
  <p:clrMapOvr>
    <a:masterClrMapping/>
  </p:clrMapOvr>
  <mc:AlternateContent xmlns:mc="http://schemas.openxmlformats.org/markup-compatibility/2006" xmlns:p14="http://schemas.microsoft.com/office/powerpoint/2010/main">
    <mc:Choice Requires="p14">
      <p:transition spd="slow" p14:dur="1500">
        <p:split dir="in"/>
      </p:transition>
    </mc:Choice>
    <mc:Fallback xmlns="">
      <p:transition spd="slow">
        <p:split dir="in"/>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show="0">
  <p:cSld>
    <p:bg>
      <p:bgPr>
        <a:solidFill>
          <a:srgbClr val="FFFF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640AC5F-54D8-4512-AAA9-7092394AFC76}"/>
              </a:ext>
            </a:extLst>
          </p:cNvPr>
          <p:cNvSpPr txBox="1"/>
          <p:nvPr/>
        </p:nvSpPr>
        <p:spPr>
          <a:xfrm>
            <a:off x="133065" y="0"/>
            <a:ext cx="6772701" cy="6184770"/>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600" b="1" i="0" u="none" strike="noStrike" kern="1200" cap="none" spc="0" normalizeH="0" baseline="0" noProof="0" dirty="0" err="1">
                <a:ln>
                  <a:noFill/>
                </a:ln>
                <a:solidFill>
                  <a:srgbClr val="00B050"/>
                </a:solidFill>
                <a:effectLst/>
                <a:highlight>
                  <a:srgbClr val="800080"/>
                </a:highlight>
                <a:uLnTx/>
                <a:uFillTx/>
                <a:latin typeface="Mangal" panose="02040503050203030202" pitchFamily="18" charset="0"/>
                <a:ea typeface="Calibri" panose="020F0502020204030204" pitchFamily="34" charset="0"/>
                <a:cs typeface="+mn-cs"/>
              </a:rPr>
              <a:t>लाटांची</a:t>
            </a:r>
            <a:r>
              <a:rPr kumimoji="0" lang="en-US" sz="2600" b="1" i="0" u="none" strike="noStrike" kern="1200" cap="none" spc="0" normalizeH="0" baseline="0" noProof="0" dirty="0">
                <a:ln>
                  <a:noFill/>
                </a:ln>
                <a:solidFill>
                  <a:srgbClr val="00B050"/>
                </a:solidFill>
                <a:effectLst/>
                <a:highlight>
                  <a:srgbClr val="800080"/>
                </a:highlight>
                <a:uLnTx/>
                <a:uFillTx/>
                <a:latin typeface="Mangal" panose="02040503050203030202" pitchFamily="18" charset="0"/>
                <a:ea typeface="Calibri" panose="020F0502020204030204" pitchFamily="34" charset="0"/>
                <a:cs typeface="+mn-cs"/>
              </a:rPr>
              <a:t> </a:t>
            </a:r>
            <a:r>
              <a:rPr kumimoji="0" lang="en-US" sz="2600" b="1" i="0" u="none" strike="noStrike" kern="1200" cap="none" spc="0" normalizeH="0" baseline="0" noProof="0" dirty="0" err="1">
                <a:ln>
                  <a:noFill/>
                </a:ln>
                <a:solidFill>
                  <a:srgbClr val="00B050"/>
                </a:solidFill>
                <a:effectLst/>
                <a:highlight>
                  <a:srgbClr val="800080"/>
                </a:highlight>
                <a:uLnTx/>
                <a:uFillTx/>
                <a:latin typeface="Mangal" panose="02040503050203030202" pitchFamily="18" charset="0"/>
                <a:ea typeface="Calibri" panose="020F0502020204030204" pitchFamily="34" charset="0"/>
                <a:cs typeface="+mn-cs"/>
              </a:rPr>
              <a:t>निर्मिती</a:t>
            </a:r>
            <a:r>
              <a:rPr kumimoji="0" lang="en-US" sz="2600" b="1" i="0" u="none" strike="noStrike" kern="1200" cap="none" spc="0" normalizeH="0" baseline="0" noProof="0" dirty="0">
                <a:ln>
                  <a:noFill/>
                </a:ln>
                <a:solidFill>
                  <a:srgbClr val="00B050"/>
                </a:solidFill>
                <a:effectLst/>
                <a:highlight>
                  <a:srgbClr val="800080"/>
                </a:highlight>
                <a:uLnTx/>
                <a:uFillTx/>
                <a:latin typeface="Mangal" panose="02040503050203030202" pitchFamily="18" charset="0"/>
                <a:ea typeface="Calibri" panose="020F0502020204030204" pitchFamily="34" charset="0"/>
                <a:cs typeface="+mn-cs"/>
              </a:rPr>
              <a:t> </a:t>
            </a:r>
            <a:r>
              <a:rPr kumimoji="0" lang="en-US" sz="2600" b="1"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वाऱ्याचा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वेग</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वाहणाऱ्याचा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कालावधी</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वाऱ्याची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दिशा</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सागराचा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विस्तार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यावर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लाटेची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लांबी</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उंची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वेग</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म्हणजेच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लाटेचा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आकार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स्वरुप</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अवलंबून</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असते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मंद</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असेल</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तर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सौम्य</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असतात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या</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उलट</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वाऱ्याचा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वेग</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जास्त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असेल</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तर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मोठ्या</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आकाराच्या</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निर्माण</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होतात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चक्रीय</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वादळे</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झंझावात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भूकंप</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ज्वालामुखी</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यामुळे</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निर्माण</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होणाऱ्या</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प्रलयकारी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असून</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रौद्ररुप</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धारण</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करतात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अशावेळी</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लाटांची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उंची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9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12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मीटर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लांबी</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90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450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मीटर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पर्यंत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आढळते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a:t>
            </a:r>
            <a:endParaRPr kumimoji="0" lang="en-US" sz="2400" b="0" i="0" u="none" strike="noStrike" kern="1200" cap="none" spc="0" normalizeH="0" baseline="0" noProof="0" dirty="0">
              <a:ln>
                <a:noFill/>
              </a:ln>
              <a:solidFill>
                <a:srgbClr val="00B05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992536873"/>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640FFBE4-6CBC-4911-8867-D339AAA89D8E}"/>
              </a:ext>
            </a:extLst>
          </p:cNvPr>
          <p:cNvSpPr txBox="1"/>
          <p:nvPr/>
        </p:nvSpPr>
        <p:spPr>
          <a:xfrm>
            <a:off x="0" y="190142"/>
            <a:ext cx="7356143" cy="5030608"/>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निर्माण</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झाल्यानंतर</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त्यातील</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पाण्याचे</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कण</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लाटेच्या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दिशेने</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चक्राकार</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फिरुन</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एक</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फेरी</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पूर्ण</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करतात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यावेळी</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जलकणंची</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हालचाल</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पुढे</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मागे</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वर</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खाली</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असते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लाटेच्या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तुऱ्याकडील</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भागात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जलकणांची</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हालाचाल</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पूढे</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तुऱ्याच्या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अग्रभागाच्या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उताराच्या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मध्यात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वर</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तुऱ्याच्या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पार्श्व</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उताराच्या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मध्यात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खाली</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तर</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पायथ्याजवळच्या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खोलगट</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भागात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मागे</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म्हणजेच</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लाटेतील</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शीर्ष</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जलकण</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शीर्ष</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भागापूढे</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खोलगट</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भागात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मागे</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अशी</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हालचाल</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करतात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a:t>
            </a:r>
            <a:endParaRPr kumimoji="0" lang="en-US" sz="2400" b="0" i="0" u="none" strike="noStrike" kern="1200" cap="none" spc="0" normalizeH="0" baseline="0" noProof="0" dirty="0">
              <a:ln>
                <a:noFill/>
              </a:ln>
              <a:solidFill>
                <a:srgbClr val="00B0F0"/>
              </a:solidFill>
              <a:effectLst/>
              <a:uLnTx/>
              <a:uFillTx/>
              <a:latin typeface="Gill Sans MT" panose="020B0502020104020203"/>
              <a:ea typeface="+mn-ea"/>
              <a:cs typeface="+mn-cs"/>
            </a:endParaRPr>
          </a:p>
        </p:txBody>
      </p:sp>
      <p:pic>
        <p:nvPicPr>
          <p:cNvPr id="2" name="Picture 1">
            <a:extLst>
              <a:ext uri="{FF2B5EF4-FFF2-40B4-BE49-F238E27FC236}">
                <a16:creationId xmlns:a16="http://schemas.microsoft.com/office/drawing/2014/main" xmlns="" id="{6E86FD39-E137-4ED1-8482-EFA3C3212DC5}"/>
              </a:ext>
            </a:extLst>
          </p:cNvPr>
          <p:cNvPicPr>
            <a:picLocks noChangeAspect="1"/>
          </p:cNvPicPr>
          <p:nvPr/>
        </p:nvPicPr>
        <p:blipFill>
          <a:blip r:embed="rId3"/>
          <a:stretch>
            <a:fillRect/>
          </a:stretch>
        </p:blipFill>
        <p:spPr>
          <a:xfrm>
            <a:off x="7356143" y="190142"/>
            <a:ext cx="4835857" cy="2250349"/>
          </a:xfrm>
          <a:prstGeom prst="rect">
            <a:avLst/>
          </a:prstGeom>
        </p:spPr>
      </p:pic>
    </p:spTree>
    <p:extLst>
      <p:ext uri="{BB962C8B-B14F-4D97-AF65-F5344CB8AC3E}">
        <p14:creationId xmlns:p14="http://schemas.microsoft.com/office/powerpoint/2010/main" val="1524106245"/>
      </p:ext>
    </p:extLst>
  </p:cSld>
  <p:clrMapOvr>
    <a:masterClrMapping/>
  </p:clrMapOvr>
  <p:transition>
    <p:cut thruBlk="1"/>
  </p:transition>
</p:sld>
</file>

<file path=ppt/slides/slide65.xml><?xml version="1.0" encoding="utf-8"?>
<p:sld xmlns:a="http://schemas.openxmlformats.org/drawingml/2006/main" xmlns:r="http://schemas.openxmlformats.org/officeDocument/2006/relationships" xmlns:p="http://schemas.openxmlformats.org/presentationml/2006/main" show="0">
  <p:cSld>
    <p:bg>
      <p:bgPr>
        <a:solidFill>
          <a:srgbClr val="92D05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676B291-B0CE-4A35-9832-446EC2FCF2A4}"/>
              </a:ext>
            </a:extLst>
          </p:cNvPr>
          <p:cNvSpPr txBox="1"/>
          <p:nvPr/>
        </p:nvSpPr>
        <p:spPr>
          <a:xfrm>
            <a:off x="487908" y="710780"/>
            <a:ext cx="8069238" cy="3922612"/>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जसजशा</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किनाऱ्याकडे</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येऊ</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लागतात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तसतसे</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त्यांचे</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स्वरुप</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बदलत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जाते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उथळ</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समुद्र</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किनाऱ्याजवळ</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लाटांचा</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वेग</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कमी</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त्याची</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लांबी</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कमी</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सागरतळाच्या</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तळभागी</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होणाऱ्या</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घर्षणामुळे</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फुटतात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अशा</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फुटणाऱ्या</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लाटांना</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भग्नोर्मी</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असे</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म्हणतात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यामुळे</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फेसाळलेले</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पाणी</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तयार</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किनाऱ्याच्या</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दिशेने</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पसरते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खोल</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समुद्रात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पाण्याच्या</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फुटत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नाहीत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a:t>
            </a:r>
            <a:endParaRPr kumimoji="0" lang="en-US" sz="2400" b="0" i="0" u="none" strike="noStrike" kern="1200" cap="none" spc="0" normalizeH="0" baseline="0" noProof="0" dirty="0">
              <a:ln>
                <a:noFill/>
              </a:ln>
              <a:solidFill>
                <a:srgbClr val="7030A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804399627"/>
      </p:ext>
    </p:extLst>
  </p:cSld>
  <p:clrMapOvr>
    <a:masterClrMapping/>
  </p:clrMapOvr>
  <p:transition spd="slow">
    <p:randomBar/>
  </p:transition>
</p:sld>
</file>

<file path=ppt/slides/slide66.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05C0C17-BC03-4825-80FF-793AEF9DA848}"/>
              </a:ext>
            </a:extLst>
          </p:cNvPr>
          <p:cNvSpPr txBox="1"/>
          <p:nvPr/>
        </p:nvSpPr>
        <p:spPr>
          <a:xfrm>
            <a:off x="0" y="252288"/>
            <a:ext cx="6107372" cy="4691156"/>
          </a:xfrm>
          <a:prstGeom prst="rect">
            <a:avLst/>
          </a:prstGeom>
          <a:noFill/>
        </p:spPr>
        <p:txBody>
          <a:bodyPr wrap="square">
            <a:spAutoFit/>
          </a:bodyPr>
          <a:lstStyle/>
          <a:p>
            <a:pPr marL="228600" marR="0" lvl="0" indent="0" algn="just" defTabSz="457200" rtl="0" eaLnBrk="1" fontAlgn="auto" latinLnBrk="0" hangingPunct="1">
              <a:lnSpc>
                <a:spcPct val="150000"/>
              </a:lnSpc>
              <a:spcBef>
                <a:spcPts val="0"/>
              </a:spcBef>
              <a:spcAft>
                <a:spcPts val="1000"/>
              </a:spcAft>
              <a:buClrTx/>
              <a:buSzTx/>
              <a:buFontTx/>
              <a:buNone/>
              <a:tabLst/>
              <a:defRPr/>
            </a:pPr>
            <a:r>
              <a:rPr kumimoji="0" lang="en-US" sz="2400" b="1"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400" b="1"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1"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प्रकार</a:t>
            </a:r>
            <a:r>
              <a:rPr kumimoji="0" lang="en-US" sz="2400" b="1"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endPar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0" algn="just" defTabSz="457200" rtl="0" eaLnBrk="1" fontAlgn="auto" latinLnBrk="0" hangingPunct="1">
              <a:lnSpc>
                <a:spcPct val="150000"/>
              </a:lnSpc>
              <a:spcBef>
                <a:spcPts val="0"/>
              </a:spcBef>
              <a:spcAft>
                <a:spcPts val="10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400" b="0"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400" b="0"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खालील</a:t>
            </a:r>
            <a:r>
              <a:rPr kumimoji="0" lang="en-US" sz="2400" b="0"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प्रकार</a:t>
            </a:r>
            <a:r>
              <a:rPr kumimoji="0" lang="en-US" sz="2400" b="0"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पडतात</a:t>
            </a:r>
            <a:r>
              <a:rPr kumimoji="0" lang="en-US" sz="2400" b="0"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685800" marR="0" lvl="0" indent="-457200" algn="just" defTabSz="457200" rtl="0" eaLnBrk="1" fontAlgn="auto" latinLnBrk="0" hangingPunct="1">
              <a:lnSpc>
                <a:spcPct val="150000"/>
              </a:lnSpc>
              <a:spcBef>
                <a:spcPts val="0"/>
              </a:spcBef>
              <a:spcAft>
                <a:spcPts val="1000"/>
              </a:spcAft>
              <a:buClrTx/>
              <a:buSzTx/>
              <a:buFont typeface="+mj-lt"/>
              <a:buAutoNum type="alphaUcPeriod"/>
              <a:tabLst/>
              <a:defRPr/>
            </a:pP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rPr>
              <a:t>अंदोलित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685800" marR="0" lvl="0" indent="-457200" algn="just" defTabSz="457200" rtl="0" eaLnBrk="1" fontAlgn="auto" latinLnBrk="0" hangingPunct="1">
              <a:lnSpc>
                <a:spcPct val="150000"/>
              </a:lnSpc>
              <a:spcBef>
                <a:spcPts val="0"/>
              </a:spcBef>
              <a:spcAft>
                <a:spcPts val="1000"/>
              </a:spcAft>
              <a:buClrTx/>
              <a:buSzTx/>
              <a:buFont typeface="+mj-lt"/>
              <a:buAutoNum type="alphaUcPeriod"/>
              <a:tabLst/>
              <a:defRPr/>
            </a:pPr>
            <a:r>
              <a:rPr kumimoji="0" lang="en-US" sz="24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स्थानांतरीत</a:t>
            </a:r>
            <a:r>
              <a:rPr kumimoji="0" lang="en-US" sz="24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4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685800" marR="0" lvl="0" indent="-457200" algn="just" defTabSz="457200" rtl="0" eaLnBrk="1" fontAlgn="auto" latinLnBrk="0" hangingPunct="1">
              <a:lnSpc>
                <a:spcPct val="150000"/>
              </a:lnSpc>
              <a:spcBef>
                <a:spcPts val="0"/>
              </a:spcBef>
              <a:spcAft>
                <a:spcPts val="1000"/>
              </a:spcAft>
              <a:buClrTx/>
              <a:buSzTx/>
              <a:buFont typeface="+mj-lt"/>
              <a:buAutoNum type="alphaUcPeriod"/>
              <a:tabLst/>
              <a:defRPr/>
            </a:pPr>
            <a:r>
              <a:rPr kumimoji="0" lang="en-US" sz="24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Times New Roman" panose="02020603050405020304" pitchFamily="18" charset="0"/>
              </a:rPr>
              <a:t>संयुक्त</a:t>
            </a:r>
            <a:r>
              <a:rPr kumimoji="0" lang="en-US" sz="24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4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685800" marR="0" lvl="0" indent="-457200" algn="just" defTabSz="457200" rtl="0" eaLnBrk="1" fontAlgn="auto" latinLnBrk="0" hangingPunct="1">
              <a:lnSpc>
                <a:spcPct val="150000"/>
              </a:lnSpc>
              <a:spcBef>
                <a:spcPts val="0"/>
              </a:spcBef>
              <a:spcAft>
                <a:spcPts val="1000"/>
              </a:spcAft>
              <a:buClrTx/>
              <a:buSzTx/>
              <a:buFont typeface="+mj-lt"/>
              <a:buAutoNum type="alphaUcPeriod"/>
              <a:tabLst/>
              <a:defRPr/>
            </a:pP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तटीय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685800" marR="0" lvl="0" indent="-457200" algn="just" defTabSz="457200" rtl="0" eaLnBrk="1" fontAlgn="auto" latinLnBrk="0" hangingPunct="1">
              <a:lnSpc>
                <a:spcPct val="150000"/>
              </a:lnSpc>
              <a:spcBef>
                <a:spcPts val="0"/>
              </a:spcBef>
              <a:spcAft>
                <a:spcPts val="1000"/>
              </a:spcAft>
              <a:buClrTx/>
              <a:buSzTx/>
              <a:buFont typeface="+mj-lt"/>
              <a:buAutoNum type="alphaUcPeriod"/>
              <a:tabLst/>
              <a:defRPr/>
            </a:pP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विध्वंसंक</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4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0669783"/>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show="0">
  <p:cSld>
    <p:bg>
      <p:bgPr>
        <a:solidFill>
          <a:srgbClr val="00B05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F9CE780-7EDE-4CFB-80BB-E86042CD9C54}"/>
              </a:ext>
            </a:extLst>
          </p:cNvPr>
          <p:cNvSpPr txBox="1"/>
          <p:nvPr/>
        </p:nvSpPr>
        <p:spPr>
          <a:xfrm>
            <a:off x="0" y="0"/>
            <a:ext cx="8055593" cy="6181757"/>
          </a:xfrm>
          <a:prstGeom prst="rect">
            <a:avLst/>
          </a:prstGeom>
          <a:noFill/>
        </p:spPr>
        <p:txBody>
          <a:bodyPr wrap="square">
            <a:spAutoFit/>
          </a:bodyPr>
          <a:lstStyle/>
          <a:p>
            <a:pPr marL="457200" marR="0" lvl="0" indent="-457200" algn="just" defTabSz="457200" rtl="0" eaLnBrk="1" fontAlgn="auto" latinLnBrk="0" hangingPunct="1">
              <a:lnSpc>
                <a:spcPct val="150000"/>
              </a:lnSpc>
              <a:spcBef>
                <a:spcPts val="0"/>
              </a:spcBef>
              <a:spcAft>
                <a:spcPts val="1000"/>
              </a:spcAft>
              <a:buClrTx/>
              <a:buSzTx/>
              <a:buFont typeface="+mj-lt"/>
              <a:buAutoNum type="alphaUcPeriod"/>
              <a:tabLst/>
              <a:defRPr/>
            </a:pPr>
            <a:r>
              <a:rPr kumimoji="0" lang="en-US" sz="2200" b="1" i="0" u="none" strike="noStrike" kern="1200" cap="none" spc="0" normalizeH="0" baseline="0" noProof="0" dirty="0" err="1">
                <a:ln>
                  <a:noFill/>
                </a:ln>
                <a:solidFill>
                  <a:srgbClr val="BC72F0">
                    <a:lumMod val="75000"/>
                  </a:srgbClr>
                </a:solidFill>
                <a:effectLst/>
                <a:highlight>
                  <a:srgbClr val="800000"/>
                </a:highlight>
                <a:uLnTx/>
                <a:uFillTx/>
                <a:latin typeface="Mangal" panose="02040503050203030202" pitchFamily="18" charset="0"/>
                <a:ea typeface="Calibri" panose="020F0502020204030204" pitchFamily="34" charset="0"/>
                <a:cs typeface="Times New Roman" panose="02020603050405020304" pitchFamily="18" charset="0"/>
              </a:rPr>
              <a:t>आंदोलित</a:t>
            </a:r>
            <a:r>
              <a:rPr kumimoji="0" lang="en-US" sz="2200" b="1" i="0" u="none" strike="noStrike" kern="1200" cap="none" spc="0" normalizeH="0" baseline="0" noProof="0" dirty="0">
                <a:ln>
                  <a:noFill/>
                </a:ln>
                <a:solidFill>
                  <a:srgbClr val="BC72F0">
                    <a:lumMod val="75000"/>
                  </a:srgbClr>
                </a:solidFill>
                <a:effectLst/>
                <a:highlight>
                  <a:srgbClr val="80000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srgbClr val="BC72F0">
                    <a:lumMod val="75000"/>
                  </a:srgbClr>
                </a:solidFill>
                <a:effectLst/>
                <a:highlight>
                  <a:srgbClr val="800000"/>
                </a:highligh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200" b="1" i="0" u="none" strike="noStrike" kern="1200" cap="none" spc="0" normalizeH="0" baseline="0" noProof="0" dirty="0">
                <a:ln>
                  <a:noFill/>
                </a:ln>
                <a:solidFill>
                  <a:srgbClr val="BC72F0">
                    <a:lumMod val="75000"/>
                  </a:srgbClr>
                </a:solidFill>
                <a:effectLst/>
                <a:highlight>
                  <a:srgbClr val="80000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p>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समुद्र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पृष्ठभागावरील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वाहणाऱ्या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असमान</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दाबामुळे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निर्मिती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वेगाने</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वाहत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असल्यास</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माथ्यावर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जाण्याची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गती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वाढते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मात्र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खोलगट</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भगात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ही</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मंदावते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त्यामुळे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अधिकाधिक</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उंचावतात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अग्रभाग</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तीव्र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उताराचे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होतात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त्यावेळी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माथ्यावरील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पाणी</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वेगाने</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खाली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येते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त्यामुळे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पाण्याचे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फवारे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उडतात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किनाऱ्यावर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येऊ</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लागल्या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की</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तेथील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उथळ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समुद्राकडे</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पाणी</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पुरेसे</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नसल्याने</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मुखाजवळील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भाग</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झुकतो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त्यामुळे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अर्धचंद्राकार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प्राप्त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विस्तार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कमी</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द्रोणीचा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भाग</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समुद्राच्या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उथळपणमुळे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नाहीसा</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त्यामुळे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उंचावलेला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पण</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झज्ञुलेंला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लाअैचा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शिर्ष</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भाग</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द्रोणची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आधर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गेल्यामुळे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वेगाने</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खली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येऊन</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फुटतो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किनाऱ्यावर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फुटलेल्या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फेसाळलेली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जेथे</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फुटते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समुद्राच्या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भागाला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विभाजन</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विभाग</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BC72F0">
                  <a:lumMod val="75000"/>
                </a:srgbClr>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8349837"/>
      </p:ext>
    </p:extLst>
  </p:cSld>
  <p:clrMapOvr>
    <a:masterClrMapping/>
  </p:clrMapOvr>
  <p:transition spd="med">
    <p:pull dir="d"/>
  </p:transition>
</p:sld>
</file>

<file path=ppt/slides/slide68.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993ECB4-9975-42D3-8C4C-8F103CBE059F}"/>
              </a:ext>
            </a:extLst>
          </p:cNvPr>
          <p:cNvSpPr txBox="1"/>
          <p:nvPr/>
        </p:nvSpPr>
        <p:spPr>
          <a:xfrm>
            <a:off x="174009" y="144768"/>
            <a:ext cx="7359556" cy="5222520"/>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B. </a:t>
            </a:r>
            <a:r>
              <a:rPr kumimoji="0" lang="en-US" sz="2200" b="1" i="0" u="none" strike="noStrike" kern="1200" cap="none" spc="0" normalizeH="0" baseline="0" noProof="0" dirty="0" err="1">
                <a:ln>
                  <a:noFill/>
                </a:ln>
                <a:solidFill>
                  <a:srgbClr val="B71E42">
                    <a:lumMod val="60000"/>
                    <a:lumOff val="40000"/>
                  </a:srgbClr>
                </a:solidFill>
                <a:effectLst/>
                <a:highlight>
                  <a:srgbClr val="808000"/>
                </a:highlight>
                <a:uLnTx/>
                <a:uFillTx/>
                <a:latin typeface="Mangal" panose="02040503050203030202" pitchFamily="18" charset="0"/>
                <a:ea typeface="Calibri" panose="020F0502020204030204" pitchFamily="34" charset="0"/>
                <a:cs typeface="+mn-cs"/>
              </a:rPr>
              <a:t>स्थानांतरीय</a:t>
            </a:r>
            <a:r>
              <a:rPr kumimoji="0" lang="en-US" sz="2200" b="1" i="0" u="none" strike="noStrike" kern="1200" cap="none" spc="0" normalizeH="0" baseline="0" noProof="0" dirty="0">
                <a:ln>
                  <a:noFill/>
                </a:ln>
                <a:solidFill>
                  <a:srgbClr val="B71E42">
                    <a:lumMod val="60000"/>
                    <a:lumOff val="40000"/>
                  </a:srgbClr>
                </a:solidFill>
                <a:effectLst/>
                <a:highlight>
                  <a:srgbClr val="808000"/>
                </a:highligh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err="1">
                <a:ln>
                  <a:noFill/>
                </a:ln>
                <a:solidFill>
                  <a:srgbClr val="B71E42">
                    <a:lumMod val="60000"/>
                    <a:lumOff val="40000"/>
                  </a:srgbClr>
                </a:solidFill>
                <a:effectLst/>
                <a:highlight>
                  <a:srgbClr val="808000"/>
                </a:highlight>
                <a:uLnTx/>
                <a:uFillTx/>
                <a:latin typeface="Mangal" panose="02040503050203030202" pitchFamily="18" charset="0"/>
                <a:ea typeface="Calibri" panose="020F0502020204030204" pitchFamily="34" charset="0"/>
                <a:cs typeface="+mn-cs"/>
              </a:rPr>
              <a:t>लाटा</a:t>
            </a:r>
            <a:r>
              <a:rPr kumimoji="0" lang="en-US" sz="2200" b="1" i="0" u="none" strike="noStrike" kern="1200" cap="none" spc="0" normalizeH="0" baseline="0" noProof="0" dirty="0">
                <a:ln>
                  <a:noFill/>
                </a:ln>
                <a:solidFill>
                  <a:srgbClr val="B71E42">
                    <a:lumMod val="60000"/>
                    <a:lumOff val="40000"/>
                  </a:srgbClr>
                </a:solidFill>
                <a:effectLst/>
                <a:highlight>
                  <a:srgbClr val="808000"/>
                </a:highligh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लाटा</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साध्या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स्वरुपाच्या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असतात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आंदोलित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लाटा</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उथळ</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समुद्र</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किनाऱ्यावर</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जेथे</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फुटतात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तेथे</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स्थानांतरीय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लाटा</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निर्माण</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होतात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लाटा</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ज्या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दिशेने</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जातात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त्याच</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दिशेने</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लाटेमधील</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पाण्याचे</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कण</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पुढे</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पुढे</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जातात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यात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पाण्याचे</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कण</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गोलाकार</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फिरत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नाहीत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लाटेमुळे</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समुद्र</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किनाऱ्याची</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कमी</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अधिक</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प्रमाणात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झीज</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होते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C. </a:t>
            </a:r>
            <a:r>
              <a:rPr kumimoji="0" lang="en-US" sz="2200" b="1" i="0" u="none" strike="noStrike" kern="1200" cap="none" spc="0" normalizeH="0" baseline="0" noProof="0" dirty="0" err="1">
                <a:ln>
                  <a:noFill/>
                </a:ln>
                <a:solidFill>
                  <a:srgbClr val="B71E42">
                    <a:lumMod val="60000"/>
                    <a:lumOff val="40000"/>
                  </a:srgbClr>
                </a:solidFill>
                <a:effectLst/>
                <a:highlight>
                  <a:srgbClr val="808080"/>
                </a:highlight>
                <a:uLnTx/>
                <a:uFillTx/>
                <a:latin typeface="Mangal" panose="02040503050203030202" pitchFamily="18" charset="0"/>
                <a:ea typeface="Calibri" panose="020F0502020204030204" pitchFamily="34" charset="0"/>
                <a:cs typeface="Times New Roman" panose="02020603050405020304" pitchFamily="18" charset="0"/>
              </a:rPr>
              <a:t>संयुक्त</a:t>
            </a:r>
            <a:r>
              <a:rPr kumimoji="0" lang="en-US" sz="2200" b="1" i="0" u="none" strike="noStrike" kern="1200" cap="none" spc="0" normalizeH="0" baseline="0" noProof="0" dirty="0">
                <a:ln>
                  <a:noFill/>
                </a:ln>
                <a:solidFill>
                  <a:srgbClr val="B71E42">
                    <a:lumMod val="60000"/>
                    <a:lumOff val="40000"/>
                  </a:srgbClr>
                </a:solidFill>
                <a:effectLst/>
                <a:highlight>
                  <a:srgbClr val="80808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srgbClr val="B71E42">
                    <a:lumMod val="60000"/>
                    <a:lumOff val="40000"/>
                  </a:srgbClr>
                </a:solidFill>
                <a:effectLst/>
                <a:highlight>
                  <a:srgbClr val="808080"/>
                </a:highligh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200" b="1" i="0" u="none" strike="noStrike" kern="1200" cap="none" spc="0" normalizeH="0" baseline="0" noProof="0" dirty="0">
                <a:ln>
                  <a:noFill/>
                </a:ln>
                <a:solidFill>
                  <a:srgbClr val="B71E42">
                    <a:lumMod val="60000"/>
                    <a:lumOff val="40000"/>
                  </a:srgbClr>
                </a:solidFill>
                <a:effectLst/>
                <a:highlight>
                  <a:srgbClr val="80808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वेगवेगळया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प्रकारचया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भिन्न</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दिशांनी</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एकमेंकीकडे</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वाहत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येऊन</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एखाद्या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ठिकाणी</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एकत्र</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येतात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तेव्हा</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एक</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वेगळीच</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तयार</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तिला</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संयुक्त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तिचा</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आकार</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स्वरुप</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अतिशय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क्लिष्ट</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B71E42">
                  <a:lumMod val="60000"/>
                  <a:lumOff val="40000"/>
                </a:srgbClr>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9006478"/>
      </p:ext>
    </p:extLst>
  </p:cSld>
  <p:clrMapOvr>
    <a:masterClrMapping/>
  </p:clrMapOvr>
  <p:transition spd="slow">
    <p:cover dir="d"/>
  </p:transition>
</p:sld>
</file>

<file path=ppt/slides/slide69.xml><?xml version="1.0" encoding="utf-8"?>
<p:sld xmlns:a="http://schemas.openxmlformats.org/drawingml/2006/main" xmlns:r="http://schemas.openxmlformats.org/officeDocument/2006/relationships" xmlns:p="http://schemas.openxmlformats.org/presentationml/2006/main" show="0">
  <p:cSld>
    <p:bg>
      <p:bgPr>
        <a:solidFill>
          <a:srgbClr val="00B0F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CC9F288-5CFF-4C51-91CE-C90BA6EB4582}"/>
              </a:ext>
            </a:extLst>
          </p:cNvPr>
          <p:cNvSpPr txBox="1"/>
          <p:nvPr/>
        </p:nvSpPr>
        <p:spPr>
          <a:xfrm>
            <a:off x="10233" y="0"/>
            <a:ext cx="8860812" cy="7385483"/>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400" b="1"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D. </a:t>
            </a:r>
            <a:r>
              <a:rPr kumimoji="0" lang="en-US" sz="2400" b="1" i="0" u="none" strike="noStrike" kern="1200" cap="none" spc="0" normalizeH="0" baseline="0" noProof="0" dirty="0" err="1">
                <a:ln>
                  <a:noFill/>
                </a:ln>
                <a:solidFill>
                  <a:srgbClr val="002060"/>
                </a:solidFill>
                <a:effectLst/>
                <a:highlight>
                  <a:srgbClr val="C0C0C0"/>
                </a:highlight>
                <a:uLnTx/>
                <a:uFillTx/>
                <a:latin typeface="Mangal" panose="02040503050203030202" pitchFamily="18" charset="0"/>
                <a:ea typeface="Calibri" panose="020F0502020204030204" pitchFamily="34" charset="0"/>
                <a:cs typeface="Times New Roman" panose="02020603050405020304" pitchFamily="18" charset="0"/>
              </a:rPr>
              <a:t>सागरतटीय</a:t>
            </a:r>
            <a:r>
              <a:rPr kumimoji="0" lang="en-US" sz="2400" b="1" i="0" u="none" strike="noStrike" kern="1200" cap="none" spc="0" normalizeH="0" baseline="0" noProof="0" dirty="0">
                <a:ln>
                  <a:noFill/>
                </a:ln>
                <a:solidFill>
                  <a:srgbClr val="002060"/>
                </a:solidFill>
                <a:effectLst/>
                <a:highlight>
                  <a:srgbClr val="C0C0C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1" i="0" u="none" strike="noStrike" kern="1200" cap="none" spc="0" normalizeH="0" baseline="0" noProof="0" dirty="0" err="1">
                <a:ln>
                  <a:noFill/>
                </a:ln>
                <a:solidFill>
                  <a:srgbClr val="002060"/>
                </a:solidFill>
                <a:effectLst/>
                <a:highlight>
                  <a:srgbClr val="C0C0C0"/>
                </a:highligh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400" b="1" i="0" u="none" strike="noStrike" kern="1200" cap="none" spc="0" normalizeH="0" baseline="0" noProof="0" dirty="0">
                <a:ln>
                  <a:noFill/>
                </a:ln>
                <a:solidFill>
                  <a:srgbClr val="002060"/>
                </a:solidFill>
                <a:effectLst/>
                <a:highlight>
                  <a:srgbClr val="C0C0C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1"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p>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वाऱ्याचा</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असमान</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दाब</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सागरजलावर</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पडून</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निर्माण</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झाल्यानंतर</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त्या</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ज्यावेळी</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किनाऱ्याच्या</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दिशेने</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हालचाल</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करतात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किनाऱ्याजवळ</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समुद्र</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उथळ</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असल्यास</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फुटतात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फुटल्यामुळे</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काही</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प्रवाह</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निर्माण</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होतात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किनाऱ्याच्या</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कडेने</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किनाऱ्याला</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समांतर</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वाहू</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लागतात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या</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पाण्यात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प्रवाहामध्ये</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सौम्या</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तरंग</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दिसतात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यांना</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सागरतटीय</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असे</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a:t>
            </a:r>
          </a:p>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000" b="1"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E. </a:t>
            </a:r>
            <a:r>
              <a:rPr kumimoji="0" lang="en-US" sz="2000" b="1" i="0" u="none" strike="noStrike" kern="1200" cap="none" spc="0" normalizeH="0" baseline="0" noProof="0" dirty="0" err="1">
                <a:ln>
                  <a:noFill/>
                </a:ln>
                <a:solidFill>
                  <a:srgbClr val="002060"/>
                </a:solidFill>
                <a:effectLst/>
                <a:highlight>
                  <a:srgbClr val="CC0099"/>
                </a:highlight>
                <a:uLnTx/>
                <a:uFillTx/>
                <a:latin typeface="Mangal" panose="02040503050203030202" pitchFamily="18" charset="0"/>
                <a:ea typeface="Calibri" panose="020F0502020204030204" pitchFamily="34" charset="0"/>
                <a:cs typeface="Times New Roman" panose="02020603050405020304" pitchFamily="18" charset="0"/>
              </a:rPr>
              <a:t>विध्वंसक</a:t>
            </a:r>
            <a:r>
              <a:rPr kumimoji="0" lang="en-US" sz="2000" b="1" i="0" u="none" strike="noStrike" kern="1200" cap="none" spc="0" normalizeH="0" baseline="0" noProof="0" dirty="0">
                <a:ln>
                  <a:noFill/>
                </a:ln>
                <a:solidFill>
                  <a:srgbClr val="002060"/>
                </a:solidFill>
                <a:effectLst/>
                <a:highlight>
                  <a:srgbClr val="CC0099"/>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2060"/>
                </a:solidFill>
                <a:effectLst/>
                <a:highlight>
                  <a:srgbClr val="CC0099"/>
                </a:highligh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1" i="0" u="none" strike="noStrike" kern="1200" cap="none" spc="0" normalizeH="0" baseline="0" noProof="0" dirty="0">
                <a:ln>
                  <a:noFill/>
                </a:ln>
                <a:solidFill>
                  <a:srgbClr val="002060"/>
                </a:solidFill>
                <a:effectLst/>
                <a:highlight>
                  <a:srgbClr val="CC0099"/>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p>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वायूभारात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अचानक</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मोठ्या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प्रमाणावर</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बदल</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झाल्यामुळे</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वादळांची</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निर्मिती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तसेच</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भूकंप</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ज्वालामुखी</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सारख्या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सागरतळावर</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होणाऱ्या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हालचालीमुळे</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पाण्यात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जास्त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उंचीच्या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वेगात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वाहणाऱ्या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जास्त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काळ</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टिकणाऱ्या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निर्माण</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होतात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हजारो</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कि.मी</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लांबपर्यंत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जावून</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किनारपट्टीच्या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प्रदेशावर</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मोठ्या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प्रमाणावर</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प्राणहानी</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आणि</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वित्तहानी</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घडवून</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आणतात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भूकंप</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आणि</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ज्वालामुखीमुळे</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पाण्यात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निर्माण</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होणाऱ्या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लाटाना</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सुनामी</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असे</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1000"/>
              </a:spcAft>
              <a:buClrTx/>
              <a:buSzTx/>
              <a:buFontTx/>
              <a:buNone/>
              <a:tabLst/>
              <a:defRPr/>
            </a:pPr>
            <a:endParaRPr kumimoji="0" lang="en-US" sz="22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678667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91AA37F-EDA9-4464-97C2-F5AE8FF54030}"/>
              </a:ext>
            </a:extLst>
          </p:cNvPr>
          <p:cNvSpPr txBox="1"/>
          <p:nvPr/>
        </p:nvSpPr>
        <p:spPr>
          <a:xfrm>
            <a:off x="657224" y="684323"/>
            <a:ext cx="10677525" cy="4670894"/>
          </a:xfrm>
          <a:prstGeom prst="rect">
            <a:avLst/>
          </a:prstGeom>
          <a:noFill/>
        </p:spPr>
        <p:txBody>
          <a:bodyPr wrap="square">
            <a:spAutoFit/>
          </a:bodyPr>
          <a:lstStyle/>
          <a:p>
            <a:pPr marL="0" marR="0" algn="just">
              <a:lnSpc>
                <a:spcPct val="150000"/>
              </a:lnSpc>
              <a:spcBef>
                <a:spcPts val="0"/>
              </a:spcBef>
              <a:spcAft>
                <a:spcPts val="800"/>
              </a:spcAft>
            </a:pPr>
            <a:r>
              <a:rPr lang="en-US" sz="2800" b="1" dirty="0">
                <a:solidFill>
                  <a:srgbClr val="FFC000"/>
                </a:solidFill>
                <a:latin typeface="Calibri" panose="020F0502020204030204" pitchFamily="34" charset="0"/>
                <a:ea typeface="Times New Roman" panose="02020603050405020304" pitchFamily="18" charset="0"/>
                <a:cs typeface="Mangal" panose="02040503050203030202" pitchFamily="18" charset="0"/>
              </a:rPr>
              <a:t>4.</a:t>
            </a:r>
            <a:r>
              <a:rPr lang="hi-IN" sz="2800" b="1" dirty="0">
                <a:solidFill>
                  <a:srgbClr val="FFC000"/>
                </a:solidFill>
                <a:effectLst/>
                <a:latin typeface="Calibri" panose="020F0502020204030204" pitchFamily="34" charset="0"/>
                <a:ea typeface="Times New Roman" panose="02020603050405020304" pitchFamily="18" charset="0"/>
                <a:cs typeface="Mangal" panose="02040503050203030202" pitchFamily="18" charset="0"/>
              </a:rPr>
              <a:t> समीपवृत्ती भूमीखंडे</a:t>
            </a:r>
            <a:r>
              <a:rPr lang="en-US" sz="2800" b="1" dirty="0">
                <a:solidFill>
                  <a:srgbClr val="FFC000"/>
                </a:solidFill>
                <a:effectLst/>
                <a:latin typeface="Calibri" panose="020F0502020204030204" pitchFamily="34" charset="0"/>
                <a:ea typeface="Times New Roman" panose="02020603050405020304" pitchFamily="18" charset="0"/>
                <a:cs typeface="Mangal" panose="02040503050203030202" pitchFamily="18" charset="0"/>
              </a:rPr>
              <a:t> :-</a:t>
            </a:r>
            <a:endParaRPr lang="en-US" sz="2800" b="1" dirty="0">
              <a:solidFill>
                <a:srgbClr val="FFC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खुल्या महासागरापेक्षा </a:t>
            </a:r>
            <a:r>
              <a:rPr lang="en-US" sz="2400" dirty="0" err="1">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भूवेष्</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टीत</a:t>
            </a:r>
            <a:r>
              <a:rPr lang="en-US" sz="2400" dirty="0">
                <a:solidFill>
                  <a:srgbClr val="00B0F0"/>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सा</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गराच्या तापमानावर समी</a:t>
            </a:r>
            <a:r>
              <a:rPr lang="en-US"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प</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व</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र्ती</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भूमी</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खं</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डाचा प्रभाव पडतो</a:t>
            </a:r>
            <a:r>
              <a:rPr lang="en-US"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भूवेष्</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टीत</a:t>
            </a:r>
            <a:r>
              <a:rPr lang="en-US" sz="2400" dirty="0">
                <a:solidFill>
                  <a:srgbClr val="00B0F0"/>
                </a:solidFill>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समुद्राचे तापमान खुल्या समुद्रापेक्षा जास्त आढळते</a:t>
            </a:r>
            <a:r>
              <a:rPr lang="en-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विषुववृत्ताच्या खुल्या महासागराच</a:t>
            </a:r>
            <a:r>
              <a:rPr lang="en-US"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सरासरी तापमान 25 अंश ते 27 अंश सेल्सिअस आढळते</a:t>
            </a:r>
            <a:r>
              <a:rPr lang="en-US"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तर </a:t>
            </a:r>
            <a:r>
              <a:rPr lang="en-US" sz="2400" dirty="0" err="1">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भूवेष्</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टीत</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समुद्राचे तापमान 30 ते 32 अंश सेल्सिअस पर्यंत </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आढळते</a:t>
            </a:r>
            <a:r>
              <a:rPr lang="en-US" sz="2400" dirty="0">
                <a:solidFill>
                  <a:srgbClr val="00B0F0"/>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इराणच्या</a:t>
            </a:r>
            <a:r>
              <a:rPr lang="en-US" sz="2400" dirty="0">
                <a:solidFill>
                  <a:srgbClr val="00B0F0"/>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आखातामध्ये</a:t>
            </a:r>
            <a:r>
              <a:rPr lang="en-US" sz="2400" dirty="0">
                <a:solidFill>
                  <a:srgbClr val="00B0F0"/>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तर</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तापमान 34 अंश पर्यंत नोंदविले गेले आहे</a:t>
            </a:r>
            <a:r>
              <a:rPr lang="en-US"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कारण ह</a:t>
            </a:r>
            <a:r>
              <a:rPr lang="en-US"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आखात उष्ण वाळवंटी प्रदेशाने </a:t>
            </a:r>
            <a:r>
              <a:rPr lang="en-US" sz="2400" dirty="0" err="1">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भूवेष्</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टीत</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आहे. याचप्रकारे </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शीत</a:t>
            </a:r>
            <a:r>
              <a:rPr lang="en-US" sz="2400" dirty="0">
                <a:solidFill>
                  <a:srgbClr val="00B0F0"/>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कटिबधा</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तील उत्तर समुद्र वर्षभर गोठत नाही</a:t>
            </a:r>
            <a:r>
              <a:rPr lang="en-US"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मात्र बाल्टिक समुद्र भूवेष्टित असल्यामुळे हिवाळ्यात गोठतो</a:t>
            </a:r>
            <a:r>
              <a:rPr lang="en-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a:t>
            </a:r>
            <a:endParaRPr lang="en-US" sz="2400" dirty="0">
              <a:solidFill>
                <a:srgbClr val="00B0F0"/>
              </a:solidFill>
            </a:endParaRPr>
          </a:p>
        </p:txBody>
      </p:sp>
    </p:spTree>
    <p:extLst>
      <p:ext uri="{BB962C8B-B14F-4D97-AF65-F5344CB8AC3E}">
        <p14:creationId xmlns:p14="http://schemas.microsoft.com/office/powerpoint/2010/main" val="19828891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show="0">
  <p:cSld>
    <p:bg>
      <p:bgPr>
        <a:gradFill flip="none" rotWithShape="1">
          <a:gsLst>
            <a:gs pos="80000">
              <a:srgbClr val="FFFF00"/>
            </a:gs>
            <a:gs pos="65000">
              <a:srgbClr val="00B050"/>
            </a:gs>
            <a:gs pos="52000">
              <a:srgbClr val="00B0F0"/>
            </a:gs>
            <a:gs pos="38000">
              <a:srgbClr val="FFC000"/>
            </a:gs>
            <a:gs pos="25000">
              <a:srgbClr val="FF0000"/>
            </a:gs>
            <a:gs pos="7000">
              <a:srgbClr val="7030A0"/>
            </a:gs>
            <a:gs pos="93000">
              <a:srgbClr val="C00000"/>
            </a:gs>
          </a:gsLst>
          <a:lin ang="2700000" scaled="1"/>
          <a:tileRect/>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9AAA1F3-8FB8-4E97-B5B9-93F90C4C9687}"/>
              </a:ext>
            </a:extLst>
          </p:cNvPr>
          <p:cNvSpPr/>
          <p:nvPr/>
        </p:nvSpPr>
        <p:spPr>
          <a:xfrm>
            <a:off x="2475361" y="2644170"/>
            <a:ext cx="7241278" cy="1569660"/>
          </a:xfrm>
          <a:prstGeom prst="rect">
            <a:avLst/>
          </a:prstGeom>
          <a:noFill/>
          <a:ln>
            <a:noFill/>
          </a:ln>
          <a:effectLst>
            <a:outerShdw dist="127000" algn="tl" rotWithShape="0">
              <a:prstClr val="black"/>
            </a:outerShdw>
            <a:reflection blurRad="6350" stA="40000" dir="5400000" sy="-100000" algn="bl" rotWithShape="0"/>
          </a:effectLst>
        </p:spPr>
        <p:txBody>
          <a:bodyPr wrap="non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600" b="1" i="1" u="none" strike="noStrike" kern="1200" cap="none" spc="0" normalizeH="0" baseline="0" noProof="0"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ea typeface="+mn-ea"/>
                <a:cs typeface="Times New Roman" panose="02020603050405020304" pitchFamily="18" charset="0"/>
              </a:rPr>
              <a:t>THANK YOU</a:t>
            </a:r>
          </a:p>
        </p:txBody>
      </p:sp>
    </p:spTree>
    <p:extLst>
      <p:ext uri="{BB962C8B-B14F-4D97-AF65-F5344CB8AC3E}">
        <p14:creationId xmlns:p14="http://schemas.microsoft.com/office/powerpoint/2010/main" val="402214324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8DDCCA6C-6EFB-475E-B415-8B3BB376E05C}"/>
              </a:ext>
            </a:extLst>
          </p:cNvPr>
          <p:cNvSpPr txBox="1"/>
          <p:nvPr/>
        </p:nvSpPr>
        <p:spPr>
          <a:xfrm>
            <a:off x="171451" y="41697"/>
            <a:ext cx="11839574" cy="5738750"/>
          </a:xfrm>
          <a:prstGeom prst="rect">
            <a:avLst/>
          </a:prstGeom>
          <a:noFill/>
        </p:spPr>
        <p:txBody>
          <a:bodyPr wrap="square">
            <a:spAutoFit/>
          </a:bodyPr>
          <a:lstStyle/>
          <a:p>
            <a:pPr marL="0" marR="0" algn="just">
              <a:lnSpc>
                <a:spcPct val="150000"/>
              </a:lnSpc>
              <a:spcBef>
                <a:spcPts val="0"/>
              </a:spcBef>
              <a:spcAft>
                <a:spcPts val="800"/>
              </a:spcAft>
            </a:pPr>
            <a:r>
              <a:rPr lang="hi-IN" sz="2200" b="1"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सागर जलाच्या तापमानाची क्षितिज समांतर वितरण</a:t>
            </a:r>
            <a:endParaRPr lang="en-US" sz="22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सागरजलाच्या पृष्ठभागावरील तापमान</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चे वितरण प्रत्यक्षपणे पृथ्वीच्या वातावरणाशी निगडीत आहे</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आक्षांशा</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नुसार</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सागराच्</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या</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पृष्ठभागाच्या तापमानात फरक पडतो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त्यालाच सागरजलाच्या तापमानाचे क्षितिज समांतर वितरण असे म्हणतात</a:t>
            </a:r>
            <a:r>
              <a:rPr lang="en-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 पृष्ठावर जास्तीत जास्त तापमान विषुववृत्ताजवळ 25 ते 27 अंश सेल्सिअसच्या दरम्यान असते</a:t>
            </a:r>
            <a:r>
              <a:rPr lang="en-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30 अंश ते 40 अंश अक्षवृत्त</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ाअ</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च्या दरम्यान उत्तर व दक्षिण गोलार्धात सागर जलाचे तापमान 16 ते 20 अंश सेल्सिअसच्या दरम्यान आढळते 50 ते 60 च्या दरम्यान 2</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8 अंश सेल्सिअस पर्यंत आढळते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ध्रुवीय</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प्रदेशात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सागरजलाचे</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तापमान</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0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अंश</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से</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पेक्षाही</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कमी</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असते</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दीर्घकाळ असणारे हिवाळे व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ति</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रपी सूर्यकिरणे यामुळे या विभागात सा</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गरपृ</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ष्टाच</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तापमान गोठणबिंदू खाली असते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विषुवृत्तीय विभागात मात्र सूर्यकिरणे लंबरुप पडत असल्यामुळे तसेच परावर्तनाचे प्रमाण कमी असल्यामुळे तापमान जास्त आढळते</a:t>
            </a:r>
            <a:r>
              <a:rPr lang="en-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विषुववृत्तापासून दोन्ही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ध्रु</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व</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ीय</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प्रदेशाकडे सागर पृष्ठाच्या तापमानात घट होत जाते</a:t>
            </a:r>
            <a:r>
              <a:rPr lang="en-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endParaRPr lang="en-US" sz="22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688464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6E1D37E-F6E3-4F87-AC7F-1B43F1D3FE87}"/>
              </a:ext>
            </a:extLst>
          </p:cNvPr>
          <p:cNvSpPr txBox="1"/>
          <p:nvPr/>
        </p:nvSpPr>
        <p:spPr>
          <a:xfrm>
            <a:off x="385762" y="-20007"/>
            <a:ext cx="11420475" cy="6261073"/>
          </a:xfrm>
          <a:prstGeom prst="rect">
            <a:avLst/>
          </a:prstGeom>
          <a:noFill/>
        </p:spPr>
        <p:txBody>
          <a:bodyPr wrap="square">
            <a:spAutoFit/>
          </a:bodyPr>
          <a:lstStyle/>
          <a:p>
            <a:pPr algn="just">
              <a:spcAft>
                <a:spcPts val="800"/>
              </a:spcAft>
            </a:pP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अटलांटिक महासागरपेक्षा पॅसिफिक महासागराची तापमान कक्षा कमी आहे</a:t>
            </a:r>
            <a:r>
              <a:rPr lang="en-US" sz="24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उत्तर गोलार्धात सागरजलाची तापमान कक्षा जास्त असून दक्षिण गोलार्धात सागर </a:t>
            </a:r>
            <a:r>
              <a:rPr lang="en-US" sz="24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जला</a:t>
            </a:r>
            <a:r>
              <a:rPr lang="hi-IN" sz="24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ची तापमान कक्षा कमी आहे</a:t>
            </a:r>
            <a:r>
              <a:rPr lang="en-US" sz="24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 जलाचे सर्वाधिक तापमान उष्णकटिबंधीय भूवेष्टित </a:t>
            </a:r>
            <a:r>
              <a:rPr lang="en-US" sz="24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किंवा</a:t>
            </a:r>
            <a:r>
              <a:rPr lang="hi-IN" sz="24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अर्ध भूवेष्टित समुद्रात आढळते</a:t>
            </a:r>
            <a:r>
              <a:rPr lang="en-IN" sz="24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endParaRPr lang="en-US" sz="24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800"/>
              </a:spcAft>
            </a:pPr>
            <a:r>
              <a:rPr lang="en-US" sz="2400" dirty="0">
                <a:solidFill>
                  <a:srgbClr val="FF0000"/>
                </a:solidFill>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सागर </a:t>
            </a: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ज</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ल</a:t>
            </a: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च्या तापमानाच</a:t>
            </a: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क्षितिज समांतर वितर</a:t>
            </a: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ण</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समताप रेषाच्या साह्याने दाखविल</a:t>
            </a: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जाते</a:t>
            </a: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समुद्रावर समताप रेषा जवळजवळ एकमेक</a:t>
            </a:r>
            <a:r>
              <a:rPr lang="en-US" sz="2400" dirty="0" err="1">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ना समांतर असून पूर्व पश्चिम दिशेत गेलेल्या आढळतात</a:t>
            </a: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याचाच अर्थ प्रत्येक अक्षवृत्तावर तापमान सारखे असते</a:t>
            </a:r>
            <a:r>
              <a:rPr lang="en-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a:t>
            </a:r>
          </a:p>
          <a:p>
            <a:pPr marL="0" marR="0" algn="just">
              <a:lnSpc>
                <a:spcPct val="150000"/>
              </a:lnSpc>
              <a:spcBef>
                <a:spcPts val="0"/>
              </a:spcBef>
              <a:spcAft>
                <a:spcPts val="800"/>
              </a:spcAft>
            </a:pPr>
            <a:r>
              <a:rPr lang="hi-IN" sz="24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सागर जलाच्या तापमानाचे खोलीनुसार वितरण</a:t>
            </a:r>
            <a:endPar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सर्वसाधारणपणे सागर पृष्ठभागाकड</a:t>
            </a:r>
            <a:r>
              <a:rPr lang="en-US" sz="2400" dirty="0" err="1">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ून</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सागराच्या </a:t>
            </a:r>
            <a:r>
              <a:rPr lang="en-US" sz="2400" dirty="0" err="1">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तळभागा</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कडे जाताना तापमान कमी होत जात असते पण तापमानातील ही घट </a:t>
            </a:r>
            <a:r>
              <a:rPr lang="en-US" sz="2400" dirty="0" err="1">
                <a:solidFill>
                  <a:srgbClr val="00B050"/>
                </a:solidFill>
                <a:latin typeface="Calibri" panose="020F0502020204030204" pitchFamily="34" charset="0"/>
                <a:ea typeface="Times New Roman" panose="02020603050405020304" pitchFamily="18" charset="0"/>
                <a:cs typeface="Mangal" panose="02040503050203030202" pitchFamily="18" charset="0"/>
              </a:rPr>
              <a:t>खोली</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च्या </a:t>
            </a:r>
            <a:r>
              <a:rPr lang="en-US" sz="2400" dirty="0" err="1">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पटीत</a:t>
            </a:r>
            <a:r>
              <a:rPr lang="en-US"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होत नाही</a:t>
            </a:r>
            <a:r>
              <a:rPr lang="en-US"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विषुववृत्तीय भागात सागरजलाच्या पृष्ठभागाचे तापमान 25 अंश ते 26 अंश सेल्सिअस असते तर धृवावर ते </a:t>
            </a:r>
            <a:r>
              <a:rPr lang="en-US" sz="2400" dirty="0" err="1">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गोठण</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बिंदूच्या खाली आढळते</a:t>
            </a:r>
            <a:r>
              <a:rPr lang="en-US"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मात्र</a:t>
            </a:r>
            <a:r>
              <a:rPr lang="en-US"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विषुवृत्</a:t>
            </a:r>
            <a:r>
              <a:rPr lang="en-US" sz="2400" dirty="0" err="1">
                <a:solidFill>
                  <a:srgbClr val="00B050"/>
                </a:solidFill>
                <a:latin typeface="Calibri" panose="020F0502020204030204" pitchFamily="34" charset="0"/>
                <a:ea typeface="Times New Roman" panose="02020603050405020304" pitchFamily="18" charset="0"/>
                <a:cs typeface="Mangal" panose="02040503050203030202" pitchFamily="18" charset="0"/>
              </a:rPr>
              <a:t>तापासून</a:t>
            </a:r>
            <a:r>
              <a:rPr lang="en-US" sz="2400" dirty="0">
                <a:solidFill>
                  <a:srgbClr val="00B050"/>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50"/>
                </a:solidFill>
                <a:latin typeface="Calibri" panose="020F0502020204030204" pitchFamily="34" charset="0"/>
                <a:ea typeface="Times New Roman" panose="02020603050405020304" pitchFamily="18" charset="0"/>
                <a:cs typeface="Mangal" panose="02040503050203030202" pitchFamily="18" charset="0"/>
              </a:rPr>
              <a:t>ध्रुवापर्यंत</a:t>
            </a:r>
            <a:r>
              <a:rPr lang="en-US" sz="2400" dirty="0">
                <a:solidFill>
                  <a:srgbClr val="00B050"/>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50"/>
                </a:solidFill>
                <a:latin typeface="Calibri" panose="020F0502020204030204" pitchFamily="34" charset="0"/>
                <a:ea typeface="Times New Roman" panose="02020603050405020304" pitchFamily="18" charset="0"/>
                <a:cs typeface="Mangal" panose="02040503050203030202" pitchFamily="18" charset="0"/>
              </a:rPr>
              <a:t>सागरतळाकडे</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जास्त </a:t>
            </a:r>
            <a:r>
              <a:rPr lang="en-US" sz="2400" dirty="0" err="1">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खोलीवर</a:t>
            </a:r>
            <a:r>
              <a:rPr lang="en-US"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तापमान सर्वत्र सारखे म्हणजे दोन अंश सेल्सिअस</a:t>
            </a:r>
            <a:r>
              <a:rPr lang="en-US"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आढळते</a:t>
            </a:r>
            <a:r>
              <a:rPr lang="en-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a:t>
            </a:r>
            <a:endParaRPr lang="en-US" sz="2400" dirty="0">
              <a:solidFill>
                <a:srgbClr val="00B050"/>
              </a:solidFill>
            </a:endParaRPr>
          </a:p>
        </p:txBody>
      </p:sp>
    </p:spTree>
    <p:extLst>
      <p:ext uri="{BB962C8B-B14F-4D97-AF65-F5344CB8AC3E}">
        <p14:creationId xmlns:p14="http://schemas.microsoft.com/office/powerpoint/2010/main" val="65238724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954</TotalTime>
  <Words>970</Words>
  <Application>Microsoft Office PowerPoint</Application>
  <PresentationFormat>Custom</PresentationFormat>
  <Paragraphs>199</Paragraphs>
  <Slides>70</Slides>
  <Notes>0</Notes>
  <HiddenSlides>68</HiddenSlides>
  <MMClips>0</MMClips>
  <ScaleCrop>false</ScaleCrop>
  <HeadingPairs>
    <vt:vector size="4" baseType="variant">
      <vt:variant>
        <vt:lpstr>Theme</vt:lpstr>
      </vt:variant>
      <vt:variant>
        <vt:i4>2</vt:i4>
      </vt:variant>
      <vt:variant>
        <vt:lpstr>Slide Titles</vt:lpstr>
      </vt:variant>
      <vt:variant>
        <vt:i4>70</vt:i4>
      </vt:variant>
    </vt:vector>
  </HeadingPairs>
  <TitlesOfParts>
    <vt:vector size="72" baseType="lpstr">
      <vt:lpstr>Gallery</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सागर जलाची क्षारता</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prathameshkalaskar2@gmail.com</dc:creator>
  <cp:lastModifiedBy>KBPE</cp:lastModifiedBy>
  <cp:revision>76</cp:revision>
  <dcterms:created xsi:type="dcterms:W3CDTF">2021-07-12T10:03:42Z</dcterms:created>
  <dcterms:modified xsi:type="dcterms:W3CDTF">2023-03-03T08:56:38Z</dcterms:modified>
</cp:coreProperties>
</file>