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 id="2147483718" r:id="rId2"/>
  </p:sldMasterIdLst>
  <p:sldIdLst>
    <p:sldId id="291" r:id="rId3"/>
    <p:sldId id="256" r:id="rId4"/>
    <p:sldId id="257" r:id="rId5"/>
    <p:sldId id="258" r:id="rId6"/>
    <p:sldId id="259" r:id="rId7"/>
    <p:sldId id="260" r:id="rId8"/>
    <p:sldId id="261" r:id="rId9"/>
    <p:sldId id="262" r:id="rId10"/>
    <p:sldId id="263" r:id="rId11"/>
    <p:sldId id="264" r:id="rId12"/>
    <p:sldId id="265" r:id="rId13"/>
    <p:sldId id="287" r:id="rId14"/>
    <p:sldId id="326" r:id="rId15"/>
    <p:sldId id="288" r:id="rId16"/>
    <p:sldId id="286"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9" r:id="rId37"/>
    <p:sldId id="292" r:id="rId38"/>
    <p:sldId id="293" r:id="rId39"/>
    <p:sldId id="309" r:id="rId40"/>
    <p:sldId id="294" r:id="rId41"/>
    <p:sldId id="295" r:id="rId42"/>
    <p:sldId id="296" r:id="rId43"/>
    <p:sldId id="297" r:id="rId44"/>
    <p:sldId id="298" r:id="rId45"/>
    <p:sldId id="299" r:id="rId46"/>
    <p:sldId id="300" r:id="rId47"/>
    <p:sldId id="308" r:id="rId48"/>
    <p:sldId id="301" r:id="rId49"/>
    <p:sldId id="302" r:id="rId50"/>
    <p:sldId id="303" r:id="rId51"/>
    <p:sldId id="304" r:id="rId52"/>
    <p:sldId id="305" r:id="rId53"/>
    <p:sldId id="306" r:id="rId54"/>
    <p:sldId id="307" r:id="rId55"/>
    <p:sldId id="285"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12AE"/>
    <a:srgbClr val="FF3399"/>
    <a:srgbClr val="CC00CC"/>
    <a:srgbClr val="CC0099"/>
    <a:srgbClr val="CC00FF"/>
    <a:srgbClr val="FF33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420" autoAdjust="0"/>
    <p:restoredTop sz="94660"/>
  </p:normalViewPr>
  <p:slideViewPr>
    <p:cSldViewPr snapToGrid="0">
      <p:cViewPr>
        <p:scale>
          <a:sx n="92" d="100"/>
          <a:sy n="92" d="100"/>
        </p:scale>
        <p:origin x="-114" y="-10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slide" Target="slides/slide66.xml"/><Relationship Id="rId76" Type="http://schemas.openxmlformats.org/officeDocument/2006/relationships/tableStyles" Target="tableStyles.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slide" Target="slides/slide64.xml"/><Relationship Id="rId7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FFDE397-89E3-4BA0-AA28-E2D495CC8600}" type="datetimeFigureOut">
              <a:rPr lang="en-US" smtClean="0"/>
              <a:t>3/3/2023</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346CB919-E794-477F-8874-638E6B8314CB}"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89359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FDE397-89E3-4BA0-AA28-E2D495CC8600}"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CB919-E794-477F-8874-638E6B8314CB}"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957961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FDE397-89E3-4BA0-AA28-E2D495CC8600}"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CB919-E794-477F-8874-638E6B8314CB}"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41510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rot="10800000">
              <a:off x="0" y="0"/>
              <a:ext cx="842596" cy="5666154"/>
            </a:xfrm>
            <a:prstGeom prst="triangle">
              <a:avLst>
                <a:gd name="adj" fmla="val 10000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lumMod val="7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0EAFF26-922C-4283-8EE6-66C37CE031F1}"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BCA88-EBEC-4AF2-B824-E09391D84A91}" type="slidenum">
              <a:rPr lang="en-US" smtClean="0"/>
              <a:t>‹#›</a:t>
            </a:fld>
            <a:endParaRPr lang="en-US"/>
          </a:p>
        </p:txBody>
      </p:sp>
    </p:spTree>
    <p:extLst>
      <p:ext uri="{BB962C8B-B14F-4D97-AF65-F5344CB8AC3E}">
        <p14:creationId xmlns:p14="http://schemas.microsoft.com/office/powerpoint/2010/main" val="5302581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EAFF26-922C-4283-8EE6-66C37CE031F1}"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BCA88-EBEC-4AF2-B824-E09391D84A91}" type="slidenum">
              <a:rPr lang="en-US" smtClean="0"/>
              <a:t>‹#›</a:t>
            </a:fld>
            <a:endParaRPr lang="en-US"/>
          </a:p>
        </p:txBody>
      </p:sp>
    </p:spTree>
    <p:extLst>
      <p:ext uri="{BB962C8B-B14F-4D97-AF65-F5344CB8AC3E}">
        <p14:creationId xmlns:p14="http://schemas.microsoft.com/office/powerpoint/2010/main" val="12068891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EAFF26-922C-4283-8EE6-66C37CE031F1}"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BCA88-EBEC-4AF2-B824-E09391D84A91}" type="slidenum">
              <a:rPr lang="en-US" smtClean="0"/>
              <a:t>‹#›</a:t>
            </a:fld>
            <a:endParaRPr lang="en-US"/>
          </a:p>
        </p:txBody>
      </p:sp>
    </p:spTree>
    <p:extLst>
      <p:ext uri="{BB962C8B-B14F-4D97-AF65-F5344CB8AC3E}">
        <p14:creationId xmlns:p14="http://schemas.microsoft.com/office/powerpoint/2010/main" val="5748370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0EAFF26-922C-4283-8EE6-66C37CE031F1}" type="datetimeFigureOut">
              <a:rPr lang="en-US" smtClean="0"/>
              <a:t>3/3/2023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6BCA88-EBEC-4AF2-B824-E09391D84A91}" type="slidenum">
              <a:rPr lang="en-US" smtClean="0"/>
              <a:t>‹#›</a:t>
            </a:fld>
            <a:endParaRPr lang="en-US"/>
          </a:p>
        </p:txBody>
      </p:sp>
    </p:spTree>
    <p:extLst>
      <p:ext uri="{BB962C8B-B14F-4D97-AF65-F5344CB8AC3E}">
        <p14:creationId xmlns:p14="http://schemas.microsoft.com/office/powerpoint/2010/main" val="19737933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0EAFF26-922C-4283-8EE6-66C37CE031F1}" type="datetimeFigureOut">
              <a:rPr lang="en-US" smtClean="0"/>
              <a:t>3/3/2023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6BCA88-EBEC-4AF2-B824-E09391D84A91}" type="slidenum">
              <a:rPr lang="en-US" smtClean="0"/>
              <a:t>‹#›</a:t>
            </a:fld>
            <a:endParaRPr lang="en-US"/>
          </a:p>
        </p:txBody>
      </p:sp>
    </p:spTree>
    <p:extLst>
      <p:ext uri="{BB962C8B-B14F-4D97-AF65-F5344CB8AC3E}">
        <p14:creationId xmlns:p14="http://schemas.microsoft.com/office/powerpoint/2010/main" val="41795122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0EAFF26-922C-4283-8EE6-66C37CE031F1}" type="datetimeFigureOut">
              <a:rPr lang="en-US" smtClean="0"/>
              <a:t>3/3/2023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6BCA88-EBEC-4AF2-B824-E09391D84A91}" type="slidenum">
              <a:rPr lang="en-US" smtClean="0"/>
              <a:t>‹#›</a:t>
            </a:fld>
            <a:endParaRPr lang="en-US"/>
          </a:p>
        </p:txBody>
      </p:sp>
    </p:spTree>
    <p:extLst>
      <p:ext uri="{BB962C8B-B14F-4D97-AF65-F5344CB8AC3E}">
        <p14:creationId xmlns:p14="http://schemas.microsoft.com/office/powerpoint/2010/main" val="18498787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EAFF26-922C-4283-8EE6-66C37CE031F1}" type="datetimeFigureOut">
              <a:rPr lang="en-US" smtClean="0"/>
              <a:t>3/3/2023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6BCA88-EBEC-4AF2-B824-E09391D84A91}" type="slidenum">
              <a:rPr lang="en-US" smtClean="0"/>
              <a:t>‹#›</a:t>
            </a:fld>
            <a:endParaRPr lang="en-US"/>
          </a:p>
        </p:txBody>
      </p:sp>
    </p:spTree>
    <p:extLst>
      <p:ext uri="{BB962C8B-B14F-4D97-AF65-F5344CB8AC3E}">
        <p14:creationId xmlns:p14="http://schemas.microsoft.com/office/powerpoint/2010/main" val="17075545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0EAFF26-922C-4283-8EE6-66C37CE031F1}" type="datetimeFigureOut">
              <a:rPr lang="en-US" smtClean="0"/>
              <a:t>3/3/2023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6BCA88-EBEC-4AF2-B824-E09391D84A91}" type="slidenum">
              <a:rPr lang="en-US" smtClean="0"/>
              <a:t>‹#›</a:t>
            </a:fld>
            <a:endParaRPr lang="en-US"/>
          </a:p>
        </p:txBody>
      </p:sp>
    </p:spTree>
    <p:extLst>
      <p:ext uri="{BB962C8B-B14F-4D97-AF65-F5344CB8AC3E}">
        <p14:creationId xmlns:p14="http://schemas.microsoft.com/office/powerpoint/2010/main" val="3719646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FDE397-89E3-4BA0-AA28-E2D495CC8600}"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CB919-E794-477F-8874-638E6B8314CB}"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18154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EAFF26-922C-4283-8EE6-66C37CE031F1}" type="datetimeFigureOut">
              <a:rPr lang="en-US" smtClean="0"/>
              <a:t>3/3/2023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6BCA88-EBEC-4AF2-B824-E09391D84A91}" type="slidenum">
              <a:rPr lang="en-US" smtClean="0"/>
              <a:t>‹#›</a:t>
            </a:fld>
            <a:endParaRPr lang="en-US"/>
          </a:p>
        </p:txBody>
      </p:sp>
    </p:spTree>
    <p:extLst>
      <p:ext uri="{BB962C8B-B14F-4D97-AF65-F5344CB8AC3E}">
        <p14:creationId xmlns:p14="http://schemas.microsoft.com/office/powerpoint/2010/main" val="37724966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EAFF26-922C-4283-8EE6-66C37CE031F1}"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BCA88-EBEC-4AF2-B824-E09391D84A91}" type="slidenum">
              <a:rPr lang="en-US" smtClean="0"/>
              <a:t>‹#›</a:t>
            </a:fld>
            <a:endParaRPr lang="en-US"/>
          </a:p>
        </p:txBody>
      </p:sp>
    </p:spTree>
    <p:extLst>
      <p:ext uri="{BB962C8B-B14F-4D97-AF65-F5344CB8AC3E}">
        <p14:creationId xmlns:p14="http://schemas.microsoft.com/office/powerpoint/2010/main" val="2662862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EAFF26-922C-4283-8EE6-66C37CE031F1}"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BCA88-EBEC-4AF2-B824-E09391D84A9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770856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EAFF26-922C-4283-8EE6-66C37CE031F1}"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BCA88-EBEC-4AF2-B824-E09391D84A91}" type="slidenum">
              <a:rPr lang="en-US" smtClean="0"/>
              <a:t>‹#›</a:t>
            </a:fld>
            <a:endParaRPr lang="en-US"/>
          </a:p>
        </p:txBody>
      </p:sp>
    </p:spTree>
    <p:extLst>
      <p:ext uri="{BB962C8B-B14F-4D97-AF65-F5344CB8AC3E}">
        <p14:creationId xmlns:p14="http://schemas.microsoft.com/office/powerpoint/2010/main" val="8841772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EAFF26-922C-4283-8EE6-66C37CE031F1}"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BCA88-EBEC-4AF2-B824-E09391D84A91}"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635378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0EAFF26-922C-4283-8EE6-66C37CE031F1}"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BCA88-EBEC-4AF2-B824-E09391D84A91}" type="slidenum">
              <a:rPr lang="en-US" smtClean="0"/>
              <a:t>‹#›</a:t>
            </a:fld>
            <a:endParaRPr lang="en-US"/>
          </a:p>
        </p:txBody>
      </p:sp>
    </p:spTree>
    <p:extLst>
      <p:ext uri="{BB962C8B-B14F-4D97-AF65-F5344CB8AC3E}">
        <p14:creationId xmlns:p14="http://schemas.microsoft.com/office/powerpoint/2010/main" val="411558181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EAFF26-922C-4283-8EE6-66C37CE031F1}"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BCA88-EBEC-4AF2-B824-E09391D84A91}" type="slidenum">
              <a:rPr lang="en-US" smtClean="0"/>
              <a:t>‹#›</a:t>
            </a:fld>
            <a:endParaRPr lang="en-US"/>
          </a:p>
        </p:txBody>
      </p:sp>
    </p:spTree>
    <p:extLst>
      <p:ext uri="{BB962C8B-B14F-4D97-AF65-F5344CB8AC3E}">
        <p14:creationId xmlns:p14="http://schemas.microsoft.com/office/powerpoint/2010/main" val="300926838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0EAFF26-922C-4283-8EE6-66C37CE031F1}"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6BCA88-EBEC-4AF2-B824-E09391D84A91}" type="slidenum">
              <a:rPr lang="en-US" smtClean="0"/>
              <a:t>‹#›</a:t>
            </a:fld>
            <a:endParaRPr lang="en-US"/>
          </a:p>
        </p:txBody>
      </p:sp>
    </p:spTree>
    <p:extLst>
      <p:ext uri="{BB962C8B-B14F-4D97-AF65-F5344CB8AC3E}">
        <p14:creationId xmlns:p14="http://schemas.microsoft.com/office/powerpoint/2010/main" val="16295493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FFDE397-89E3-4BA0-AA28-E2D495CC8600}" type="datetimeFigureOut">
              <a:rPr lang="en-US" smtClean="0"/>
              <a:t>3/3/2023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CB919-E794-477F-8874-638E6B8314CB}"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68510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FFDE397-89E3-4BA0-AA28-E2D495CC8600}" type="datetimeFigureOut">
              <a:rPr lang="en-US" smtClean="0"/>
              <a:t>3/3/2023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6CB919-E794-477F-8874-638E6B8314CB}"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52929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FFDE397-89E3-4BA0-AA28-E2D495CC8600}" type="datetimeFigureOut">
              <a:rPr lang="en-US" smtClean="0"/>
              <a:t>3/3/2023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6CB919-E794-477F-8874-638E6B8314CB}"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02590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FFDE397-89E3-4BA0-AA28-E2D495CC8600}" type="datetimeFigureOut">
              <a:rPr lang="en-US" smtClean="0"/>
              <a:t>3/3/2023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6CB919-E794-477F-8874-638E6B8314CB}"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43158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FDE397-89E3-4BA0-AA28-E2D495CC8600}" type="datetimeFigureOut">
              <a:rPr lang="en-US" smtClean="0"/>
              <a:t>3/3/2023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6CB919-E794-477F-8874-638E6B8314CB}" type="slidenum">
              <a:rPr lang="en-US" smtClean="0"/>
              <a:t>‹#›</a:t>
            </a:fld>
            <a:endParaRPr lang="en-US"/>
          </a:p>
        </p:txBody>
      </p:sp>
    </p:spTree>
    <p:extLst>
      <p:ext uri="{BB962C8B-B14F-4D97-AF65-F5344CB8AC3E}">
        <p14:creationId xmlns:p14="http://schemas.microsoft.com/office/powerpoint/2010/main" val="1612957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FFDE397-89E3-4BA0-AA28-E2D495CC8600}" type="datetimeFigureOut">
              <a:rPr lang="en-US" smtClean="0"/>
              <a:t>3/3/2023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6CB919-E794-477F-8874-638E6B8314CB}"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1510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7FFDE397-89E3-4BA0-AA28-E2D495CC8600}" type="datetimeFigureOut">
              <a:rPr lang="en-US" smtClean="0"/>
              <a:t>3/3/2023</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346CB919-E794-477F-8874-638E6B8314CB}"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24464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7FFDE397-89E3-4BA0-AA28-E2D495CC8600}" type="datetimeFigureOut">
              <a:rPr lang="en-US" smtClean="0"/>
              <a:t>3/3/2023</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346CB919-E794-477F-8874-638E6B8314CB}"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8706213"/>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9" name="Group 28"/>
          <p:cNvGrpSpPr/>
          <p:nvPr/>
        </p:nvGrpSpPr>
        <p:grpSpPr>
          <a:xfrm>
            <a:off x="0" y="-8467"/>
            <a:ext cx="12192000" cy="6866467"/>
            <a:chOff x="0" y="-8467"/>
            <a:chExt cx="12192000" cy="6866467"/>
          </a:xfrm>
        </p:grpSpPr>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lumMod val="50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50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0" y="4013200"/>
              <a:ext cx="448733" cy="2844800"/>
            </a:xfrm>
            <a:prstGeom prst="triangle">
              <a:avLst>
                <a:gd name="adj" fmla="val 0"/>
              </a:avLst>
            </a:prstGeom>
            <a:solidFill>
              <a:schemeClr val="accent1">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0EAFF26-922C-4283-8EE6-66C37CE031F1}" type="datetimeFigureOut">
              <a:rPr lang="en-US" smtClean="0"/>
              <a:t>3/3/2023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lumMod val="75000"/>
                  </a:schemeClr>
                </a:solidFill>
              </a:defRPr>
            </a:lvl1pPr>
          </a:lstStyle>
          <a:p>
            <a:fld id="{1C6BCA88-EBEC-4AF2-B824-E09391D84A91}" type="slidenum">
              <a:rPr lang="en-US" smtClean="0"/>
              <a:t>‹#›</a:t>
            </a:fld>
            <a:endParaRPr lang="en-US"/>
          </a:p>
        </p:txBody>
      </p:sp>
    </p:spTree>
    <p:extLst>
      <p:ext uri="{BB962C8B-B14F-4D97-AF65-F5344CB8AC3E}">
        <p14:creationId xmlns:p14="http://schemas.microsoft.com/office/powerpoint/2010/main" val="3329646446"/>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Lst>
  <p:txStyles>
    <p:title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lumMod val="75000"/>
          </a:schemeClr>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lumMod val="75000"/>
          </a:schemeClr>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lumMod val="75000"/>
          </a:schemeClr>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8.xml"/></Relationships>
</file>

<file path=ppt/slides/_rels/slide4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8.xml"/></Relationships>
</file>

<file path=ppt/slides/_rels/slide4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8.xml"/></Relationships>
</file>

<file path=ppt/slides/_rels/slide5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8.xml"/></Relationships>
</file>

<file path=ppt/slides/_rels/slide5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8.xml"/></Relationships>
</file>

<file path=ppt/slides/_rels/slide5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8.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65000">
              <a:srgbClr val="00B050"/>
            </a:gs>
            <a:gs pos="25000">
              <a:srgbClr val="FF0000"/>
            </a:gs>
            <a:gs pos="52000">
              <a:srgbClr val="00B0F0"/>
            </a:gs>
            <a:gs pos="80000">
              <a:srgbClr val="FFFF00"/>
            </a:gs>
            <a:gs pos="7000">
              <a:srgbClr val="7030A0"/>
            </a:gs>
            <a:gs pos="38000">
              <a:srgbClr val="FFC000"/>
            </a:gs>
            <a:gs pos="93000">
              <a:srgbClr val="C00000"/>
            </a:gs>
          </a:gsLst>
          <a:lin ang="2700000" scaled="1"/>
          <a:tileRect/>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59AAA1F3-8FB8-4E97-B5B9-93F90C4C9687}"/>
              </a:ext>
            </a:extLst>
          </p:cNvPr>
          <p:cNvSpPr/>
          <p:nvPr/>
        </p:nvSpPr>
        <p:spPr>
          <a:xfrm>
            <a:off x="729912" y="789462"/>
            <a:ext cx="10201831" cy="4524315"/>
          </a:xfrm>
          <a:prstGeom prst="rect">
            <a:avLst/>
          </a:prstGeom>
          <a:noFill/>
          <a:ln>
            <a:noFill/>
          </a:ln>
          <a:effectLst>
            <a:outerShdw dist="127000" algn="tl" rotWithShape="0">
              <a:prstClr val="black"/>
            </a:outerShdw>
            <a:reflection blurRad="6350" stA="40000" endPos="21000" dir="5400000" sy="-100000" algn="bl" rotWithShape="0"/>
          </a:effectLst>
        </p:spPr>
        <p:txBody>
          <a:bodyPr wrap="non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9600" b="1" i="1" dirty="0" err="1">
                <a:ln w="19050" cap="flat" cmpd="sng">
                  <a:solidFill>
                    <a:prstClr val="white"/>
                  </a:solidFill>
                  <a:prstDash val="solid"/>
                </a:ln>
                <a:gradFill flip="none" rotWithShape="1">
                  <a:gsLst>
                    <a:gs pos="64000">
                      <a:srgbClr val="00B050"/>
                    </a:gs>
                    <a:gs pos="18000">
                      <a:srgbClr val="FF0000"/>
                    </a:gs>
                    <a:gs pos="48000">
                      <a:srgbClr val="00B0F0"/>
                    </a:gs>
                    <a:gs pos="85000">
                      <a:srgbClr val="FFFF00"/>
                    </a:gs>
                    <a:gs pos="0">
                      <a:srgbClr val="7030A0"/>
                    </a:gs>
                    <a:gs pos="36000">
                      <a:srgbClr val="FFC000"/>
                    </a:gs>
                    <a:gs pos="100000">
                      <a:srgbClr val="C00000"/>
                    </a:gs>
                  </a:gsLst>
                  <a:lin ang="0" scaled="1"/>
                  <a:tileRect/>
                </a:gradFill>
                <a:effectLst>
                  <a:outerShdw blurRad="38100" dist="38100" dir="2700000" algn="tl">
                    <a:prstClr val="black">
                      <a:alpha val="18000"/>
                    </a:prstClr>
                  </a:outerShdw>
                </a:effectLst>
                <a:latin typeface="Times New Roman" panose="02020603050405020304" pitchFamily="18" charset="0"/>
                <a:cs typeface="Times New Roman" panose="02020603050405020304" pitchFamily="18" charset="0"/>
              </a:rPr>
              <a:t>सागरशास्ञ</a:t>
            </a:r>
            <a:r>
              <a:rPr lang="en-US" sz="9600" b="1" i="1" dirty="0">
                <a:ln w="19050" cap="flat" cmpd="sng">
                  <a:solidFill>
                    <a:prstClr val="white"/>
                  </a:solidFill>
                  <a:prstDash val="solid"/>
                </a:ln>
                <a:gradFill flip="none" rotWithShape="1">
                  <a:gsLst>
                    <a:gs pos="64000">
                      <a:srgbClr val="00B050"/>
                    </a:gs>
                    <a:gs pos="18000">
                      <a:srgbClr val="FF0000"/>
                    </a:gs>
                    <a:gs pos="48000">
                      <a:srgbClr val="00B0F0"/>
                    </a:gs>
                    <a:gs pos="85000">
                      <a:srgbClr val="FFFF00"/>
                    </a:gs>
                    <a:gs pos="0">
                      <a:srgbClr val="7030A0"/>
                    </a:gs>
                    <a:gs pos="36000">
                      <a:srgbClr val="FFC000"/>
                    </a:gs>
                    <a:gs pos="100000">
                      <a:srgbClr val="C00000"/>
                    </a:gs>
                  </a:gsLst>
                  <a:lin ang="0" scaled="1"/>
                  <a:tileRect/>
                </a:gradFill>
                <a:effectLst>
                  <a:outerShdw blurRad="38100" dist="38100" dir="2700000" algn="tl">
                    <a:prstClr val="black">
                      <a:alpha val="18000"/>
                    </a:prstClr>
                  </a:outerShdw>
                </a:effectLst>
                <a:latin typeface="Times New Roman" panose="02020603050405020304" pitchFamily="18" charset="0"/>
                <a:cs typeface="Times New Roman" panose="02020603050405020304" pitchFamily="18" charset="0"/>
              </a:rPr>
              <a:t> </a:t>
            </a:r>
            <a:r>
              <a:rPr lang="en-US" sz="9600" b="1" i="1" dirty="0" err="1">
                <a:ln w="19050" cap="flat" cmpd="sng">
                  <a:solidFill>
                    <a:prstClr val="white"/>
                  </a:solidFill>
                  <a:prstDash val="solid"/>
                </a:ln>
                <a:gradFill flip="none" rotWithShape="1">
                  <a:gsLst>
                    <a:gs pos="64000">
                      <a:srgbClr val="00B050"/>
                    </a:gs>
                    <a:gs pos="18000">
                      <a:srgbClr val="FF0000"/>
                    </a:gs>
                    <a:gs pos="48000">
                      <a:srgbClr val="00B0F0"/>
                    </a:gs>
                    <a:gs pos="85000">
                      <a:srgbClr val="FFFF00"/>
                    </a:gs>
                    <a:gs pos="0">
                      <a:srgbClr val="7030A0"/>
                    </a:gs>
                    <a:gs pos="36000">
                      <a:srgbClr val="FFC000"/>
                    </a:gs>
                    <a:gs pos="100000">
                      <a:srgbClr val="C00000"/>
                    </a:gs>
                  </a:gsLst>
                  <a:lin ang="0" scaled="1"/>
                  <a:tileRect/>
                </a:gradFill>
                <a:effectLst>
                  <a:outerShdw blurRad="38100" dist="38100" dir="2700000" algn="tl">
                    <a:prstClr val="black">
                      <a:alpha val="18000"/>
                    </a:prstClr>
                  </a:outerShdw>
                </a:effectLst>
                <a:latin typeface="Times New Roman" panose="02020603050405020304" pitchFamily="18" charset="0"/>
                <a:cs typeface="Times New Roman" panose="02020603050405020304" pitchFamily="18" charset="0"/>
              </a:rPr>
              <a:t>पेपर</a:t>
            </a:r>
            <a:r>
              <a:rPr lang="en-US" sz="9600" b="1" i="1" dirty="0">
                <a:ln w="19050" cap="flat" cmpd="sng">
                  <a:solidFill>
                    <a:prstClr val="white"/>
                  </a:solidFill>
                  <a:prstDash val="solid"/>
                </a:ln>
                <a:gradFill flip="none" rotWithShape="1">
                  <a:gsLst>
                    <a:gs pos="64000">
                      <a:srgbClr val="00B050"/>
                    </a:gs>
                    <a:gs pos="18000">
                      <a:srgbClr val="FF0000"/>
                    </a:gs>
                    <a:gs pos="48000">
                      <a:srgbClr val="00B0F0"/>
                    </a:gs>
                    <a:gs pos="85000">
                      <a:srgbClr val="FFFF00"/>
                    </a:gs>
                    <a:gs pos="0">
                      <a:srgbClr val="7030A0"/>
                    </a:gs>
                    <a:gs pos="36000">
                      <a:srgbClr val="FFC000"/>
                    </a:gs>
                    <a:gs pos="100000">
                      <a:srgbClr val="C00000"/>
                    </a:gs>
                  </a:gsLst>
                  <a:lin ang="0" scaled="1"/>
                  <a:tileRect/>
                </a:gradFill>
                <a:effectLst>
                  <a:outerShdw blurRad="38100" dist="38100" dir="2700000" algn="tl">
                    <a:prstClr val="black">
                      <a:alpha val="18000"/>
                    </a:prstClr>
                  </a:outerShdw>
                </a:effectLst>
                <a:latin typeface="Times New Roman" panose="02020603050405020304" pitchFamily="18" charset="0"/>
                <a:cs typeface="Times New Roman" panose="02020603050405020304" pitchFamily="18" charset="0"/>
              </a:rPr>
              <a:t> 10</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9600" b="1" i="1" dirty="0" err="1">
                <a:ln w="19050" cap="flat" cmpd="sng">
                  <a:solidFill>
                    <a:prstClr val="white"/>
                  </a:solidFill>
                  <a:prstDash val="solid"/>
                </a:ln>
                <a:gradFill flip="none" rotWithShape="1">
                  <a:gsLst>
                    <a:gs pos="64000">
                      <a:srgbClr val="00B050"/>
                    </a:gs>
                    <a:gs pos="18000">
                      <a:srgbClr val="FF0000"/>
                    </a:gs>
                    <a:gs pos="48000">
                      <a:srgbClr val="00B0F0"/>
                    </a:gs>
                    <a:gs pos="85000">
                      <a:srgbClr val="FFFF00"/>
                    </a:gs>
                    <a:gs pos="0">
                      <a:srgbClr val="7030A0"/>
                    </a:gs>
                    <a:gs pos="36000">
                      <a:srgbClr val="FFC000"/>
                    </a:gs>
                    <a:gs pos="100000">
                      <a:srgbClr val="C00000"/>
                    </a:gs>
                  </a:gsLst>
                  <a:lin ang="0" scaled="1"/>
                  <a:tileRect/>
                </a:gradFill>
                <a:effectLst>
                  <a:outerShdw blurRad="38100" dist="38100" dir="2700000" algn="tl">
                    <a:prstClr val="black">
                      <a:alpha val="18000"/>
                    </a:prstClr>
                  </a:outerShdw>
                </a:effectLst>
                <a:latin typeface="Times New Roman" panose="02020603050405020304" pitchFamily="18" charset="0"/>
                <a:cs typeface="Times New Roman" panose="02020603050405020304" pitchFamily="18" charset="0"/>
              </a:rPr>
              <a:t>द्वितीय</a:t>
            </a:r>
            <a:r>
              <a:rPr lang="en-US" sz="9600" b="1" i="1" dirty="0">
                <a:ln w="19050" cap="flat" cmpd="sng">
                  <a:solidFill>
                    <a:prstClr val="white"/>
                  </a:solidFill>
                  <a:prstDash val="solid"/>
                </a:ln>
                <a:gradFill flip="none" rotWithShape="1">
                  <a:gsLst>
                    <a:gs pos="64000">
                      <a:srgbClr val="00B050"/>
                    </a:gs>
                    <a:gs pos="18000">
                      <a:srgbClr val="FF0000"/>
                    </a:gs>
                    <a:gs pos="48000">
                      <a:srgbClr val="00B0F0"/>
                    </a:gs>
                    <a:gs pos="85000">
                      <a:srgbClr val="FFFF00"/>
                    </a:gs>
                    <a:gs pos="0">
                      <a:srgbClr val="7030A0"/>
                    </a:gs>
                    <a:gs pos="36000">
                      <a:srgbClr val="FFC000"/>
                    </a:gs>
                    <a:gs pos="100000">
                      <a:srgbClr val="C00000"/>
                    </a:gs>
                  </a:gsLst>
                  <a:lin ang="0" scaled="1"/>
                  <a:tileRect/>
                </a:gradFill>
                <a:effectLst>
                  <a:outerShdw blurRad="38100" dist="38100" dir="2700000" algn="tl">
                    <a:prstClr val="black">
                      <a:alpha val="18000"/>
                    </a:prstClr>
                  </a:outerShdw>
                </a:effectLst>
                <a:latin typeface="Times New Roman" panose="02020603050405020304" pitchFamily="18" charset="0"/>
                <a:cs typeface="Times New Roman" panose="02020603050405020304" pitchFamily="18" charset="0"/>
              </a:rPr>
              <a:t> </a:t>
            </a:r>
            <a:r>
              <a:rPr lang="en-US" sz="9600" b="1" i="1" dirty="0" err="1">
                <a:ln w="19050" cap="flat" cmpd="sng">
                  <a:solidFill>
                    <a:prstClr val="white"/>
                  </a:solidFill>
                  <a:prstDash val="solid"/>
                </a:ln>
                <a:gradFill flip="none" rotWithShape="1">
                  <a:gsLst>
                    <a:gs pos="64000">
                      <a:srgbClr val="00B050"/>
                    </a:gs>
                    <a:gs pos="18000">
                      <a:srgbClr val="FF0000"/>
                    </a:gs>
                    <a:gs pos="48000">
                      <a:srgbClr val="00B0F0"/>
                    </a:gs>
                    <a:gs pos="85000">
                      <a:srgbClr val="FFFF00"/>
                    </a:gs>
                    <a:gs pos="0">
                      <a:srgbClr val="7030A0"/>
                    </a:gs>
                    <a:gs pos="36000">
                      <a:srgbClr val="FFC000"/>
                    </a:gs>
                    <a:gs pos="100000">
                      <a:srgbClr val="C00000"/>
                    </a:gs>
                  </a:gsLst>
                  <a:lin ang="0" scaled="1"/>
                  <a:tileRect/>
                </a:gradFill>
                <a:effectLst>
                  <a:outerShdw blurRad="38100" dist="38100" dir="2700000" algn="tl">
                    <a:prstClr val="black">
                      <a:alpha val="18000"/>
                    </a:prstClr>
                  </a:outerShdw>
                </a:effectLst>
                <a:latin typeface="Times New Roman" panose="02020603050405020304" pitchFamily="18" charset="0"/>
                <a:cs typeface="Times New Roman" panose="02020603050405020304" pitchFamily="18" charset="0"/>
              </a:rPr>
              <a:t>वर्ष</a:t>
            </a:r>
            <a:r>
              <a:rPr lang="en-US" sz="9600" b="1" i="1" dirty="0">
                <a:ln w="19050" cap="flat" cmpd="sng">
                  <a:solidFill>
                    <a:prstClr val="white"/>
                  </a:solidFill>
                  <a:prstDash val="solid"/>
                </a:ln>
                <a:gradFill flip="none" rotWithShape="1">
                  <a:gsLst>
                    <a:gs pos="64000">
                      <a:srgbClr val="00B050"/>
                    </a:gs>
                    <a:gs pos="18000">
                      <a:srgbClr val="FF0000"/>
                    </a:gs>
                    <a:gs pos="48000">
                      <a:srgbClr val="00B0F0"/>
                    </a:gs>
                    <a:gs pos="85000">
                      <a:srgbClr val="FFFF00"/>
                    </a:gs>
                    <a:gs pos="0">
                      <a:srgbClr val="7030A0"/>
                    </a:gs>
                    <a:gs pos="36000">
                      <a:srgbClr val="FFC000"/>
                    </a:gs>
                    <a:gs pos="100000">
                      <a:srgbClr val="C00000"/>
                    </a:gs>
                  </a:gsLst>
                  <a:lin ang="0" scaled="1"/>
                  <a:tileRect/>
                </a:gradFill>
                <a:effectLst>
                  <a:outerShdw blurRad="38100" dist="38100" dir="2700000" algn="tl">
                    <a:prstClr val="black">
                      <a:alpha val="18000"/>
                    </a:prstClr>
                  </a:outerShdw>
                </a:effectLst>
                <a:latin typeface="Times New Roman" panose="02020603050405020304" pitchFamily="18" charset="0"/>
                <a:cs typeface="Times New Roman" panose="02020603050405020304" pitchFamily="18" charset="0"/>
              </a:rPr>
              <a:t>  </a:t>
            </a:r>
          </a:p>
          <a:p>
            <a:pPr marL="0" marR="0" lvl="0" indent="0" algn="ctr" defTabSz="457200" rtl="0" eaLnBrk="1" fontAlgn="auto" latinLnBrk="0" hangingPunct="1">
              <a:lnSpc>
                <a:spcPct val="100000"/>
              </a:lnSpc>
              <a:spcBef>
                <a:spcPts val="0"/>
              </a:spcBef>
              <a:spcAft>
                <a:spcPts val="0"/>
              </a:spcAft>
              <a:buClrTx/>
              <a:buSzTx/>
              <a:buFontTx/>
              <a:buNone/>
              <a:tabLst/>
              <a:defRPr/>
            </a:pPr>
            <a:r>
              <a:rPr lang="en-US" sz="9600" b="1" i="1" dirty="0">
                <a:ln w="19050" cap="flat" cmpd="sng">
                  <a:solidFill>
                    <a:prstClr val="white"/>
                  </a:solidFill>
                  <a:prstDash val="solid"/>
                </a:ln>
                <a:gradFill flip="none" rotWithShape="1">
                  <a:gsLst>
                    <a:gs pos="64000">
                      <a:srgbClr val="00B050"/>
                    </a:gs>
                    <a:gs pos="18000">
                      <a:srgbClr val="FF0000"/>
                    </a:gs>
                    <a:gs pos="48000">
                      <a:srgbClr val="00B0F0"/>
                    </a:gs>
                    <a:gs pos="85000">
                      <a:srgbClr val="FFFF00"/>
                    </a:gs>
                    <a:gs pos="0">
                      <a:srgbClr val="7030A0"/>
                    </a:gs>
                    <a:gs pos="36000">
                      <a:srgbClr val="FFC000"/>
                    </a:gs>
                    <a:gs pos="100000">
                      <a:srgbClr val="C00000"/>
                    </a:gs>
                  </a:gsLst>
                  <a:lin ang="0" scaled="1"/>
                  <a:tileRect/>
                </a:gradFill>
                <a:effectLst>
                  <a:outerShdw blurRad="38100" dist="38100" dir="2700000" algn="tl">
                    <a:prstClr val="black">
                      <a:alpha val="18000"/>
                    </a:prstClr>
                  </a:outerShdw>
                </a:effectLst>
                <a:latin typeface="Times New Roman" panose="02020603050405020304" pitchFamily="18" charset="0"/>
                <a:cs typeface="Times New Roman" panose="02020603050405020304" pitchFamily="18" charset="0"/>
              </a:rPr>
              <a:t>Sem. IV</a:t>
            </a:r>
            <a:endParaRPr kumimoji="0" lang="en-US" sz="9600" b="1" i="1" u="none" strike="noStrike" kern="1200" cap="none" spc="0" normalizeH="0" baseline="0" noProof="0" dirty="0">
              <a:ln w="19050" cap="flat" cmpd="sng">
                <a:solidFill>
                  <a:prstClr val="white"/>
                </a:solidFill>
                <a:prstDash val="solid"/>
              </a:ln>
              <a:gradFill flip="none" rotWithShape="1">
                <a:gsLst>
                  <a:gs pos="64000">
                    <a:srgbClr val="00B050"/>
                  </a:gs>
                  <a:gs pos="18000">
                    <a:srgbClr val="FF0000"/>
                  </a:gs>
                  <a:gs pos="48000">
                    <a:srgbClr val="00B0F0"/>
                  </a:gs>
                  <a:gs pos="85000">
                    <a:srgbClr val="FFFF00"/>
                  </a:gs>
                  <a:gs pos="0">
                    <a:srgbClr val="7030A0"/>
                  </a:gs>
                  <a:gs pos="36000">
                    <a:srgbClr val="FFC000"/>
                  </a:gs>
                  <a:gs pos="100000">
                    <a:srgbClr val="C00000"/>
                  </a:gs>
                </a:gsLst>
                <a:lin ang="0" scaled="1"/>
                <a:tileRect/>
              </a:gradFill>
              <a:effectLst>
                <a:outerShdw blurRad="38100" dist="38100" dir="2700000" algn="tl">
                  <a:prstClr val="black">
                    <a:alpha val="18000"/>
                  </a:prstClr>
                </a:outerShdw>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1284922"/>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48FA14B6-F0AC-4587-8534-485FF26634BA}"/>
              </a:ext>
            </a:extLst>
          </p:cNvPr>
          <p:cNvSpPr txBox="1"/>
          <p:nvPr/>
        </p:nvSpPr>
        <p:spPr>
          <a:xfrm>
            <a:off x="381000" y="364046"/>
            <a:ext cx="11430000" cy="5032147"/>
          </a:xfrm>
          <a:prstGeom prst="rect">
            <a:avLst/>
          </a:prstGeom>
          <a:noFill/>
        </p:spPr>
        <p:txBody>
          <a:bodyPr wrap="square">
            <a:spAutoFit/>
          </a:bodyPr>
          <a:lstStyle/>
          <a:p>
            <a:pPr marL="0" marR="0" algn="just">
              <a:lnSpc>
                <a:spcPct val="150000"/>
              </a:lnSpc>
              <a:spcBef>
                <a:spcPts val="0"/>
              </a:spcBef>
              <a:spcAft>
                <a:spcPts val="800"/>
              </a:spcAft>
            </a:pPr>
            <a:r>
              <a:rPr lang="en-US" sz="2400" dirty="0">
                <a:effectLst/>
                <a:latin typeface="Calibri" panose="020F0502020204030204" pitchFamily="34" charset="0"/>
                <a:ea typeface="Times New Roman" panose="02020603050405020304" pitchFamily="18" charset="0"/>
                <a:cs typeface="Mangal" panose="02040503050203030202" pitchFamily="18" charset="0"/>
              </a:rPr>
              <a:t>	</a:t>
            </a:r>
            <a:r>
              <a:rPr lang="hi-IN" sz="2400" dirty="0">
                <a:effectLst/>
                <a:latin typeface="Calibri" panose="020F0502020204030204" pitchFamily="34" charset="0"/>
                <a:ea typeface="Times New Roman" panose="02020603050405020304" pitchFamily="18" charset="0"/>
                <a:cs typeface="Mangal" panose="02040503050203030202" pitchFamily="18" charset="0"/>
              </a:rPr>
              <a:t>समुद्रसपाटीपासून </a:t>
            </a:r>
            <a:r>
              <a:rPr lang="en-US" sz="2400" dirty="0">
                <a:effectLst/>
                <a:latin typeface="Calibri" panose="020F0502020204030204" pitchFamily="34" charset="0"/>
                <a:ea typeface="Times New Roman" panose="02020603050405020304" pitchFamily="18" charset="0"/>
                <a:cs typeface="Mangal" panose="02040503050203030202" pitchFamily="18" charset="0"/>
              </a:rPr>
              <a:t>200</a:t>
            </a:r>
            <a:r>
              <a:rPr lang="hi-IN" sz="2400" dirty="0">
                <a:effectLst/>
                <a:latin typeface="Calibri" panose="020F0502020204030204" pitchFamily="34" charset="0"/>
                <a:ea typeface="Times New Roman" panose="02020603050405020304" pitchFamily="18" charset="0"/>
                <a:cs typeface="Mangal" panose="02040503050203030202" pitchFamily="18" charset="0"/>
              </a:rPr>
              <a:t> मीटर खोलीपर्यंत सागरजलाच्या तापमान जलद गतीने </a:t>
            </a:r>
            <a:r>
              <a:rPr lang="en-US" sz="2400" dirty="0">
                <a:latin typeface="Calibri" panose="020F0502020204030204" pitchFamily="34" charset="0"/>
                <a:ea typeface="Times New Roman" panose="02020603050405020304" pitchFamily="18" charset="0"/>
                <a:cs typeface="Mangal" panose="02040503050203030202" pitchFamily="18" charset="0"/>
              </a:rPr>
              <a:t>घ</a:t>
            </a:r>
            <a:r>
              <a:rPr lang="hi-IN" sz="2400" dirty="0">
                <a:effectLst/>
                <a:latin typeface="Calibri" panose="020F0502020204030204" pitchFamily="34" charset="0"/>
                <a:ea typeface="Times New Roman" panose="02020603050405020304" pitchFamily="18" charset="0"/>
                <a:cs typeface="Mangal" panose="02040503050203030202" pitchFamily="18" charset="0"/>
              </a:rPr>
              <a:t>ट होते</a:t>
            </a:r>
            <a:r>
              <a:rPr lang="en-US" sz="2400" dirty="0">
                <a:effectLst/>
                <a:latin typeface="Calibri" panose="020F0502020204030204" pitchFamily="34" charset="0"/>
                <a:ea typeface="Times New Roman" panose="02020603050405020304" pitchFamily="18" charset="0"/>
                <a:cs typeface="Mangal" panose="02040503050203030202" pitchFamily="18" charset="0"/>
              </a:rPr>
              <a:t>.</a:t>
            </a:r>
            <a:r>
              <a:rPr lang="hi-IN" sz="2400" dirty="0">
                <a:effectLst/>
                <a:latin typeface="Calibri" panose="020F0502020204030204" pitchFamily="34" charset="0"/>
                <a:ea typeface="Times New Roman" panose="02020603050405020304" pitchFamily="18" charset="0"/>
                <a:cs typeface="Mangal" panose="02040503050203030202" pitchFamily="18" charset="0"/>
              </a:rPr>
              <a:t> </a:t>
            </a:r>
            <a:r>
              <a:rPr lang="en-US" sz="2400" dirty="0" err="1">
                <a:latin typeface="Calibri" panose="020F0502020204030204" pitchFamily="34" charset="0"/>
                <a:ea typeface="Times New Roman" panose="02020603050405020304" pitchFamily="18" charset="0"/>
                <a:cs typeface="Mangal" panose="02040503050203030202" pitchFamily="18" charset="0"/>
              </a:rPr>
              <a:t>पृष्ठभागावर</a:t>
            </a:r>
            <a:r>
              <a:rPr lang="en-US" sz="2400" dirty="0">
                <a:latin typeface="Calibri" panose="020F0502020204030204" pitchFamily="34" charset="0"/>
                <a:ea typeface="Times New Roman" panose="02020603050405020304" pitchFamily="18" charset="0"/>
                <a:cs typeface="Mangal" panose="02040503050203030202" pitchFamily="18" charset="0"/>
              </a:rPr>
              <a:t> </a:t>
            </a:r>
            <a:r>
              <a:rPr lang="en-US" sz="2400" dirty="0" err="1">
                <a:latin typeface="Calibri" panose="020F0502020204030204" pitchFamily="34" charset="0"/>
                <a:ea typeface="Times New Roman" panose="02020603050405020304" pitchFamily="18" charset="0"/>
                <a:cs typeface="Mangal" panose="02040503050203030202" pitchFamily="18" charset="0"/>
              </a:rPr>
              <a:t>असणारे</a:t>
            </a:r>
            <a:r>
              <a:rPr lang="en-US" sz="2400" dirty="0">
                <a:latin typeface="Calibri" panose="020F0502020204030204" pitchFamily="34" charset="0"/>
                <a:ea typeface="Times New Roman" panose="02020603050405020304" pitchFamily="18" charset="0"/>
                <a:cs typeface="Mangal" panose="02040503050203030202" pitchFamily="18" charset="0"/>
              </a:rPr>
              <a:t> </a:t>
            </a:r>
            <a:r>
              <a:rPr lang="hi-IN" sz="2400" dirty="0">
                <a:effectLst/>
                <a:latin typeface="Calibri" panose="020F0502020204030204" pitchFamily="34" charset="0"/>
                <a:ea typeface="Times New Roman" panose="02020603050405020304" pitchFamily="18" charset="0"/>
                <a:cs typeface="Mangal" panose="02040503050203030202" pitchFamily="18" charset="0"/>
              </a:rPr>
              <a:t>26 अंश सेल्सियस असणार</a:t>
            </a:r>
            <a:r>
              <a:rPr lang="en-US" sz="2400" dirty="0">
                <a:effectLst/>
                <a:latin typeface="Calibri" panose="020F0502020204030204" pitchFamily="34" charset="0"/>
                <a:ea typeface="Times New Roman" panose="02020603050405020304" pitchFamily="18" charset="0"/>
                <a:cs typeface="Mangal" panose="02040503050203030202" pitchFamily="18" charset="0"/>
              </a:rPr>
              <a:t>े</a:t>
            </a:r>
            <a:r>
              <a:rPr lang="hi-IN" sz="2400" dirty="0">
                <a:effectLst/>
                <a:latin typeface="Calibri" panose="020F0502020204030204" pitchFamily="34" charset="0"/>
                <a:ea typeface="Times New Roman" panose="02020603050405020304" pitchFamily="18" charset="0"/>
                <a:cs typeface="Mangal" panose="02040503050203030202" pitchFamily="18" charset="0"/>
              </a:rPr>
              <a:t> तापमान </a:t>
            </a:r>
            <a:r>
              <a:rPr lang="en-US" sz="2400" dirty="0">
                <a:latin typeface="Calibri" panose="020F0502020204030204" pitchFamily="34" charset="0"/>
                <a:ea typeface="Times New Roman" panose="02020603050405020304" pitchFamily="18" charset="0"/>
                <a:cs typeface="Mangal" panose="02040503050203030202" pitchFamily="18" charset="0"/>
              </a:rPr>
              <a:t>200</a:t>
            </a:r>
            <a:r>
              <a:rPr lang="hi-IN" sz="2400" dirty="0">
                <a:effectLst/>
                <a:latin typeface="Calibri" panose="020F0502020204030204" pitchFamily="34" charset="0"/>
                <a:ea typeface="Times New Roman" panose="02020603050405020304" pitchFamily="18" charset="0"/>
                <a:cs typeface="Mangal" panose="02040503050203030202" pitchFamily="18" charset="0"/>
              </a:rPr>
              <a:t> मीटर खोलीवर 15 अंश सेल्सियस पेक्षा कमी झालेले आढळते</a:t>
            </a:r>
            <a:r>
              <a:rPr lang="en-US" sz="2400" dirty="0">
                <a:effectLst/>
                <a:latin typeface="Calibri" panose="020F0502020204030204" pitchFamily="34" charset="0"/>
                <a:ea typeface="Times New Roman" panose="02020603050405020304" pitchFamily="18" charset="0"/>
                <a:cs typeface="Mangal" panose="02040503050203030202" pitchFamily="18" charset="0"/>
              </a:rPr>
              <a:t>.</a:t>
            </a:r>
            <a:r>
              <a:rPr lang="hi-IN" sz="2400" dirty="0">
                <a:effectLst/>
                <a:latin typeface="Calibri" panose="020F0502020204030204" pitchFamily="34" charset="0"/>
                <a:ea typeface="Times New Roman" panose="02020603050405020304" pitchFamily="18" charset="0"/>
                <a:cs typeface="Mangal" panose="02040503050203030202" pitchFamily="18" charset="0"/>
              </a:rPr>
              <a:t> त्यानंतर तापमान घट होण्याचे प्रमाण कमी होते</a:t>
            </a:r>
            <a:r>
              <a:rPr lang="en-US" sz="2400" dirty="0">
                <a:effectLst/>
                <a:latin typeface="Calibri" panose="020F0502020204030204" pitchFamily="34" charset="0"/>
                <a:ea typeface="Times New Roman" panose="02020603050405020304" pitchFamily="18" charset="0"/>
                <a:cs typeface="Mangal" panose="02040503050203030202" pitchFamily="18" charset="0"/>
              </a:rPr>
              <a:t>.</a:t>
            </a:r>
            <a:r>
              <a:rPr lang="hi-IN" sz="2400" dirty="0">
                <a:effectLst/>
                <a:latin typeface="Calibri" panose="020F0502020204030204" pitchFamily="34" charset="0"/>
                <a:ea typeface="Times New Roman" panose="02020603050405020304" pitchFamily="18" charset="0"/>
                <a:cs typeface="Mangal" panose="02040503050203030202" pitchFamily="18" charset="0"/>
              </a:rPr>
              <a:t> सर्वसाधारणपणे 1900 मीटर खोलीपर्यंत तापमान कमी होत जाते</a:t>
            </a:r>
            <a:r>
              <a:rPr lang="en-US" sz="2400" dirty="0">
                <a:effectLst/>
                <a:latin typeface="Calibri" panose="020F0502020204030204" pitchFamily="34" charset="0"/>
                <a:ea typeface="Times New Roman" panose="02020603050405020304" pitchFamily="18" charset="0"/>
                <a:cs typeface="Mangal" panose="02040503050203030202" pitchFamily="18" charset="0"/>
              </a:rPr>
              <a:t>.</a:t>
            </a:r>
            <a:r>
              <a:rPr lang="hi-IN" sz="2400" dirty="0">
                <a:effectLst/>
                <a:latin typeface="Calibri" panose="020F0502020204030204" pitchFamily="34" charset="0"/>
                <a:ea typeface="Times New Roman" panose="02020603050405020304" pitchFamily="18" charset="0"/>
                <a:cs typeface="Mangal" panose="02040503050203030202" pitchFamily="18" charset="0"/>
              </a:rPr>
              <a:t> त्यानंतर मात्र तापमानात होणारी घट अत्यल्प असते</a:t>
            </a:r>
            <a:r>
              <a:rPr lang="en-US" sz="2400" dirty="0">
                <a:effectLst/>
                <a:latin typeface="Calibri" panose="020F0502020204030204" pitchFamily="34" charset="0"/>
                <a:ea typeface="Times New Roman" panose="02020603050405020304" pitchFamily="18" charset="0"/>
                <a:cs typeface="Mangal" panose="02040503050203030202" pitchFamily="18" charset="0"/>
              </a:rPr>
              <a:t>.</a:t>
            </a:r>
            <a:r>
              <a:rPr lang="hi-IN" sz="2400" dirty="0">
                <a:effectLst/>
                <a:latin typeface="Calibri" panose="020F0502020204030204" pitchFamily="34" charset="0"/>
                <a:ea typeface="Times New Roman" panose="02020603050405020304" pitchFamily="18" charset="0"/>
                <a:cs typeface="Mangal" panose="02040503050203030202" pitchFamily="18" charset="0"/>
              </a:rPr>
              <a:t> या खोलीवर तापमान स्थिर राहते</a:t>
            </a:r>
            <a:r>
              <a:rPr lang="en-US" sz="2400" dirty="0">
                <a:effectLst/>
                <a:latin typeface="Calibri" panose="020F0502020204030204" pitchFamily="34" charset="0"/>
                <a:ea typeface="Times New Roman" panose="02020603050405020304" pitchFamily="18" charset="0"/>
                <a:cs typeface="Mangal" panose="02040503050203030202" pitchFamily="18" charset="0"/>
              </a:rPr>
              <a:t>.</a:t>
            </a:r>
            <a:r>
              <a:rPr lang="hi-IN" sz="2400" dirty="0">
                <a:effectLst/>
                <a:latin typeface="Calibri" panose="020F0502020204030204" pitchFamily="34" charset="0"/>
                <a:ea typeface="Times New Roman" panose="02020603050405020304" pitchFamily="18" charset="0"/>
                <a:cs typeface="Mangal" panose="02040503050203030202" pitchFamily="18" charset="0"/>
              </a:rPr>
              <a:t> सागर </a:t>
            </a:r>
            <a:r>
              <a:rPr lang="en-US" sz="2400" dirty="0" err="1">
                <a:effectLst/>
                <a:latin typeface="Calibri" panose="020F0502020204030204" pitchFamily="34" charset="0"/>
                <a:ea typeface="Times New Roman" panose="02020603050405020304" pitchFamily="18" charset="0"/>
                <a:cs typeface="Mangal" panose="02040503050203030202" pitchFamily="18" charset="0"/>
              </a:rPr>
              <a:t>गर्ता</a:t>
            </a:r>
            <a:r>
              <a:rPr lang="hi-IN" sz="2400" dirty="0">
                <a:effectLst/>
                <a:latin typeface="Calibri" panose="020F0502020204030204" pitchFamily="34" charset="0"/>
                <a:ea typeface="Times New Roman" panose="02020603050405020304" pitchFamily="18" charset="0"/>
                <a:cs typeface="Mangal" panose="02040503050203030202" pitchFamily="18" charset="0"/>
              </a:rPr>
              <a:t>मध्ये सागर</a:t>
            </a:r>
            <a:r>
              <a:rPr lang="en-US" sz="2400" dirty="0">
                <a:effectLst/>
                <a:latin typeface="Calibri" panose="020F0502020204030204" pitchFamily="34" charset="0"/>
                <a:ea typeface="Times New Roman" panose="02020603050405020304" pitchFamily="18" charset="0"/>
                <a:cs typeface="Mangal" panose="02040503050203030202" pitchFamily="18" charset="0"/>
              </a:rPr>
              <a:t> </a:t>
            </a:r>
            <a:r>
              <a:rPr lang="en-US" sz="2400" dirty="0" err="1">
                <a:effectLst/>
                <a:latin typeface="Calibri" panose="020F0502020204030204" pitchFamily="34" charset="0"/>
                <a:ea typeface="Times New Roman" panose="02020603050405020304" pitchFamily="18" charset="0"/>
                <a:cs typeface="Mangal" panose="02040503050203030202" pitchFamily="18" charset="0"/>
              </a:rPr>
              <a:t>जलाचे</a:t>
            </a:r>
            <a:r>
              <a:rPr lang="hi-IN" sz="2400" dirty="0">
                <a:effectLst/>
                <a:latin typeface="Calibri" panose="020F0502020204030204" pitchFamily="34" charset="0"/>
                <a:ea typeface="Times New Roman" panose="02020603050405020304" pitchFamily="18" charset="0"/>
                <a:cs typeface="Mangal" panose="02040503050203030202" pitchFamily="18" charset="0"/>
              </a:rPr>
              <a:t> तापमान एक अंश सेल्सिअस पर्यंत आढळते</a:t>
            </a:r>
            <a:r>
              <a:rPr lang="en-US" sz="2400" dirty="0">
                <a:effectLst/>
                <a:latin typeface="Calibri" panose="020F0502020204030204" pitchFamily="34" charset="0"/>
                <a:ea typeface="Times New Roman" panose="02020603050405020304" pitchFamily="18" charset="0"/>
                <a:cs typeface="Mangal" panose="02040503050203030202" pitchFamily="18" charset="0"/>
              </a:rPr>
              <a:t>.</a:t>
            </a:r>
            <a:r>
              <a:rPr lang="hi-IN" sz="2400" dirty="0">
                <a:effectLst/>
                <a:latin typeface="Calibri" panose="020F0502020204030204" pitchFamily="34" charset="0"/>
                <a:ea typeface="Times New Roman" panose="02020603050405020304" pitchFamily="18" charset="0"/>
                <a:cs typeface="Mangal" panose="02040503050203030202" pitchFamily="18" charset="0"/>
              </a:rPr>
              <a:t> विषुववृत्तीय प्रदेशात खोलीनुसार तापमान कमी होण्याचे प्रमाण ध्रुवीय प्रदेशापेक्षा जास्त आढळते</a:t>
            </a:r>
            <a:r>
              <a:rPr lang="en-US" sz="2400" dirty="0">
                <a:effectLst/>
                <a:latin typeface="Calibri" panose="020F0502020204030204" pitchFamily="34" charset="0"/>
                <a:ea typeface="Times New Roman" panose="02020603050405020304" pitchFamily="18" charset="0"/>
                <a:cs typeface="Mangal" panose="02040503050203030202" pitchFamily="18" charset="0"/>
              </a:rPr>
              <a:t>.</a:t>
            </a:r>
            <a:r>
              <a:rPr lang="hi-IN" sz="2400" dirty="0">
                <a:effectLst/>
                <a:latin typeface="Calibri" panose="020F0502020204030204" pitchFamily="34" charset="0"/>
                <a:ea typeface="Times New Roman" panose="02020603050405020304" pitchFamily="18" charset="0"/>
                <a:cs typeface="Mangal" panose="02040503050203030202" pitchFamily="18" charset="0"/>
              </a:rPr>
              <a:t> विषुववृत्ताजवळ 700 ते 800 मीटर खोलीवर जे तापमान आढळते तेवढेच तापमान </a:t>
            </a:r>
            <a:r>
              <a:rPr lang="en-US" sz="2400" dirty="0">
                <a:effectLst/>
                <a:latin typeface="Calibri" panose="020F0502020204030204" pitchFamily="34" charset="0"/>
                <a:ea typeface="Times New Roman" panose="02020603050405020304" pitchFamily="18" charset="0"/>
                <a:cs typeface="Mangal" panose="02040503050203030202" pitchFamily="18" charset="0"/>
              </a:rPr>
              <a:t>60 </a:t>
            </a:r>
            <a:r>
              <a:rPr lang="hi-IN" sz="2400" dirty="0">
                <a:effectLst/>
                <a:latin typeface="Calibri" panose="020F0502020204030204" pitchFamily="34" charset="0"/>
                <a:ea typeface="Times New Roman" panose="02020603050405020304" pitchFamily="18" charset="0"/>
                <a:cs typeface="Mangal" panose="02040503050203030202" pitchFamily="18" charset="0"/>
              </a:rPr>
              <a:t>अंश उत्तर अक्षांशावर असणाऱ्या सागराच्या पृष्ठभागावर आढळते</a:t>
            </a:r>
            <a:r>
              <a:rPr lang="en-IN" sz="2400" dirty="0">
                <a:effectLst/>
                <a:latin typeface="Calibri" panose="020F0502020204030204" pitchFamily="34" charset="0"/>
                <a:ea typeface="Times New Roman" panose="02020603050405020304" pitchFamily="18" charset="0"/>
                <a:cs typeface="Mangal" panose="02040503050203030202" pitchFamily="18" charset="0"/>
              </a:rPr>
              <a:t>.</a:t>
            </a:r>
            <a:endParaRPr lang="en-US" sz="2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7215041"/>
      </p:ext>
    </p:extLst>
  </p:cSld>
  <p:clrMapOvr>
    <a:masterClrMapping/>
  </p:clrMapOvr>
  <p:transition spd="slow">
    <p:randomBar dir="vert"/>
  </p:transition>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18F59AD9-FDE2-4CCB-BE89-4000FC754F00}"/>
              </a:ext>
            </a:extLst>
          </p:cNvPr>
          <p:cNvSpPr txBox="1"/>
          <p:nvPr/>
        </p:nvSpPr>
        <p:spPr>
          <a:xfrm>
            <a:off x="1464905" y="1758163"/>
            <a:ext cx="8798767" cy="2442976"/>
          </a:xfrm>
          <a:prstGeom prst="rect">
            <a:avLst/>
          </a:prstGeom>
          <a:noFill/>
        </p:spPr>
        <p:txBody>
          <a:bodyPr wrap="square">
            <a:spAutoFit/>
          </a:bodyPr>
          <a:lstStyle/>
          <a:p>
            <a:pPr marL="0" marR="0" algn="just">
              <a:lnSpc>
                <a:spcPct val="150000"/>
              </a:lnSpc>
              <a:spcBef>
                <a:spcPts val="0"/>
              </a:spcBef>
              <a:spcAft>
                <a:spcPts val="800"/>
              </a:spcAft>
            </a:pPr>
            <a:r>
              <a:rPr lang="en-US" sz="2600" dirty="0">
                <a:effectLst/>
                <a:latin typeface="Calibri" panose="020F0502020204030204" pitchFamily="34" charset="0"/>
                <a:ea typeface="Times New Roman" panose="02020603050405020304" pitchFamily="18" charset="0"/>
                <a:cs typeface="Mangal" panose="02040503050203030202" pitchFamily="18" charset="0"/>
              </a:rPr>
              <a:t>	</a:t>
            </a:r>
            <a:r>
              <a:rPr lang="hi-IN" sz="26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भूवेष्टित समुद्रामध्ये खोल सागरी भागात खुल्या समुद्राच्या तुलनेत तापमान जास्त आढळते अंशतः भूवेष्टित समुद्र दुसऱ्या खुल्या महासागराची सामुद्रधुनी ने जोडला जात असेल तर दोन्ही सागराच्या पृष्ठभागावरील तापमान जवळपास सारखे असते</a:t>
            </a:r>
            <a:r>
              <a:rPr lang="en-IN" sz="26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a:t>
            </a:r>
          </a:p>
        </p:txBody>
      </p:sp>
    </p:spTree>
    <p:extLst>
      <p:ext uri="{BB962C8B-B14F-4D97-AF65-F5344CB8AC3E}">
        <p14:creationId xmlns:p14="http://schemas.microsoft.com/office/powerpoint/2010/main" val="271228927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59AAA1F3-8FB8-4E97-B5B9-93F90C4C9687}"/>
              </a:ext>
            </a:extLst>
          </p:cNvPr>
          <p:cNvSpPr/>
          <p:nvPr/>
        </p:nvSpPr>
        <p:spPr>
          <a:xfrm>
            <a:off x="2475361" y="2644170"/>
            <a:ext cx="7241278" cy="1569660"/>
          </a:xfrm>
          <a:prstGeom prst="rect">
            <a:avLst/>
          </a:prstGeom>
          <a:noFill/>
          <a:ln>
            <a:noFill/>
          </a:ln>
          <a:effectLst>
            <a:outerShdw dist="127000" algn="tl" rotWithShape="0">
              <a:prstClr val="black"/>
            </a:outerShdw>
            <a:reflection blurRad="6350" stA="40000" dir="5400000" sy="-100000" algn="bl" rotWithShape="0"/>
          </a:effectLst>
        </p:spPr>
        <p:txBody>
          <a:bodyPr wrap="non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600" b="1" i="1" u="none" strike="noStrike" kern="1200" cap="none" spc="0" normalizeH="0" baseline="0" noProof="0" dirty="0">
                <a:ln w="19050" cap="flat" cmpd="sng">
                  <a:solidFill>
                    <a:prstClr val="white"/>
                  </a:solidFill>
                  <a:prstDash val="solid"/>
                </a:ln>
                <a:gradFill flip="none" rotWithShape="1">
                  <a:gsLst>
                    <a:gs pos="64000">
                      <a:srgbClr val="00B050"/>
                    </a:gs>
                    <a:gs pos="18000">
                      <a:srgbClr val="FF0000"/>
                    </a:gs>
                    <a:gs pos="48000">
                      <a:srgbClr val="00B0F0"/>
                    </a:gs>
                    <a:gs pos="85000">
                      <a:srgbClr val="FFFF00"/>
                    </a:gs>
                    <a:gs pos="0">
                      <a:srgbClr val="7030A0"/>
                    </a:gs>
                    <a:gs pos="36000">
                      <a:srgbClr val="FFC000"/>
                    </a:gs>
                    <a:gs pos="100000">
                      <a:srgbClr val="C00000"/>
                    </a:gs>
                  </a:gsLst>
                  <a:lin ang="0" scaled="1"/>
                  <a:tileRect/>
                </a:gradFill>
                <a:effectLst>
                  <a:outerShdw blurRad="38100" dist="38100" dir="2700000" algn="tl">
                    <a:prstClr val="black">
                      <a:alpha val="18000"/>
                    </a:prstClr>
                  </a:outerShdw>
                </a:effectLst>
                <a:uLnTx/>
                <a:uFillTx/>
                <a:latin typeface="Times New Roman" panose="02020603050405020304" pitchFamily="18" charset="0"/>
                <a:ea typeface="+mn-ea"/>
                <a:cs typeface="Times New Roman" panose="02020603050405020304" pitchFamily="18" charset="0"/>
              </a:rPr>
              <a:t>THANK YOU</a:t>
            </a:r>
          </a:p>
        </p:txBody>
      </p:sp>
    </p:spTree>
    <p:extLst>
      <p:ext uri="{BB962C8B-B14F-4D97-AF65-F5344CB8AC3E}">
        <p14:creationId xmlns:p14="http://schemas.microsoft.com/office/powerpoint/2010/main" val="1587618931"/>
      </p:ext>
    </p:extLst>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B5DCFAE-357E-571F-B138-3C7C871D2FC2}"/>
              </a:ext>
            </a:extLst>
          </p:cNvPr>
          <p:cNvSpPr>
            <a:spLocks noGrp="1"/>
          </p:cNvSpPr>
          <p:nvPr>
            <p:ph type="title"/>
          </p:nvPr>
        </p:nvSpPr>
        <p:spPr>
          <a:xfrm>
            <a:off x="1645000" y="609600"/>
            <a:ext cx="8596668" cy="4654858"/>
          </a:xfrm>
        </p:spPr>
        <p:txBody>
          <a:bodyPr>
            <a:noAutofit/>
          </a:bodyPr>
          <a:lstStyle/>
          <a:p>
            <a:pPr algn="ctr"/>
            <a:r>
              <a:rPr lang="en-IN" sz="9600" b="1"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
            </a:r>
            <a:br>
              <a:rPr lang="en-IN" sz="9600" b="1"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br>
            <a:r>
              <a:rPr lang="hi-IN" sz="9600" b="1"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सागर जलाची क्षारता</a:t>
            </a:r>
            <a:endParaRPr lang="en-US" sz="9600" dirty="0">
              <a:solidFill>
                <a:srgbClr val="FFFF00"/>
              </a:solidFill>
            </a:endParaRPr>
          </a:p>
        </p:txBody>
      </p:sp>
    </p:spTree>
    <p:extLst>
      <p:ext uri="{BB962C8B-B14F-4D97-AF65-F5344CB8AC3E}">
        <p14:creationId xmlns:p14="http://schemas.microsoft.com/office/powerpoint/2010/main" val="1756814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BE6482E0-1558-437F-856C-FDA9450F672E}"/>
              </a:ext>
            </a:extLst>
          </p:cNvPr>
          <p:cNvSpPr txBox="1"/>
          <p:nvPr/>
        </p:nvSpPr>
        <p:spPr>
          <a:xfrm>
            <a:off x="4229100" y="0"/>
            <a:ext cx="3733800" cy="610680"/>
          </a:xfrm>
          <a:prstGeom prst="rect">
            <a:avLst/>
          </a:prstGeom>
          <a:noFill/>
        </p:spPr>
        <p:txBody>
          <a:bodyPr wrap="square">
            <a:spAutoFit/>
          </a:bodyPr>
          <a:lstStyle/>
          <a:p>
            <a:pPr marL="0" marR="0" algn="ctr">
              <a:lnSpc>
                <a:spcPct val="107000"/>
              </a:lnSpc>
              <a:spcBef>
                <a:spcPts val="0"/>
              </a:spcBef>
              <a:spcAft>
                <a:spcPts val="800"/>
              </a:spcAft>
            </a:pPr>
            <a:r>
              <a:rPr lang="hi-IN" sz="3200" b="1" dirty="0">
                <a:solidFill>
                  <a:schemeClr val="accent1">
                    <a:lumMod val="75000"/>
                  </a:schemeClr>
                </a:solidFill>
                <a:effectLst/>
                <a:latin typeface="Calibri" panose="020F0502020204030204" pitchFamily="34" charset="0"/>
                <a:ea typeface="Times New Roman" panose="02020603050405020304" pitchFamily="18" charset="0"/>
                <a:cs typeface="Mangal" panose="02040503050203030202" pitchFamily="18" charset="0"/>
              </a:rPr>
              <a:t>सागर जलाची क्षारता</a:t>
            </a:r>
            <a:endParaRPr lang="en-US" sz="3200" b="1" dirty="0">
              <a:solidFill>
                <a:schemeClr val="accent1">
                  <a:lumMod val="75000"/>
                </a:schemeClr>
              </a:solidFill>
              <a:effectLst/>
              <a:latin typeface="Calibri" panose="020F0502020204030204" pitchFamily="34" charset="0"/>
              <a:ea typeface="Times New Roman" panose="02020603050405020304" pitchFamily="18" charset="0"/>
              <a:cs typeface="Mangal" panose="02040503050203030202" pitchFamily="18" charset="0"/>
            </a:endParaRPr>
          </a:p>
        </p:txBody>
      </p:sp>
      <p:sp>
        <p:nvSpPr>
          <p:cNvPr id="2" name="TextBox 1">
            <a:extLst>
              <a:ext uri="{FF2B5EF4-FFF2-40B4-BE49-F238E27FC236}">
                <a16:creationId xmlns:a16="http://schemas.microsoft.com/office/drawing/2014/main" xmlns="" id="{F571199A-2753-4280-9496-675475D89E23}"/>
              </a:ext>
            </a:extLst>
          </p:cNvPr>
          <p:cNvSpPr txBox="1"/>
          <p:nvPr/>
        </p:nvSpPr>
        <p:spPr>
          <a:xfrm>
            <a:off x="559836" y="568262"/>
            <a:ext cx="9977958" cy="6186309"/>
          </a:xfrm>
          <a:prstGeom prst="rect">
            <a:avLst/>
          </a:prstGeom>
          <a:noFill/>
        </p:spPr>
        <p:txBody>
          <a:bodyPr wrap="square" rtlCol="0">
            <a:spAutoFit/>
          </a:bodyPr>
          <a:lstStyle/>
          <a:p>
            <a:pPr marL="342900" indent="-342900" algn="just">
              <a:lnSpc>
                <a:spcPct val="150000"/>
              </a:lnSpc>
              <a:buFont typeface="Wingdings" panose="05000000000000000000" pitchFamily="2" charset="2"/>
              <a:buChar char="Ø"/>
            </a:pPr>
            <a:r>
              <a:rPr lang="hi-IN" sz="2200" dirty="0">
                <a:solidFill>
                  <a:srgbClr val="002060"/>
                </a:solidFill>
                <a:latin typeface="Times New Roman" panose="02020603050405020304" pitchFamily="18" charset="0"/>
                <a:cs typeface="Times New Roman" panose="02020603050405020304" pitchFamily="18" charset="0"/>
              </a:rPr>
              <a:t>सागर जलाच्या क्षारतेची उत्पत्ती</a:t>
            </a:r>
            <a:endParaRPr lang="en-US" sz="2200" dirty="0">
              <a:solidFill>
                <a:srgbClr val="002060"/>
              </a:solidFill>
              <a:latin typeface="Times New Roman" panose="02020603050405020304" pitchFamily="18" charset="0"/>
              <a:cs typeface="Times New Roman" panose="02020603050405020304" pitchFamily="18" charset="0"/>
            </a:endParaRPr>
          </a:p>
          <a:p>
            <a:pPr marL="342900" indent="-342900" algn="just">
              <a:lnSpc>
                <a:spcPct val="150000"/>
              </a:lnSpc>
              <a:buFont typeface="Wingdings" panose="05000000000000000000" pitchFamily="2" charset="2"/>
              <a:buChar char="Ø"/>
            </a:pPr>
            <a:r>
              <a:rPr lang="hi-IN" sz="22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सागर जलाची घटना आणि क्षारतेची संरचना</a:t>
            </a:r>
            <a:endParaRPr lang="en-US" sz="22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endParaRPr>
          </a:p>
          <a:p>
            <a:pPr marL="342900" indent="-342900" algn="just">
              <a:lnSpc>
                <a:spcPct val="150000"/>
              </a:lnSpc>
              <a:buFont typeface="Wingdings" panose="05000000000000000000" pitchFamily="2" charset="2"/>
              <a:buChar char="Ø"/>
            </a:pPr>
            <a:r>
              <a:rPr lang="hi-IN" sz="2200"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सागर जलाच्या क्षारतेवर परिणाम करणारे घटक </a:t>
            </a:r>
          </a:p>
          <a:p>
            <a:pPr marL="914400" lvl="1" indent="-457200" algn="just">
              <a:lnSpc>
                <a:spcPct val="150000"/>
              </a:lnSpc>
              <a:buFont typeface="+mj-lt"/>
              <a:buAutoNum type="arabicPeriod"/>
            </a:pPr>
            <a:r>
              <a:rPr lang="hi-IN" sz="22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गोड्या पाण्याचा पुरवठा</a:t>
            </a:r>
            <a:endParaRPr lang="en-US" sz="22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endParaRPr>
          </a:p>
          <a:p>
            <a:pPr marL="914400" lvl="1" indent="-457200" algn="just">
              <a:lnSpc>
                <a:spcPct val="150000"/>
              </a:lnSpc>
              <a:buFont typeface="+mj-lt"/>
              <a:buAutoNum type="arabicPeriod"/>
            </a:pP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बाष्पीभवनाचे प्रमाण</a:t>
            </a:r>
          </a:p>
          <a:p>
            <a:pPr marL="914400" lvl="1" indent="-457200" algn="just">
              <a:lnSpc>
                <a:spcPct val="150000"/>
              </a:lnSpc>
              <a:buFont typeface="+mj-lt"/>
              <a:buAutoNum type="arabicPeriod"/>
            </a:pPr>
            <a:r>
              <a:rPr lang="hi-IN" sz="2200"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वाऱ्याचा वेग व दिशा.</a:t>
            </a:r>
          </a:p>
          <a:p>
            <a:pPr marL="914400" lvl="1" indent="-457200" algn="just">
              <a:lnSpc>
                <a:spcPct val="150000"/>
              </a:lnSpc>
              <a:buFont typeface="+mj-lt"/>
              <a:buAutoNum type="arabicPeriod"/>
            </a:pP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समुद्रप्रवाह</a:t>
            </a:r>
            <a:endPar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endParaRPr>
          </a:p>
          <a:p>
            <a:pPr marL="914400" lvl="1" indent="-457200" algn="just">
              <a:lnSpc>
                <a:spcPct val="150000"/>
              </a:lnSpc>
              <a:buFont typeface="+mj-lt"/>
              <a:buAutoNum type="arabicPeriod"/>
            </a:pPr>
            <a:r>
              <a:rPr lang="hi-IN" sz="2200"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बर्फ वितळून होणारा गोड्या पाण्याचा पुरवठा</a:t>
            </a:r>
            <a:endPar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endParaRPr>
          </a:p>
          <a:p>
            <a:pPr marL="342900" indent="-342900" algn="just">
              <a:lnSpc>
                <a:spcPct val="150000"/>
              </a:lnSpc>
              <a:buFont typeface="Wingdings" panose="05000000000000000000" pitchFamily="2" charset="2"/>
              <a:buChar char="Ø"/>
            </a:pPr>
            <a:r>
              <a:rPr lang="hi-IN" sz="2200" dirty="0">
                <a:solidFill>
                  <a:srgbClr val="0070C0"/>
                </a:solidFill>
                <a:effectLst/>
                <a:latin typeface="Calibri" panose="020F0502020204030204" pitchFamily="34" charset="0"/>
                <a:ea typeface="Times New Roman" panose="02020603050405020304" pitchFamily="18" charset="0"/>
                <a:cs typeface="Mangal" panose="02040503050203030202" pitchFamily="18" charset="0"/>
              </a:rPr>
              <a:t>क्षारतेचे वितरण खुल्या समुद्रातील वितरण</a:t>
            </a:r>
          </a:p>
          <a:p>
            <a:pPr marL="342900" indent="-342900" algn="just">
              <a:lnSpc>
                <a:spcPct val="150000"/>
              </a:lnSpc>
              <a:buFont typeface="Wingdings" panose="05000000000000000000" pitchFamily="2" charset="2"/>
              <a:buChar char="Ø"/>
            </a:pPr>
            <a:r>
              <a:rPr lang="hi-IN" sz="2200"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क्षारतेचे</a:t>
            </a:r>
            <a:r>
              <a:rPr lang="hi-IN" sz="2200" b="1"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 </a:t>
            </a:r>
            <a:r>
              <a:rPr lang="hi-IN" sz="2200"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खोलीनुसार</a:t>
            </a:r>
            <a:r>
              <a:rPr lang="hi-IN" sz="2200" b="1"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 </a:t>
            </a:r>
            <a:r>
              <a:rPr lang="hi-IN" sz="2200"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वितरण</a:t>
            </a:r>
            <a:endParaRPr lang="en-US" sz="2200"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endParaRPr>
          </a:p>
          <a:p>
            <a:pPr marL="342900" indent="-342900" algn="just">
              <a:lnSpc>
                <a:spcPct val="150000"/>
              </a:lnSpc>
              <a:buFont typeface="Wingdings" panose="05000000000000000000" pitchFamily="2" charset="2"/>
              <a:buChar char="Ø"/>
            </a:pPr>
            <a:r>
              <a:rPr lang="hi-IN" sz="2200" dirty="0">
                <a:solidFill>
                  <a:srgbClr val="7030A0"/>
                </a:solidFill>
                <a:effectLst/>
                <a:latin typeface="Calibri" panose="020F0502020204030204" pitchFamily="34" charset="0"/>
                <a:ea typeface="Times New Roman" panose="02020603050405020304" pitchFamily="18" charset="0"/>
                <a:cs typeface="Noto Sans Devanagari UI"/>
              </a:rPr>
              <a:t>भूवेष्टित समुद्रातील क्षारता</a:t>
            </a:r>
            <a:r>
              <a:rPr lang="en-US" sz="2200" dirty="0">
                <a:solidFill>
                  <a:srgbClr val="7030A0"/>
                </a:solidFill>
                <a:effectLst/>
                <a:latin typeface="Calibri" panose="020F0502020204030204" pitchFamily="34" charset="0"/>
                <a:ea typeface="Times New Roman" panose="02020603050405020304" pitchFamily="18" charset="0"/>
                <a:cs typeface="Noto Sans Devanagari UI"/>
              </a:rPr>
              <a:t> - </a:t>
            </a:r>
            <a:r>
              <a:rPr lang="hi-IN" sz="2200" dirty="0">
                <a:solidFill>
                  <a:srgbClr val="7030A0"/>
                </a:solidFill>
                <a:effectLst/>
                <a:latin typeface="Calibri" panose="020F0502020204030204" pitchFamily="34" charset="0"/>
                <a:ea typeface="Times New Roman" panose="02020603050405020304" pitchFamily="18" charset="0"/>
                <a:cs typeface="Noto Sans Devanagari UI"/>
              </a:rPr>
              <a:t> </a:t>
            </a:r>
            <a:r>
              <a:rPr lang="hi-IN" sz="2200" dirty="0">
                <a:solidFill>
                  <a:srgbClr val="0070C0"/>
                </a:solidFill>
                <a:effectLst/>
                <a:latin typeface="Calibri" panose="020F0502020204030204" pitchFamily="34" charset="0"/>
                <a:ea typeface="Times New Roman" panose="02020603050405020304" pitchFamily="18" charset="0"/>
                <a:cs typeface="Noto Sans Devanagari UI"/>
              </a:rPr>
              <a:t>भूमध्य समुद्र</a:t>
            </a:r>
            <a:r>
              <a:rPr lang="en-US" sz="2200" dirty="0">
                <a:solidFill>
                  <a:srgbClr val="0070C0"/>
                </a:solidFill>
                <a:latin typeface="Calibri" panose="020F0502020204030204" pitchFamily="34" charset="0"/>
                <a:ea typeface="Times New Roman" panose="02020603050405020304" pitchFamily="18" charset="0"/>
                <a:cs typeface="Noto Sans Devanagari UI"/>
              </a:rPr>
              <a:t>, </a:t>
            </a:r>
            <a:r>
              <a:rPr lang="hi-IN" sz="2200" dirty="0">
                <a:solidFill>
                  <a:srgbClr val="0070C0"/>
                </a:solidFill>
                <a:latin typeface="Calibri" panose="020F0502020204030204" pitchFamily="34" charset="0"/>
                <a:ea typeface="Times New Roman" panose="02020603050405020304" pitchFamily="18" charset="0"/>
                <a:cs typeface="Noto Sans Devanagari UI"/>
              </a:rPr>
              <a:t>तांबडा समुद्र</a:t>
            </a:r>
            <a:r>
              <a:rPr lang="en-US" sz="2200" dirty="0">
                <a:solidFill>
                  <a:srgbClr val="0070C0"/>
                </a:solidFill>
                <a:latin typeface="Calibri" panose="020F0502020204030204" pitchFamily="34" charset="0"/>
                <a:ea typeface="Times New Roman" panose="02020603050405020304" pitchFamily="18" charset="0"/>
                <a:cs typeface="Noto Sans Devanagari UI"/>
              </a:rPr>
              <a:t>, </a:t>
            </a:r>
            <a:r>
              <a:rPr lang="hi-IN" sz="2200" dirty="0">
                <a:solidFill>
                  <a:srgbClr val="0070C0"/>
                </a:solidFill>
                <a:latin typeface="Calibri" panose="020F0502020204030204" pitchFamily="34" charset="0"/>
                <a:ea typeface="Times New Roman" panose="02020603050405020304" pitchFamily="18" charset="0"/>
                <a:cs typeface="Noto Sans Devanagari UI"/>
              </a:rPr>
              <a:t>काळा समुद्र</a:t>
            </a:r>
            <a:r>
              <a:rPr lang="en-US" sz="2200" dirty="0">
                <a:solidFill>
                  <a:srgbClr val="0070C0"/>
                </a:solidFill>
                <a:latin typeface="Calibri" panose="020F0502020204030204" pitchFamily="34" charset="0"/>
                <a:ea typeface="Times New Roman" panose="02020603050405020304" pitchFamily="18" charset="0"/>
                <a:cs typeface="Noto Sans Devanagari UI"/>
              </a:rPr>
              <a:t>,</a:t>
            </a:r>
            <a:r>
              <a:rPr lang="hi-IN" sz="2200" dirty="0">
                <a:solidFill>
                  <a:srgbClr val="0070C0"/>
                </a:solidFill>
                <a:latin typeface="Calibri" panose="020F0502020204030204" pitchFamily="34" charset="0"/>
                <a:ea typeface="Times New Roman" panose="02020603050405020304" pitchFamily="18" charset="0"/>
                <a:cs typeface="Noto Sans Devanagari UI"/>
              </a:rPr>
              <a:t> बाल्टिक समुद्र</a:t>
            </a:r>
            <a:r>
              <a:rPr lang="en-US" sz="2200" b="1" dirty="0">
                <a:solidFill>
                  <a:srgbClr val="0070C0"/>
                </a:solidFill>
                <a:latin typeface="Calibri" panose="020F0502020204030204" pitchFamily="34" charset="0"/>
                <a:ea typeface="Times New Roman" panose="02020603050405020304" pitchFamily="18" charset="0"/>
                <a:cs typeface="Noto Sans Devanagari UI"/>
              </a:rPr>
              <a:t>.</a:t>
            </a:r>
          </a:p>
          <a:p>
            <a:pPr marL="342900" indent="-342900" algn="just">
              <a:lnSpc>
                <a:spcPct val="150000"/>
              </a:lnSpc>
              <a:buFont typeface="Wingdings" panose="05000000000000000000" pitchFamily="2" charset="2"/>
              <a:buChar char="Ø"/>
            </a:pPr>
            <a:r>
              <a:rPr lang="hi-IN" sz="2200" b="1" dirty="0">
                <a:solidFill>
                  <a:srgbClr val="0070C0"/>
                </a:solidFill>
                <a:latin typeface="Calibri" panose="020F0502020204030204" pitchFamily="34" charset="0"/>
                <a:ea typeface="Times New Roman" panose="02020603050405020304" pitchFamily="18" charset="0"/>
                <a:cs typeface="Noto Sans Devanagari UI"/>
              </a:rPr>
              <a:t> </a:t>
            </a:r>
            <a:r>
              <a:rPr lang="hi-IN" sz="2400" dirty="0">
                <a:solidFill>
                  <a:srgbClr val="002060"/>
                </a:solidFill>
                <a:effectLst/>
                <a:latin typeface="Calibri" panose="020F0502020204030204" pitchFamily="34" charset="0"/>
                <a:ea typeface="Times New Roman" panose="02020603050405020304" pitchFamily="18" charset="0"/>
                <a:cs typeface="Noto Sans Devanagari UI"/>
              </a:rPr>
              <a:t>खंडांतर्गत समुद्र व सरोवरे यातील पाण्याची क्षारता</a:t>
            </a:r>
            <a:endParaRPr lang="en-US" sz="24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5054945"/>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6C267D58-599B-43E0-9109-DD7C9CADD70D}"/>
              </a:ext>
            </a:extLst>
          </p:cNvPr>
          <p:cNvSpPr txBox="1"/>
          <p:nvPr/>
        </p:nvSpPr>
        <p:spPr>
          <a:xfrm>
            <a:off x="189782" y="234076"/>
            <a:ext cx="11439330" cy="6242735"/>
          </a:xfrm>
          <a:prstGeom prst="rect">
            <a:avLst/>
          </a:prstGeom>
          <a:noFill/>
        </p:spPr>
        <p:txBody>
          <a:bodyPr wrap="square">
            <a:spAutoFit/>
          </a:bodyPr>
          <a:lstStyle/>
          <a:p>
            <a:pPr marL="0" marR="0" algn="just">
              <a:lnSpc>
                <a:spcPct val="150000"/>
              </a:lnSpc>
              <a:spcBef>
                <a:spcPts val="0"/>
              </a:spcBef>
              <a:spcAft>
                <a:spcPts val="800"/>
              </a:spcAft>
            </a:pPr>
            <a:r>
              <a:rPr lang="hi-IN" sz="2400" b="1" dirty="0">
                <a:effectLst/>
                <a:latin typeface="Calibri" panose="020F0502020204030204" pitchFamily="34" charset="0"/>
                <a:ea typeface="Times New Roman" panose="02020603050405020304" pitchFamily="18" charset="0"/>
                <a:cs typeface="Mangal" panose="02040503050203030202" pitchFamily="18" charset="0"/>
              </a:rPr>
              <a:t>सागर जलाच्या क्षारतेची उत्पत्ती</a:t>
            </a:r>
            <a:r>
              <a:rPr lang="en-US" sz="2400" b="1" dirty="0">
                <a:effectLst/>
                <a:latin typeface="Calibri" panose="020F0502020204030204" pitchFamily="34" charset="0"/>
                <a:ea typeface="Times New Roman" panose="02020603050405020304" pitchFamily="18" charset="0"/>
                <a:cs typeface="Mangal" panose="02040503050203030202" pitchFamily="18" charset="0"/>
              </a:rPr>
              <a:t> :-</a:t>
            </a:r>
            <a:r>
              <a:rPr lang="hi-IN" sz="2400" b="1" dirty="0">
                <a:effectLst/>
                <a:latin typeface="Calibri" panose="020F0502020204030204" pitchFamily="34" charset="0"/>
                <a:ea typeface="Times New Roman" panose="02020603050405020304" pitchFamily="18" charset="0"/>
                <a:cs typeface="Mangal" panose="02040503050203030202" pitchFamily="18" charset="0"/>
              </a:rPr>
              <a:t> </a:t>
            </a:r>
          </a:p>
          <a:p>
            <a:pPr marL="0" marR="0" algn="just">
              <a:lnSpc>
                <a:spcPct val="150000"/>
              </a:lnSpc>
              <a:spcBef>
                <a:spcPts val="0"/>
              </a:spcBef>
              <a:spcAft>
                <a:spcPts val="800"/>
              </a:spcAft>
            </a:pPr>
            <a:r>
              <a:rPr lang="en-US" sz="2400" dirty="0">
                <a:effectLst/>
                <a:latin typeface="Calibri" panose="020F0502020204030204" pitchFamily="34" charset="0"/>
                <a:ea typeface="Times New Roman" panose="02020603050405020304" pitchFamily="18" charset="0"/>
                <a:cs typeface="Mangal" panose="02040503050203030202" pitchFamily="18" charset="0"/>
              </a:rPr>
              <a:t>	</a:t>
            </a:r>
            <a:r>
              <a:rPr lang="hi-IN" sz="2400" dirty="0">
                <a:effectLst/>
                <a:latin typeface="Calibri" panose="020F0502020204030204" pitchFamily="34" charset="0"/>
                <a:ea typeface="Times New Roman" panose="02020603050405020304" pitchFamily="18" charset="0"/>
                <a:cs typeface="Mangal" panose="02040503050203030202" pitchFamily="18" charset="0"/>
              </a:rPr>
              <a:t>जेव्हा सागर निर्मिती झाली त्यावेळी सागर पाण्याची क्षारता अतिशय कमी होती. मृदावरण आणि जलावरण या दोन्ही भागावर वर्षानुवर्ष पर्जन्य वृष्टी होत राहिल्याने नद्या नाले आणि इतर प्रवाह भूपृष्ठावरून वाहत असताना भूपृष्ठावरील खडकातील काही क्षार त्यात विरघळले गेले. हेच क्षारयुक्त पाणी शेवटी सागरात विलीन होत असल्याने सागर पाण्यातील क्षारतेचे प्रमाण एकसारखे वाढत गेले. सागर निर्मितीनंतर जसजशी वर्षामागून वर्षे जाऊ लागली तसतशी सागर जलाची क्षारता एक सारखी वाढतच आहे. तसेच सागराच्या पाण्याची मोठ्या प्रमाणावर बाष्पीभवन होत असल्याने विरघळलेले क्षार पदार्थ शिल्लक राहतात. यामुळे सागर जलात क्षार पदार्थाची प्रमाण वाढत जाते. दरवर्षी जगातील सर्व नद्या द्वारे 16 कोटी टन क्षारांचे सागरी पाण्यात निक्षेपण होत असते. त्यामुळेच असे म्हणता येते की सागरजलाच्या क्षारतेचे मूळ कारण नद्याच आहेत.</a:t>
            </a:r>
          </a:p>
        </p:txBody>
      </p:sp>
    </p:spTree>
    <p:extLst>
      <p:ext uri="{BB962C8B-B14F-4D97-AF65-F5344CB8AC3E}">
        <p14:creationId xmlns:p14="http://schemas.microsoft.com/office/powerpoint/2010/main" val="1973450762"/>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FCBE8B5F-0949-43D7-B97D-00BCEBE1BC09}"/>
              </a:ext>
            </a:extLst>
          </p:cNvPr>
          <p:cNvSpPr txBox="1"/>
          <p:nvPr/>
        </p:nvSpPr>
        <p:spPr>
          <a:xfrm>
            <a:off x="444623" y="356996"/>
            <a:ext cx="11001375" cy="4478149"/>
          </a:xfrm>
          <a:prstGeom prst="rect">
            <a:avLst/>
          </a:prstGeom>
          <a:noFill/>
        </p:spPr>
        <p:txBody>
          <a:bodyPr wrap="square">
            <a:spAutoFit/>
          </a:bodyPr>
          <a:lstStyle/>
          <a:p>
            <a:pPr marL="0" marR="0" algn="just">
              <a:lnSpc>
                <a:spcPct val="150000"/>
              </a:lnSpc>
              <a:spcBef>
                <a:spcPts val="0"/>
              </a:spcBef>
              <a:spcAft>
                <a:spcPts val="800"/>
              </a:spcAft>
            </a:pPr>
            <a:r>
              <a:rPr lang="hi-IN" sz="2400" dirty="0">
                <a:solidFill>
                  <a:srgbClr val="FFC000"/>
                </a:solidFill>
                <a:effectLst/>
                <a:latin typeface="Calibri" panose="020F0502020204030204" pitchFamily="34" charset="0"/>
                <a:ea typeface="Times New Roman" panose="02020603050405020304" pitchFamily="18" charset="0"/>
                <a:cs typeface="Mangal" panose="02040503050203030202" pitchFamily="18" charset="0"/>
              </a:rPr>
              <a:t>असे असली तरी नद्यांच्या व सागराच्या पाण्यात असलेले क्षार पदार्थ व त्यांचे प्रमाण भिन्न आहे. सागराच्या पाण्यात सोडियम क्लोराइड जास्त तर नदीच्या पाण्यात कॅल्शियम कार्बोनेट हे क्षार जास्त असतात. सागरात वावरणाऱ्या असंख्य जीवांच्या उपोषणासाठी कॅल्शियम कार्बोनेट अत्यंत आवश्यक असते. म्हणून प्रवाळ, मोलुस्का इत्यादी सारखे जीव पाण्यातील कॅल्शियम कार्बोनेट शोषून घेतात त्यामुळे सागर पाण्यातील कॅल्शियम कार्बोनेटचे प्रमाण कमी होते. तर सोडीयम क्लोराइड व इतर शिल्लक राहतात. यावरून सोडियम क्लोराइड या क्षार पदार्थाच्या अत्याधिक प्रमाणामुळे सागर जलाला खारटपणा येतो.</a:t>
            </a:r>
          </a:p>
        </p:txBody>
      </p:sp>
    </p:spTree>
    <p:extLst>
      <p:ext uri="{BB962C8B-B14F-4D97-AF65-F5344CB8AC3E}">
        <p14:creationId xmlns:p14="http://schemas.microsoft.com/office/powerpoint/2010/main" val="4050123177"/>
      </p:ext>
    </p:extLst>
  </p:cSld>
  <p:clrMapOvr>
    <a:masterClrMapping/>
  </p:clrMapOvr>
  <p:transition spd="med">
    <p:pull/>
  </p:transition>
</p:sld>
</file>

<file path=ppt/slides/slide17.xml><?xml version="1.0" encoding="utf-8"?>
<p:sld xmlns:a="http://schemas.openxmlformats.org/drawingml/2006/main" xmlns:r="http://schemas.openxmlformats.org/officeDocument/2006/relationships" xmlns:p="http://schemas.openxmlformats.org/presentationml/2006/main" show="0">
  <p:cSld>
    <p:bg>
      <p:bgPr>
        <a:solidFill>
          <a:schemeClr val="bg1">
            <a:lumMod val="50000"/>
            <a:lumOff val="5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4C1B7E67-AD18-41FF-9314-966049A0507B}"/>
              </a:ext>
            </a:extLst>
          </p:cNvPr>
          <p:cNvSpPr txBox="1"/>
          <p:nvPr/>
        </p:nvSpPr>
        <p:spPr>
          <a:xfrm>
            <a:off x="438150" y="440275"/>
            <a:ext cx="11049000" cy="5781070"/>
          </a:xfrm>
          <a:prstGeom prst="rect">
            <a:avLst/>
          </a:prstGeom>
          <a:noFill/>
        </p:spPr>
        <p:txBody>
          <a:bodyPr wrap="square">
            <a:spAutoFit/>
          </a:bodyPr>
          <a:lstStyle/>
          <a:p>
            <a:pPr marL="0" marR="0">
              <a:lnSpc>
                <a:spcPct val="150000"/>
              </a:lnSpc>
              <a:spcBef>
                <a:spcPts val="0"/>
              </a:spcBef>
              <a:spcAft>
                <a:spcPts val="800"/>
              </a:spcAft>
            </a:pPr>
            <a:r>
              <a:rPr lang="hi-IN" sz="2800" b="1"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सागर जलाची घटना आणि क्षारतेची संरचना </a:t>
            </a:r>
          </a:p>
          <a:p>
            <a:pPr marL="0" marR="0">
              <a:lnSpc>
                <a:spcPct val="150000"/>
              </a:lnSpc>
              <a:spcBef>
                <a:spcPts val="0"/>
              </a:spcBef>
              <a:spcAft>
                <a:spcPts val="800"/>
              </a:spcAft>
            </a:pPr>
            <a:r>
              <a:rPr lang="hi-IN" sz="2400"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सागर जलाची घटना पाहिली असता असे लक्षात येते की सागराचे पाणी हे पृथ्वीवरील अनेक प्रकारच्या खनिज द्रव्याचे विरघळलेल्या अवस्थेतील मिश्रण आहे. शास्त्रज्ञांच्या मतानुसार प्रति घन किलोमीटर 4.5 कोटी टन मीट सागरात आहे. सागर आणि महासागरातील पाणी 329 दशलक्ष घन आहे. जॉलीच्या मतानुसार या सर्व पाण्यात 50 हजार दशलक्ष टन मीठ असावे. जॉन मरेच्या मतानुसार 33 कोटी घनमैल समुद्रात पाचशे कोटी टन खनिज क्षार मिसळलेली आहेत तर क्लार्कच्या मतानुसार 270 कोटी टन खनिज द्रव्य नद्यांनी महासागरात आणून सोडली आहेत. समुद्रात असलेले संपूर्ण मीठ जर बाहेर काढले तर पृथ्वीवर 400 फूट उंचीचा थर जमा होईल. समुद्रात अनेक प्रकारचे क्षार मिसळलेली असली तरी त्यात सर्वात जास्त प्रमाण मिठाचे आहे.</a:t>
            </a:r>
          </a:p>
        </p:txBody>
      </p:sp>
    </p:spTree>
    <p:extLst>
      <p:ext uri="{BB962C8B-B14F-4D97-AF65-F5344CB8AC3E}">
        <p14:creationId xmlns:p14="http://schemas.microsoft.com/office/powerpoint/2010/main" val="249328579"/>
      </p:ext>
    </p:extLst>
  </p:cSld>
  <p:clrMapOvr>
    <a:masterClrMapping/>
  </p:clrMapOvr>
  <p:transition spd="slow">
    <p:cover/>
  </p:transition>
</p:sld>
</file>

<file path=ppt/slides/slide18.xml><?xml version="1.0" encoding="utf-8"?>
<p:sld xmlns:a="http://schemas.openxmlformats.org/drawingml/2006/main" xmlns:r="http://schemas.openxmlformats.org/officeDocument/2006/relationships" xmlns:p="http://schemas.openxmlformats.org/presentationml/2006/main" show="0">
  <p:cSld>
    <p:bg>
      <p:bgPr>
        <a:solidFill>
          <a:schemeClr val="bg2">
            <a:lumMod val="60000"/>
            <a:lumOff val="4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1C4098D0-7FBF-4A01-A3E8-377FA866D0F7}"/>
              </a:ext>
            </a:extLst>
          </p:cNvPr>
          <p:cNvSpPr txBox="1"/>
          <p:nvPr/>
        </p:nvSpPr>
        <p:spPr>
          <a:xfrm>
            <a:off x="338137" y="285750"/>
            <a:ext cx="11515725" cy="6242735"/>
          </a:xfrm>
          <a:prstGeom prst="rect">
            <a:avLst/>
          </a:prstGeom>
          <a:noFill/>
        </p:spPr>
        <p:txBody>
          <a:bodyPr wrap="square">
            <a:spAutoFit/>
          </a:bodyPr>
          <a:lstStyle/>
          <a:p>
            <a:pPr marL="0" marR="0" algn="just">
              <a:lnSpc>
                <a:spcPct val="150000"/>
              </a:lnSpc>
              <a:spcBef>
                <a:spcPts val="0"/>
              </a:spcBef>
              <a:spcAft>
                <a:spcPts val="800"/>
              </a:spcAft>
            </a:pPr>
            <a:r>
              <a:rPr lang="en-US" sz="2400" dirty="0">
                <a:solidFill>
                  <a:srgbClr val="7030A0"/>
                </a:solidFill>
                <a:effectLst/>
                <a:latin typeface="Calibri" panose="020F0502020204030204" pitchFamily="34" charset="0"/>
                <a:ea typeface="Times New Roman" panose="02020603050405020304" pitchFamily="18" charset="0"/>
                <a:cs typeface="Mangal" panose="02040503050203030202" pitchFamily="18" charset="0"/>
              </a:rPr>
              <a:t>	</a:t>
            </a:r>
            <a:r>
              <a:rPr lang="hi-IN" sz="2400" dirty="0">
                <a:solidFill>
                  <a:srgbClr val="7030A0"/>
                </a:solidFill>
                <a:effectLst/>
                <a:latin typeface="Calibri" panose="020F0502020204030204" pitchFamily="34" charset="0"/>
                <a:ea typeface="Times New Roman" panose="02020603050405020304" pitchFamily="18" charset="0"/>
                <a:cs typeface="Mangal" panose="02040503050203030202" pitchFamily="18" charset="0"/>
              </a:rPr>
              <a:t>सर्वसाधारणपणे समुद्राच्या 1000 ग्रॅम वजनी पाण्यात 35 ग्रॅम क्षार विरघळलेले असतात सागराच्या 1000 वजनी भागात पाण्यात एकूण सर्व क्षारांची मिळुन जितके वजनी भाग प्रमाण असते. त्याला सागर जलाची क्षारता किंवा लवनता असे म्हणतात. क्षारता नेहमी हजारात सांगतात. पृथ्वीवरील महासागराची सरासरी क्षारता किंवा लवनता दरहजारी 35 एवढी आहे.</a:t>
            </a:r>
          </a:p>
          <a:p>
            <a:pPr marL="0" marR="0" algn="just">
              <a:lnSpc>
                <a:spcPct val="150000"/>
              </a:lnSpc>
              <a:spcBef>
                <a:spcPts val="0"/>
              </a:spcBef>
              <a:spcAft>
                <a:spcPts val="800"/>
              </a:spcAft>
            </a:pPr>
            <a:r>
              <a:rPr lang="en-US" sz="2400" dirty="0">
                <a:solidFill>
                  <a:srgbClr val="7030A0"/>
                </a:solidFill>
                <a:effectLst/>
                <a:latin typeface="Calibri" panose="020F0502020204030204" pitchFamily="34" charset="0"/>
                <a:ea typeface="Times New Roman" panose="02020603050405020304" pitchFamily="18" charset="0"/>
                <a:cs typeface="Mangal" panose="02040503050203030202" pitchFamily="18" charset="0"/>
              </a:rPr>
              <a:t>	</a:t>
            </a:r>
            <a:r>
              <a:rPr lang="hi-IN" sz="2400" dirty="0">
                <a:solidFill>
                  <a:srgbClr val="7030A0"/>
                </a:solidFill>
                <a:effectLst/>
                <a:latin typeface="Calibri" panose="020F0502020204030204" pitchFamily="34" charset="0"/>
                <a:ea typeface="Times New Roman" panose="02020603050405020304" pitchFamily="18" charset="0"/>
                <a:cs typeface="Mangal" panose="02040503050203030202" pitchFamily="18" charset="0"/>
              </a:rPr>
              <a:t>1884 मध्ये डिटमर यांनी चॅलेंजर या जहाजातून संपूर्ण महासागरात संचार करून महासागरातील जवळजवळ सर्व भागातील आणि वेगवेगळ्या खोलीवरील पाण्याचे 77 नमुने घेऊन सागरी जलाच्या क्षारताचे विश्लेषण केले आहे. त्यानुसार 1000 ग्रॅम सागर जलात क्षारतेचे प्रमाण सोडियम क्लोराइड 27.2, मॅग्नेशियम क्लोराईड 3.8, मॅग्नेशियम सल्फेट 1.6, कॅल्शियम सल्फेट 1.2 पोटॅशियम सल्फेट 0.8 कॅल्शियम कार्बोनेट 1.1 या प्रमुख चारा क्षार व्यतिरिक्त अन्य पदार्थ ही सागर जलात अत्यल्प प्रमाणात आढळतात. </a:t>
            </a:r>
          </a:p>
        </p:txBody>
      </p:sp>
    </p:spTree>
    <p:extLst>
      <p:ext uri="{BB962C8B-B14F-4D97-AF65-F5344CB8AC3E}">
        <p14:creationId xmlns:p14="http://schemas.microsoft.com/office/powerpoint/2010/main" val="108969447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0">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A9C8C3FC-68DF-43F3-91EC-01452D5EB14A}"/>
              </a:ext>
            </a:extLst>
          </p:cNvPr>
          <p:cNvSpPr txBox="1"/>
          <p:nvPr/>
        </p:nvSpPr>
        <p:spPr>
          <a:xfrm>
            <a:off x="1152525" y="914697"/>
            <a:ext cx="9886950" cy="4016484"/>
          </a:xfrm>
          <a:prstGeom prst="rect">
            <a:avLst/>
          </a:prstGeom>
          <a:noFill/>
        </p:spPr>
        <p:txBody>
          <a:bodyPr wrap="square">
            <a:spAutoFit/>
          </a:bodyPr>
          <a:lstStyle/>
          <a:p>
            <a:pPr algn="just">
              <a:lnSpc>
                <a:spcPct val="150000"/>
              </a:lnSpc>
            </a:pPr>
            <a:r>
              <a:rPr lang="hi-IN" sz="2800" b="1"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सागर जलाच्या क्षारतेवर परिणाम करणारे घटक</a:t>
            </a:r>
          </a:p>
          <a:p>
            <a:pPr algn="just">
              <a:lnSpc>
                <a:spcPct val="150000"/>
              </a:lnSpc>
            </a:pPr>
            <a:r>
              <a:rPr lang="en-US" sz="2400"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	</a:t>
            </a:r>
            <a:r>
              <a:rPr lang="hi-IN" sz="2400"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महासागर व सागराचे पाणी खारट असले आणि त्याची सरासरी प्रमाण दर हजारी 35 असले तरी समुद्र पाण्याची क्षारता सर्व ठिकाणी सारखी नाही. स्थानपरत्वे चे प्रमाण कमी जास्त होत जाते. सागर पाण्याच्या क्षारतेमध्ये पडणारा फरक अनेक घटकावर अवलंबून असतो. शुद्ध पाण्याचा पुरवठा, बाष्पीभवनाचे प्रमाण, वाऱ्याची दिशा, समुद्र प्रवाह इत्यादी घटक सागर जलाच्या क्षारतेवर परिणाम करत असतात.</a:t>
            </a:r>
          </a:p>
        </p:txBody>
      </p:sp>
    </p:spTree>
    <p:extLst>
      <p:ext uri="{BB962C8B-B14F-4D97-AF65-F5344CB8AC3E}">
        <p14:creationId xmlns:p14="http://schemas.microsoft.com/office/powerpoint/2010/main" val="3362445138"/>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BE6482E0-1558-437F-856C-FDA9450F672E}"/>
              </a:ext>
            </a:extLst>
          </p:cNvPr>
          <p:cNvSpPr txBox="1"/>
          <p:nvPr/>
        </p:nvSpPr>
        <p:spPr>
          <a:xfrm>
            <a:off x="4229100" y="193818"/>
            <a:ext cx="3733800" cy="610680"/>
          </a:xfrm>
          <a:prstGeom prst="rect">
            <a:avLst/>
          </a:prstGeom>
          <a:noFill/>
        </p:spPr>
        <p:txBody>
          <a:bodyPr wrap="square">
            <a:spAutoFit/>
          </a:bodyPr>
          <a:lstStyle/>
          <a:p>
            <a:pPr marL="0" marR="0" algn="ctr">
              <a:lnSpc>
                <a:spcPct val="107000"/>
              </a:lnSpc>
              <a:spcBef>
                <a:spcPts val="0"/>
              </a:spcBef>
              <a:spcAft>
                <a:spcPts val="800"/>
              </a:spcAft>
            </a:pPr>
            <a:r>
              <a:rPr lang="hi-IN" sz="3200" b="1" dirty="0">
                <a:solidFill>
                  <a:schemeClr val="accent1">
                    <a:lumMod val="75000"/>
                  </a:schemeClr>
                </a:solidFill>
                <a:effectLst/>
                <a:latin typeface="Calibri" panose="020F0502020204030204" pitchFamily="34" charset="0"/>
                <a:ea typeface="Times New Roman" panose="02020603050405020304" pitchFamily="18" charset="0"/>
                <a:cs typeface="Mangal" panose="02040503050203030202" pitchFamily="18" charset="0"/>
              </a:rPr>
              <a:t>सागर जलाचे</a:t>
            </a:r>
            <a:r>
              <a:rPr lang="en-US" sz="3200" b="1" dirty="0">
                <a:solidFill>
                  <a:schemeClr val="accent1">
                    <a:lumMod val="75000"/>
                  </a:schemeClr>
                </a:solidFill>
                <a:effectLst/>
                <a:latin typeface="Calibri" panose="020F0502020204030204" pitchFamily="34" charset="0"/>
                <a:ea typeface="Times New Roman" panose="02020603050405020304" pitchFamily="18" charset="0"/>
                <a:cs typeface="Mangal" panose="02040503050203030202" pitchFamily="18" charset="0"/>
              </a:rPr>
              <a:t> </a:t>
            </a:r>
            <a:r>
              <a:rPr lang="hi-IN" sz="3200" b="1" dirty="0">
                <a:solidFill>
                  <a:schemeClr val="accent1">
                    <a:lumMod val="75000"/>
                  </a:schemeClr>
                </a:solidFill>
                <a:effectLst/>
                <a:latin typeface="Calibri" panose="020F0502020204030204" pitchFamily="34" charset="0"/>
                <a:ea typeface="Times New Roman" panose="02020603050405020304" pitchFamily="18" charset="0"/>
                <a:cs typeface="Mangal" panose="02040503050203030202" pitchFamily="18" charset="0"/>
              </a:rPr>
              <a:t>तापमान</a:t>
            </a:r>
            <a:endParaRPr lang="en-US" sz="3200" b="1" dirty="0">
              <a:solidFill>
                <a:schemeClr val="accent1">
                  <a:lumMod val="75000"/>
                </a:schemeClr>
              </a:solidFill>
              <a:effectLst/>
              <a:latin typeface="Calibri" panose="020F0502020204030204" pitchFamily="34" charset="0"/>
              <a:ea typeface="Times New Roman" panose="02020603050405020304" pitchFamily="18" charset="0"/>
              <a:cs typeface="Mangal" panose="02040503050203030202" pitchFamily="18" charset="0"/>
            </a:endParaRPr>
          </a:p>
        </p:txBody>
      </p:sp>
      <p:sp>
        <p:nvSpPr>
          <p:cNvPr id="2" name="TextBox 1">
            <a:extLst>
              <a:ext uri="{FF2B5EF4-FFF2-40B4-BE49-F238E27FC236}">
                <a16:creationId xmlns:a16="http://schemas.microsoft.com/office/drawing/2014/main" xmlns="" id="{F571199A-2753-4280-9496-675475D89E23}"/>
              </a:ext>
            </a:extLst>
          </p:cNvPr>
          <p:cNvSpPr txBox="1"/>
          <p:nvPr/>
        </p:nvSpPr>
        <p:spPr>
          <a:xfrm>
            <a:off x="559836" y="1464906"/>
            <a:ext cx="6960637" cy="6129050"/>
          </a:xfrm>
          <a:prstGeom prst="rect">
            <a:avLst/>
          </a:prstGeom>
          <a:noFill/>
        </p:spPr>
        <p:txBody>
          <a:bodyPr wrap="square" rtlCol="0">
            <a:spAutoFit/>
          </a:bodyPr>
          <a:lstStyle/>
          <a:p>
            <a:pPr marL="342900" indent="-342900" algn="just">
              <a:lnSpc>
                <a:spcPct val="150000"/>
              </a:lnSpc>
              <a:buFont typeface="Wingdings" panose="05000000000000000000" pitchFamily="2" charset="2"/>
              <a:buChar char="Ø"/>
            </a:pPr>
            <a:r>
              <a:rPr lang="en-US" sz="2400" dirty="0">
                <a:solidFill>
                  <a:srgbClr val="002060"/>
                </a:solidFill>
                <a:latin typeface="Times New Roman" panose="02020603050405020304" pitchFamily="18" charset="0"/>
                <a:cs typeface="Times New Roman" panose="02020603050405020304" pitchFamily="18" charset="0"/>
              </a:rPr>
              <a:t>INTRODUCTION</a:t>
            </a:r>
          </a:p>
          <a:p>
            <a:pPr marL="342900" indent="-342900" algn="just">
              <a:lnSpc>
                <a:spcPct val="150000"/>
              </a:lnSpc>
              <a:buFont typeface="Wingdings" panose="05000000000000000000" pitchFamily="2" charset="2"/>
              <a:buChar char="Ø"/>
            </a:pPr>
            <a:r>
              <a:rPr lang="hi-IN"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सागर जलाचे तापमान वर परिणाम करणारे घटक</a:t>
            </a:r>
            <a:endParaRPr lang="en-US" sz="2400" dirty="0">
              <a:solidFill>
                <a:schemeClr val="bg1"/>
              </a:solidFill>
              <a:latin typeface="Calibri" panose="020F0502020204030204" pitchFamily="34" charset="0"/>
              <a:ea typeface="Times New Roman" panose="02020603050405020304" pitchFamily="18" charset="0"/>
              <a:cs typeface="Mangal" panose="02040503050203030202" pitchFamily="18" charset="0"/>
            </a:endParaRPr>
          </a:p>
          <a:p>
            <a:pPr marL="914400" lvl="1" indent="-457200" algn="just">
              <a:lnSpc>
                <a:spcPct val="150000"/>
              </a:lnSpc>
              <a:buFont typeface="+mj-lt"/>
              <a:buAutoNum type="arabicPeriod"/>
            </a:pPr>
            <a:r>
              <a:rPr lang="hi-IN"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अक्षांश</a:t>
            </a:r>
            <a:endParaRPr lang="en-US"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endParaRPr>
          </a:p>
          <a:p>
            <a:pPr marL="914400" lvl="1" indent="-457200" algn="just">
              <a:lnSpc>
                <a:spcPct val="150000"/>
              </a:lnSpc>
              <a:buFont typeface="+mj-lt"/>
              <a:buAutoNum type="arabicPeriod"/>
            </a:pPr>
            <a:r>
              <a:rPr lang="hi-IN" sz="2400" b="1"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प्रचलित वारे</a:t>
            </a:r>
            <a:endParaRPr lang="en-US" sz="2400" b="1"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endParaRPr>
          </a:p>
          <a:p>
            <a:pPr marL="914400" lvl="1" indent="-457200" algn="just">
              <a:lnSpc>
                <a:spcPct val="150000"/>
              </a:lnSpc>
              <a:buFont typeface="+mj-lt"/>
              <a:buAutoNum type="arabicPeriod"/>
            </a:pPr>
            <a:r>
              <a:rPr lang="hi-IN" sz="2400" b="1"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सागरी प्रवाह</a:t>
            </a:r>
            <a:endParaRPr lang="en-US" sz="2400" b="1"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endParaRPr>
          </a:p>
          <a:p>
            <a:pPr marL="914400" lvl="1" indent="-457200" algn="just">
              <a:lnSpc>
                <a:spcPct val="150000"/>
              </a:lnSpc>
              <a:buFont typeface="+mj-lt"/>
              <a:buAutoNum type="arabicPeriod"/>
            </a:pPr>
            <a:r>
              <a:rPr lang="hi-IN" sz="2400" b="1"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समीपवृत्ती भूमीखंडे</a:t>
            </a:r>
            <a:endParaRPr lang="en-US" sz="2400" dirty="0">
              <a:solidFill>
                <a:srgbClr val="002060"/>
              </a:solidFill>
              <a:latin typeface="Calibri" panose="020F0502020204030204" pitchFamily="34" charset="0"/>
              <a:ea typeface="Times New Roman" panose="02020603050405020304" pitchFamily="18" charset="0"/>
              <a:cs typeface="Mangal" panose="02040503050203030202" pitchFamily="18" charset="0"/>
            </a:endParaRPr>
          </a:p>
          <a:p>
            <a:pPr marL="342900" indent="-342900" algn="just">
              <a:lnSpc>
                <a:spcPct val="150000"/>
              </a:lnSpc>
              <a:buFont typeface="Wingdings" panose="05000000000000000000" pitchFamily="2" charset="2"/>
              <a:buChar char="Ø"/>
            </a:pPr>
            <a:r>
              <a:rPr lang="hi-IN" sz="2400" b="1" dirty="0">
                <a:solidFill>
                  <a:srgbClr val="0070C0"/>
                </a:solidFill>
                <a:effectLst/>
                <a:latin typeface="Calibri" panose="020F0502020204030204" pitchFamily="34" charset="0"/>
                <a:ea typeface="Times New Roman" panose="02020603050405020304" pitchFamily="18" charset="0"/>
                <a:cs typeface="Mangal" panose="02040503050203030202" pitchFamily="18" charset="0"/>
              </a:rPr>
              <a:t>सागर जलाच्या तापमानाची क्षितिज समांतर वितरण</a:t>
            </a:r>
            <a:endParaRPr lang="en-US" sz="2400" b="1" dirty="0">
              <a:solidFill>
                <a:srgbClr val="0070C0"/>
              </a:solidFill>
              <a:effectLst/>
              <a:latin typeface="Calibri" panose="020F0502020204030204" pitchFamily="34" charset="0"/>
              <a:ea typeface="Times New Roman" panose="02020603050405020304" pitchFamily="18" charset="0"/>
              <a:cs typeface="Mangal" panose="02040503050203030202" pitchFamily="18" charset="0"/>
            </a:endParaRPr>
          </a:p>
          <a:p>
            <a:pPr marL="342900" indent="-342900" algn="just">
              <a:lnSpc>
                <a:spcPct val="150000"/>
              </a:lnSpc>
              <a:buFont typeface="Wingdings" panose="05000000000000000000" pitchFamily="2" charset="2"/>
              <a:buChar char="Ø"/>
            </a:pPr>
            <a:r>
              <a:rPr lang="hi-IN" sz="2400" b="1"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सागर जलाच्या तापमानाचे खोलीनुसार वितरण</a:t>
            </a:r>
            <a:endParaRPr lang="en-US" sz="2400" b="1"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342900" indent="-342900" algn="just">
              <a:lnSpc>
                <a:spcPct val="150000"/>
              </a:lnSpc>
              <a:buFont typeface="Wingdings" panose="05000000000000000000" pitchFamily="2" charset="2"/>
              <a:buChar char="Ø"/>
            </a:pPr>
            <a:endParaRPr lang="en-US" sz="24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914400" lvl="1" indent="-457200" algn="just">
              <a:lnSpc>
                <a:spcPct val="150000"/>
              </a:lnSpc>
              <a:buFont typeface="Wingdings" panose="05000000000000000000" pitchFamily="2" charset="2"/>
              <a:buChar char="Ø"/>
            </a:pPr>
            <a:endParaRPr lang="en-US" sz="2400" b="1" dirty="0">
              <a:solidFill>
                <a:srgbClr val="002060"/>
              </a:solidFill>
              <a:latin typeface="Calibri" panose="020F0502020204030204" pitchFamily="34" charset="0"/>
              <a:ea typeface="Times New Roman" panose="02020603050405020304" pitchFamily="18" charset="0"/>
              <a:cs typeface="Mangal" panose="02040503050203030202" pitchFamily="18" charset="0"/>
            </a:endParaRPr>
          </a:p>
          <a:p>
            <a:pPr lvl="1" algn="just">
              <a:lnSpc>
                <a:spcPct val="150000"/>
              </a:lnSpc>
            </a:pPr>
            <a:endParaRPr lang="en-US" sz="2400" b="1"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endParaRPr>
          </a:p>
        </p:txBody>
      </p:sp>
    </p:spTree>
    <p:extLst>
      <p:ext uri="{BB962C8B-B14F-4D97-AF65-F5344CB8AC3E}">
        <p14:creationId xmlns:p14="http://schemas.microsoft.com/office/powerpoint/2010/main" val="9564293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0">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9A8A40D3-E600-4798-A851-FE1A0B5FA996}"/>
              </a:ext>
            </a:extLst>
          </p:cNvPr>
          <p:cNvSpPr txBox="1"/>
          <p:nvPr/>
        </p:nvSpPr>
        <p:spPr>
          <a:xfrm>
            <a:off x="1302544" y="788453"/>
            <a:ext cx="9586912" cy="5595763"/>
          </a:xfrm>
          <a:prstGeom prst="rect">
            <a:avLst/>
          </a:prstGeom>
          <a:noFill/>
        </p:spPr>
        <p:txBody>
          <a:bodyPr wrap="square">
            <a:spAutoFit/>
          </a:bodyPr>
          <a:lstStyle/>
          <a:p>
            <a:pPr marL="0" marR="0">
              <a:lnSpc>
                <a:spcPct val="107000"/>
              </a:lnSpc>
              <a:spcBef>
                <a:spcPts val="0"/>
              </a:spcBef>
              <a:spcAft>
                <a:spcPts val="800"/>
              </a:spcAft>
            </a:pPr>
            <a:r>
              <a:rPr lang="en-US" sz="2800" b="1" dirty="0">
                <a:solidFill>
                  <a:srgbClr val="0070C0"/>
                </a:solidFill>
                <a:effectLst/>
                <a:latin typeface="Calibri" panose="020F0502020204030204" pitchFamily="34" charset="0"/>
                <a:ea typeface="Times New Roman" panose="02020603050405020304" pitchFamily="18" charset="0"/>
                <a:cs typeface="Mangal" panose="02040503050203030202" pitchFamily="18" charset="0"/>
              </a:rPr>
              <a:t>1. </a:t>
            </a:r>
            <a:r>
              <a:rPr lang="hi-IN" sz="2800" b="1" dirty="0">
                <a:solidFill>
                  <a:srgbClr val="0070C0"/>
                </a:solidFill>
                <a:effectLst/>
                <a:latin typeface="Calibri" panose="020F0502020204030204" pitchFamily="34" charset="0"/>
                <a:ea typeface="Times New Roman" panose="02020603050405020304" pitchFamily="18" charset="0"/>
                <a:cs typeface="Mangal" panose="02040503050203030202" pitchFamily="18" charset="0"/>
              </a:rPr>
              <a:t>गोड्या पाण्याचा पुरवठा</a:t>
            </a:r>
          </a:p>
          <a:p>
            <a:pPr marL="0" marR="0" algn="just">
              <a:lnSpc>
                <a:spcPct val="150000"/>
              </a:lnSpc>
              <a:spcBef>
                <a:spcPts val="0"/>
              </a:spcBef>
              <a:spcAft>
                <a:spcPts val="800"/>
              </a:spcAft>
            </a:pPr>
            <a:r>
              <a:rPr lang="hi-IN" sz="2400" dirty="0">
                <a:solidFill>
                  <a:srgbClr val="0070C0"/>
                </a:solidFill>
                <a:effectLst/>
                <a:latin typeface="Calibri" panose="020F0502020204030204" pitchFamily="34" charset="0"/>
                <a:ea typeface="Times New Roman" panose="02020603050405020304" pitchFamily="18" charset="0"/>
                <a:cs typeface="Mangal" panose="02040503050203030202" pitchFamily="18" charset="0"/>
              </a:rPr>
              <a:t> 	सागर जलाच्या क्षारतेवर परिणाम करणारा हा एक महत्त्वाचा घटक आहे. पर्जन्यामुळे आणि नद्या द्वारे सागराला गोड्या पाण्याचा भरपूर पुरवठा होतो. त्यामुळे सागर जलाच्या क्षारतेवर या गोड्या पाण्याच्या पुरवठ्याचा फार मोठा परिणाम होतो. ज्या समुद्रात किंवा महासागराच्या ज्या भागात गोड्या पाण्याचा पुरवठा अधिक होत असेल तेथे क्षारतेचे प्रमाण कमी असते. विषुववृत्तीय बारमाही पावसाच्या प्रदेशातील महासागरी भागात व समुद्रात तसेच मोठमोठ्या नद्यांच्या मुखाजवळील समुद्रात क्षारतेचे प्रमाण कमी असते ते यामुळेच अमेझॉन, काँगो, मिसिसिपी इत्यादी नद्यांच्या मुखाजवळच्या सागरी भागात सागरी जलाची क्षारता कमी आढळते.</a:t>
            </a:r>
          </a:p>
        </p:txBody>
      </p:sp>
    </p:spTree>
    <p:extLst>
      <p:ext uri="{BB962C8B-B14F-4D97-AF65-F5344CB8AC3E}">
        <p14:creationId xmlns:p14="http://schemas.microsoft.com/office/powerpoint/2010/main" val="4131153770"/>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show="0">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59B4E6F6-48BA-4652-80F8-F83FE9CA6CEA}"/>
              </a:ext>
            </a:extLst>
          </p:cNvPr>
          <p:cNvSpPr txBox="1"/>
          <p:nvPr/>
        </p:nvSpPr>
        <p:spPr>
          <a:xfrm>
            <a:off x="404812" y="178859"/>
            <a:ext cx="11382375" cy="6335068"/>
          </a:xfrm>
          <a:prstGeom prst="rect">
            <a:avLst/>
          </a:prstGeom>
          <a:noFill/>
        </p:spPr>
        <p:txBody>
          <a:bodyPr wrap="square">
            <a:spAutoFit/>
          </a:bodyPr>
          <a:lstStyle/>
          <a:p>
            <a:pPr marL="0" marR="0" algn="just">
              <a:lnSpc>
                <a:spcPct val="150000"/>
              </a:lnSpc>
              <a:spcBef>
                <a:spcPts val="0"/>
              </a:spcBef>
              <a:spcAft>
                <a:spcPts val="800"/>
              </a:spcAft>
            </a:pPr>
            <a:r>
              <a:rPr lang="hi-IN" sz="2800" b="1"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2. बाष्पीभवनाचे प्रमाण</a:t>
            </a:r>
          </a:p>
          <a:p>
            <a:pPr marL="0" marR="0" algn="just">
              <a:lnSpc>
                <a:spcPct val="150000"/>
              </a:lnSpc>
              <a:spcBef>
                <a:spcPts val="0"/>
              </a:spcBef>
              <a:spcAft>
                <a:spcPts val="800"/>
              </a:spcAft>
            </a:pPr>
            <a:r>
              <a:rPr lang="en-US" sz="2400"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	</a:t>
            </a:r>
            <a:r>
              <a:rPr lang="hi-IN" sz="2400"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सागर जलाच्या क्षारतेवर परिणाम करणारा हा  एक प्रभावी घटक आहे. सागराच्या पाण्यातील क्षारता आणि बाष्पीभवन यांचा निकटचा संबंध आहे. कोणत्याही भागातील सागर पाण्याच्या बाष्पीभवनाचा वेग व प्रमाण हे तेथील तापमान, मेघाच्छादनाचे प्रमाण, वाऱ्याची शुष्कता आणि गती यावर अवलंबून असते. समुद्राच्या  ज्या भागात उच्च तापमान, स्वच्छ आकाश व वेगवान कोरडे वारे अशी स्थिती असेल त्या भागात बाष्पीभवन मोठ्या प्रमाणात होईल. बाष्पीभवन क्रियेत पाण्याचे रूपांतर बाष्पात होत असताना क्षार तसेच शिल्लक राहतात. म्हणून ज्या ठिकाणी बाष्पीभवन होण्याचे प्रमाण जास्त असते त्या ठिकाणच्या सागर जलाची क्षारता अधिक असते. कर्क व मकरवृत्त जवळ बाष्पीभवनाचा वेग जास्त असल्यामुळे त्या भागात क्षारता अधिक असते तर जेथे बाष्पीभवन कमी प्रमाणात होते  क्षारताही कमी असते.</a:t>
            </a:r>
          </a:p>
        </p:txBody>
      </p:sp>
    </p:spTree>
    <p:extLst>
      <p:ext uri="{BB962C8B-B14F-4D97-AF65-F5344CB8AC3E}">
        <p14:creationId xmlns:p14="http://schemas.microsoft.com/office/powerpoint/2010/main" val="4182088033"/>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show="0">
  <p:cSld>
    <p:bg>
      <p:bgPr>
        <a:solidFill>
          <a:srgbClr val="C00000"/>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70F2065A-65AE-4561-9CE7-C9698DB8A54A}"/>
              </a:ext>
            </a:extLst>
          </p:cNvPr>
          <p:cNvSpPr txBox="1"/>
          <p:nvPr/>
        </p:nvSpPr>
        <p:spPr>
          <a:xfrm>
            <a:off x="1734740" y="585845"/>
            <a:ext cx="8722519" cy="4673074"/>
          </a:xfrm>
          <a:prstGeom prst="rect">
            <a:avLst/>
          </a:prstGeom>
          <a:noFill/>
        </p:spPr>
        <p:txBody>
          <a:bodyPr wrap="square">
            <a:spAutoFit/>
          </a:bodyPr>
          <a:lstStyle/>
          <a:p>
            <a:pPr marL="0" marR="0" algn="just">
              <a:lnSpc>
                <a:spcPct val="150000"/>
              </a:lnSpc>
              <a:spcBef>
                <a:spcPts val="0"/>
              </a:spcBef>
              <a:spcAft>
                <a:spcPts val="800"/>
              </a:spcAft>
            </a:pPr>
            <a:r>
              <a:rPr lang="hi-IN" sz="2800" b="1" dirty="0">
                <a:solidFill>
                  <a:srgbClr val="FFC000"/>
                </a:solidFill>
                <a:effectLst/>
                <a:latin typeface="Calibri" panose="020F0502020204030204" pitchFamily="34" charset="0"/>
                <a:ea typeface="Times New Roman" panose="02020603050405020304" pitchFamily="18" charset="0"/>
                <a:cs typeface="Mangal" panose="02040503050203030202" pitchFamily="18" charset="0"/>
              </a:rPr>
              <a:t>3. वाऱ्याचा वेग व दिशा.</a:t>
            </a:r>
          </a:p>
          <a:p>
            <a:pPr marL="0" marR="0" algn="just">
              <a:lnSpc>
                <a:spcPct val="150000"/>
              </a:lnSpc>
              <a:spcBef>
                <a:spcPts val="0"/>
              </a:spcBef>
              <a:spcAft>
                <a:spcPts val="800"/>
              </a:spcAft>
            </a:pPr>
            <a:r>
              <a:rPr lang="en-US" sz="2400" b="1" dirty="0">
                <a:solidFill>
                  <a:srgbClr val="FFC000"/>
                </a:solidFill>
                <a:effectLst/>
                <a:latin typeface="Calibri" panose="020F0502020204030204" pitchFamily="34" charset="0"/>
                <a:ea typeface="Times New Roman" panose="02020603050405020304" pitchFamily="18" charset="0"/>
                <a:cs typeface="Mangal" panose="02040503050203030202" pitchFamily="18" charset="0"/>
              </a:rPr>
              <a:t>	</a:t>
            </a:r>
            <a:r>
              <a:rPr lang="hi-IN" sz="2400" b="1" dirty="0">
                <a:solidFill>
                  <a:srgbClr val="FFC000"/>
                </a:solidFill>
                <a:effectLst/>
                <a:latin typeface="Calibri" panose="020F0502020204030204" pitchFamily="34" charset="0"/>
                <a:ea typeface="Times New Roman" panose="02020603050405020304" pitchFamily="18" charset="0"/>
                <a:cs typeface="Mangal" panose="02040503050203030202" pitchFamily="18" charset="0"/>
              </a:rPr>
              <a:t>वाऱ्याच्या वेगाचा आणि दिशेचा परिणामही सागर जलाच्या क्षारतेवर होत असलेला दिसून येतो. वारे समुद्रावरून वाहत असताना त्यांच्या प्रचंड वेगाच्या परिणामामुळे समुद्र पृष्ठभागावरील जास्त क्षारतेचे पाणी वाऱ्याच्या दिशेला अनुसरून पुढे पुढे नेले जाते. पर्यायाने ते ज्या भागात जाते तेथील पाण्याची क्षारता वाढते. अशाप्रकारे वारे ज्या दिवशी कडून वाहतात त्या ठिकाणी आणि ज्या दिशेकडे वाहत जातात त्या ठिकाणी क्षारतेचे कमी जास्त प्रमाण आढळून येते.</a:t>
            </a:r>
            <a:endParaRPr lang="en-US" sz="2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51674340"/>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show="0">
  <p:cSld>
    <p:bg>
      <p:bgPr>
        <a:solidFill>
          <a:srgbClr val="FF0000"/>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3157C090-385C-4424-9157-A64348AA0E28}"/>
              </a:ext>
            </a:extLst>
          </p:cNvPr>
          <p:cNvSpPr txBox="1"/>
          <p:nvPr/>
        </p:nvSpPr>
        <p:spPr>
          <a:xfrm>
            <a:off x="347662" y="92766"/>
            <a:ext cx="11496675" cy="6672468"/>
          </a:xfrm>
          <a:prstGeom prst="rect">
            <a:avLst/>
          </a:prstGeom>
          <a:noFill/>
        </p:spPr>
        <p:txBody>
          <a:bodyPr wrap="square">
            <a:spAutoFit/>
          </a:bodyPr>
          <a:lstStyle/>
          <a:p>
            <a:pPr algn="just">
              <a:lnSpc>
                <a:spcPct val="150000"/>
              </a:lnSpc>
            </a:pPr>
            <a:r>
              <a:rPr lang="hi-IN" sz="2400" b="1" dirty="0">
                <a:effectLst/>
                <a:latin typeface="Calibri" panose="020F0502020204030204" pitchFamily="34" charset="0"/>
                <a:ea typeface="Times New Roman" panose="02020603050405020304" pitchFamily="18" charset="0"/>
                <a:cs typeface="Mangal" panose="02040503050203030202" pitchFamily="18" charset="0"/>
              </a:rPr>
              <a:t>4. समुद्रप्रवाह </a:t>
            </a:r>
          </a:p>
          <a:p>
            <a:pPr algn="just">
              <a:lnSpc>
                <a:spcPct val="150000"/>
              </a:lnSpc>
            </a:pPr>
            <a:r>
              <a:rPr lang="en-US" sz="2400" dirty="0">
                <a:effectLst/>
                <a:latin typeface="Calibri" panose="020F0502020204030204" pitchFamily="34" charset="0"/>
                <a:ea typeface="Times New Roman" panose="02020603050405020304" pitchFamily="18" charset="0"/>
                <a:cs typeface="Mangal" panose="02040503050203030202" pitchFamily="18" charset="0"/>
              </a:rPr>
              <a:t>	</a:t>
            </a:r>
            <a:r>
              <a:rPr lang="hi-IN" sz="2400" dirty="0">
                <a:effectLst/>
                <a:latin typeface="Calibri" panose="020F0502020204030204" pitchFamily="34" charset="0"/>
                <a:ea typeface="Times New Roman" panose="02020603050405020304" pitchFamily="18" charset="0"/>
                <a:cs typeface="Mangal" panose="02040503050203030202" pitchFamily="18" charset="0"/>
              </a:rPr>
              <a:t>समुद्राचे पाणी स्थिर नसते ते नेहमी अस्थिर असते सागर जलाची हालचाल होत असते. अनेक समुद्र प्रवाह सागरात वाहत असतात आणि या समुद्र प्रवाहाचा क्षारतेच्या कमी-जास्त प्रमाणावर परिणाम होत असतो. जास्त क्षारता असलेल्या समुद्र पाण्यातून कमी क्षारता असलेल्या भागाकडे प्रवाह वाहत असेल तर त्या भागातील क्षारता वाढविण्यास या समुद्र प्रवाहाची मदत होते. याउलट कमी क्षारता असलेल्या भागातून जास्त क्षारता असलेल्या भागाकडे समुद्र प्रवाह जात असेल तर तेथील क्षारता कमी होण्यास मदत होते. उत्तर अटलांटिक महासागराच्या दक्षिण भागातून सागर प्रवाह उत्तर अटलांटिक महासागरात उष्ण व खारट पाणी मोठ्या प्रमाणावर घेऊन जातात. त्यामुळे अटलांटिक महासागराच्या उत्तर भागात क्षारतेचे प्रमाण दर हजारी 36 पर्यंत वाढलेले आढळते. अशाप्रकारे सागर प्रवाहाचा ही सागरी पाण्याच्या क्षारतेवर परिणाम होतो.</a:t>
            </a:r>
          </a:p>
          <a:p>
            <a:pPr algn="just">
              <a:lnSpc>
                <a:spcPct val="150000"/>
              </a:lnSpc>
            </a:pPr>
            <a:endParaRPr lang="en-US" sz="2400" dirty="0"/>
          </a:p>
        </p:txBody>
      </p:sp>
    </p:spTree>
    <p:extLst>
      <p:ext uri="{BB962C8B-B14F-4D97-AF65-F5344CB8AC3E}">
        <p14:creationId xmlns:p14="http://schemas.microsoft.com/office/powerpoint/2010/main" val="1102153658"/>
      </p:ext>
    </p:extLst>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show="0">
  <p:cSld>
    <p:bg>
      <p:bgPr>
        <a:solidFill>
          <a:srgbClr val="FFC000"/>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9F1E1467-6414-4C70-8689-97AB01807112}"/>
              </a:ext>
            </a:extLst>
          </p:cNvPr>
          <p:cNvSpPr txBox="1"/>
          <p:nvPr/>
        </p:nvSpPr>
        <p:spPr>
          <a:xfrm>
            <a:off x="1631156" y="565100"/>
            <a:ext cx="8929687" cy="4568302"/>
          </a:xfrm>
          <a:prstGeom prst="rect">
            <a:avLst/>
          </a:prstGeom>
          <a:noFill/>
        </p:spPr>
        <p:txBody>
          <a:bodyPr wrap="square">
            <a:spAutoFit/>
          </a:bodyPr>
          <a:lstStyle/>
          <a:p>
            <a:pPr algn="just">
              <a:lnSpc>
                <a:spcPct val="150000"/>
              </a:lnSpc>
            </a:pPr>
            <a:r>
              <a:rPr lang="hi-IN" sz="2800" b="1"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5. बर्फ वितळून होणारा गोड्या पाण्याचा पुरवठा </a:t>
            </a:r>
          </a:p>
          <a:p>
            <a:pPr algn="just">
              <a:lnSpc>
                <a:spcPct val="150000"/>
              </a:lnSpc>
            </a:pPr>
            <a:r>
              <a:rPr lang="en-US" sz="2400"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	</a:t>
            </a:r>
            <a:r>
              <a:rPr lang="hi-IN" sz="2400"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ध्रुवीय उपध्रुवीय प्रदेशामध्ये मोठ्या प्रमाणावर हिमवृष्टी होत असते. अशा हिमाच्छादित प्रदेशातील बर्फ वितळल्यामुळे मोठ्या प्रमाणावर गोड्या पाण्याचा पुरवठा होत असतो. यामुळे ध्रुवाभोवती असणाऱ्या सागर जलाची क्षारता कमी आढळते. यामुळेच बाल्टिक समुद्र. आर्कटिक महासागर. अटलांटिक महासागराच्या उत्तर व दक्षिण भागात, पॅसिफिक महासागराच्या उत्तर व दक्षिण भागात सागर जलाची क्षारता कमी आढळते.</a:t>
            </a:r>
            <a:endParaRPr lang="en-US" sz="2400" dirty="0">
              <a:solidFill>
                <a:srgbClr val="C00000"/>
              </a:solidFill>
            </a:endParaRPr>
          </a:p>
        </p:txBody>
      </p:sp>
    </p:spTree>
    <p:extLst>
      <p:ext uri="{BB962C8B-B14F-4D97-AF65-F5344CB8AC3E}">
        <p14:creationId xmlns:p14="http://schemas.microsoft.com/office/powerpoint/2010/main" val="2636926340"/>
      </p:ext>
    </p:extLst>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show="0">
  <p:cSld>
    <p:bg>
      <p:bgPr>
        <a:solidFill>
          <a:srgbClr val="FFFF00"/>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A4B67A94-920F-4C46-B423-FE84FB38C7FD}"/>
              </a:ext>
            </a:extLst>
          </p:cNvPr>
          <p:cNvSpPr txBox="1"/>
          <p:nvPr/>
        </p:nvSpPr>
        <p:spPr>
          <a:xfrm>
            <a:off x="0" y="145700"/>
            <a:ext cx="12192000" cy="6353021"/>
          </a:xfrm>
          <a:prstGeom prst="rect">
            <a:avLst/>
          </a:prstGeom>
          <a:noFill/>
        </p:spPr>
        <p:txBody>
          <a:bodyPr wrap="square">
            <a:spAutoFit/>
          </a:bodyPr>
          <a:lstStyle/>
          <a:p>
            <a:pPr marL="0" marR="0" algn="just">
              <a:lnSpc>
                <a:spcPct val="150000"/>
              </a:lnSpc>
              <a:spcBef>
                <a:spcPts val="0"/>
              </a:spcBef>
              <a:spcAft>
                <a:spcPts val="800"/>
              </a:spcAft>
            </a:pPr>
            <a:r>
              <a:rPr lang="hi-IN" sz="2400" b="1"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क्षारतेचे वितरण खुल्या समुद्रातील वितरण</a:t>
            </a:r>
          </a:p>
          <a:p>
            <a:pPr marL="0" marR="0" algn="just">
              <a:lnSpc>
                <a:spcPct val="150000"/>
              </a:lnSpc>
              <a:spcBef>
                <a:spcPts val="0"/>
              </a:spcBef>
              <a:spcAft>
                <a:spcPts val="800"/>
              </a:spcAft>
            </a:pPr>
            <a:r>
              <a:rPr lang="en-US" sz="2000"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	</a:t>
            </a:r>
            <a:r>
              <a:rPr lang="hi-IN" sz="2000"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सागर जलाच्या क्षारतेचे वितरण नकाशात समक्षार रेषांच्या साह्याने दाखविले जाते. नकाशावर समान क्षारतेची ठिकाणे एकमेकांना जोडून ज्या रेषा तयार होतात त्या रेषांना समक्षार रेषा म्हणतात. सागरजलाच्या क्षारतेच्या वितरणाची पुढील तीन वैशिष्ट्ये दिसून येतात.</a:t>
            </a:r>
          </a:p>
          <a:p>
            <a:pPr marL="0" marR="0" algn="just">
              <a:lnSpc>
                <a:spcPct val="150000"/>
              </a:lnSpc>
              <a:spcBef>
                <a:spcPts val="0"/>
              </a:spcBef>
              <a:spcAft>
                <a:spcPts val="800"/>
              </a:spcAft>
            </a:pPr>
            <a:r>
              <a:rPr lang="en-US" sz="2000"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	</a:t>
            </a:r>
            <a:r>
              <a:rPr lang="hi-IN" sz="2000"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कर्कवृत्ताच्या आणि मकरवृत्ताच्या जवळपास म्हणजे साधारण 15 अंश ते 35 अंश अक्षवृत्ताच्या दरम्यान येणाऱ्या सागर भागात सागर जलाची क्षारता जास्त आढळते. कारण येथे पावसाचे प्रमाण कमी असून वर्षातून बहुतेक काळ आकाश निरभ्र असते तसेच तसेच उच्च अक्षांशाच्या तुलनेने या भागात सूर्यकिरणांचा तिरपेपणा कमी असतो. परिणामी बाष्पीभवन जास्त प्रमाणात होते. तयार झालेली वाफ वारे वाहून नेतात व तिचे द्रवीकरण दुसरीकडे होते या सर्वाचा एकत्रित परिणाम म्हणजे या भागातील सागराला मिळणाऱ्या गोड्या पाण्याचे प्रमाण कमी असते आणि जेथे गोड्या पाण्याचा पुरवठा कमी तेथे सागर जलाची क्षारता जास्त. यामुळे दोन्ही गोलार्धातील 15 अंश ते 35 अंश अक्षांशाच्या दरम्यान क्षारतेचे प्रमाण दर हजारी 35 ते 37 आढळते. मात्र याच भागात याला अपवादही आढळतात या प्रदेशातील महासागरांच्या ज्या भागात मिसिसिपी, यांगत्से सिकँग, गंगा यासारख्या मोठ्या नद्या येऊन मिळतात तेथे त्यांच्या मुखाशी समुद्राला गोड्या पाण्याचा भरपूर पुरवठा होत असल्यामुळे क्षारता थोडी कमी झालेली आढळते.</a:t>
            </a:r>
          </a:p>
        </p:txBody>
      </p:sp>
    </p:spTree>
    <p:extLst>
      <p:ext uri="{BB962C8B-B14F-4D97-AF65-F5344CB8AC3E}">
        <p14:creationId xmlns:p14="http://schemas.microsoft.com/office/powerpoint/2010/main" val="2177205032"/>
      </p:ext>
    </p:extLst>
  </p:cSld>
  <p:clrMapOvr>
    <a:masterClrMapping/>
  </p:clrMapOvr>
  <p:transition spd="slow">
    <p:fade/>
  </p:transition>
</p:sld>
</file>

<file path=ppt/slides/slide26.xml><?xml version="1.0" encoding="utf-8"?>
<p:sld xmlns:a="http://schemas.openxmlformats.org/drawingml/2006/main" xmlns:r="http://schemas.openxmlformats.org/officeDocument/2006/relationships" xmlns:p="http://schemas.openxmlformats.org/presentationml/2006/main" show="0">
  <p:cSld>
    <p:bg>
      <p:bgPr>
        <a:solidFill>
          <a:srgbClr val="00B0F0"/>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CC195771-C9DE-41FD-ADBF-E6F1BD9A36C3}"/>
              </a:ext>
            </a:extLst>
          </p:cNvPr>
          <p:cNvSpPr txBox="1"/>
          <p:nvPr/>
        </p:nvSpPr>
        <p:spPr>
          <a:xfrm>
            <a:off x="676275" y="282729"/>
            <a:ext cx="10839450" cy="5636158"/>
          </a:xfrm>
          <a:prstGeom prst="rect">
            <a:avLst/>
          </a:prstGeom>
          <a:noFill/>
        </p:spPr>
        <p:txBody>
          <a:bodyPr wrap="square">
            <a:spAutoFit/>
          </a:bodyPr>
          <a:lstStyle/>
          <a:p>
            <a:pPr marL="0" marR="0" algn="just">
              <a:lnSpc>
                <a:spcPct val="150000"/>
              </a:lnSpc>
              <a:spcBef>
                <a:spcPts val="0"/>
              </a:spcBef>
              <a:spcAft>
                <a:spcPts val="800"/>
              </a:spcAft>
            </a:pP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कर्क आणि मकरवृत्ताकडून विषुववृत्ताकडे जावे तसतशी सागरजलाची क्षारता कमी झालेली दिसून येते. तसे पाहिले तर विषुववृत्तीय प्रदेश म्हणजे पृथ्वीवरील वर्षभर जास्त तापमान प्रदेश आहे त्यामुळे याठिकाणी बाष्पीभवनाचा वेग व प्रमाण वर्षभर जास्तच असते. त्यामुळे वास्तविक येथे क्षारतेचे प्रमाणही जास्त असायला हवे होते पण ते कमी आढळते. कारण याबाबतीत इतर कारणे अधिक प्रभावी ठरली आहेत. वर्षातील अधिकांश काळ आकाश अभ्राच्छादित असते. तसेच वातावरणात आर्द्रतेचे प्रमाण नेहमी जास्त असते. त्यामुळे येथे बाष्पीभवनाचा वेग मर्यादित असतो. हा बारमाही पावसाच्या प्रदेश असल्यामुळे वर्षभर रोज अभिसरण प्रकारचा जोरदार पाऊस पडतो. त्यामुळे सागराला गोड्या पाण्याचा भरपूर पुरवठा होत असतो. याशिवाय विषुववृत्तीय प्रदेशातील महासागरीय भागात ॲमेझॉन आणि काँगो सारख्या प्रचंड नद्यांनी आणलेल्या गोड्या पाण्यामुळेही तेथील क्षारता कमी आहे. परिणामी विषुववृत्तीय प्रदेशातील सागर जलाची क्षारता दर हजारी 34 ते 35 इतकी आढळते.</a:t>
            </a:r>
          </a:p>
        </p:txBody>
      </p:sp>
    </p:spTree>
    <p:extLst>
      <p:ext uri="{BB962C8B-B14F-4D97-AF65-F5344CB8AC3E}">
        <p14:creationId xmlns:p14="http://schemas.microsoft.com/office/powerpoint/2010/main" val="1616004956"/>
      </p:ext>
    </p:extLst>
  </p:cSld>
  <p:clrMapOvr>
    <a:masterClrMapping/>
  </p:clrMapOvr>
  <p:transition spd="slow">
    <p:fade/>
  </p:transition>
</p:sld>
</file>

<file path=ppt/slides/slide27.xml><?xml version="1.0" encoding="utf-8"?>
<p:sld xmlns:a="http://schemas.openxmlformats.org/drawingml/2006/main" xmlns:r="http://schemas.openxmlformats.org/officeDocument/2006/relationships" xmlns:p="http://schemas.openxmlformats.org/presentationml/2006/main" show="0">
  <p:cSld>
    <p:bg>
      <p:bgPr>
        <a:solidFill>
          <a:srgbClr val="0070C0"/>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B929B93E-C86A-472C-8A3F-1C89409C2D4F}"/>
              </a:ext>
            </a:extLst>
          </p:cNvPr>
          <p:cNvSpPr txBox="1"/>
          <p:nvPr/>
        </p:nvSpPr>
        <p:spPr>
          <a:xfrm>
            <a:off x="1997476" y="741700"/>
            <a:ext cx="7972817" cy="5032147"/>
          </a:xfrm>
          <a:prstGeom prst="rect">
            <a:avLst/>
          </a:prstGeom>
          <a:noFill/>
        </p:spPr>
        <p:txBody>
          <a:bodyPr wrap="square">
            <a:spAutoFit/>
          </a:bodyPr>
          <a:lstStyle/>
          <a:p>
            <a:pPr algn="just">
              <a:lnSpc>
                <a:spcPct val="150000"/>
              </a:lnSpc>
            </a:pPr>
            <a:r>
              <a:rPr lang="en-US"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	</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कर्क व मकरवृत्ताकडून दोन्ही ध्रुवाच्या दिशेला सागर जलाची क्षारता कमी झालेली दिसून येते. याचे महत्वाचे कारण म्हणजे येथे सूर्यकिरणे तिरपी पडतात यामुळे बाष्पीभवनाचा वेग मंद असतो. याशिवाय उन्हाळ्यात येथील बर्फ मोठ्या प्रमाणात वितळते व त्यामुळे सागराला गोड्या पाण्याचा भरपूर पुरवठा होतो. परिणामी ध्रुवीय प्रदेशात सागराच्या पाण्याची क्षारता दर हजारी 34 पेक्षाही कमी आढळते. स्विडन जवळ सागर जलाची क्षारता दर हजारी 10 ते 11 तर बोस्नीया येथे ती फक्त दर हजारी दोन इतकी आहे.</a:t>
            </a:r>
          </a:p>
        </p:txBody>
      </p:sp>
    </p:spTree>
    <p:extLst>
      <p:ext uri="{BB962C8B-B14F-4D97-AF65-F5344CB8AC3E}">
        <p14:creationId xmlns:p14="http://schemas.microsoft.com/office/powerpoint/2010/main" val="837057546"/>
      </p:ext>
    </p:extLst>
  </p:cSld>
  <p:clrMapOvr>
    <a:masterClrMapping/>
  </p:clrMapOvr>
  <p:transition spd="slow">
    <p:fade/>
  </p:transition>
</p:sld>
</file>

<file path=ppt/slides/slide28.xml><?xml version="1.0" encoding="utf-8"?>
<p:sld xmlns:a="http://schemas.openxmlformats.org/drawingml/2006/main" xmlns:r="http://schemas.openxmlformats.org/officeDocument/2006/relationships" xmlns:p="http://schemas.openxmlformats.org/presentationml/2006/main" show="0">
  <p:cSld>
    <p:bg>
      <p:bgPr>
        <a:solidFill>
          <a:srgbClr val="002060"/>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497CDF0D-AE61-40EA-96FF-03B91F6E4278}"/>
              </a:ext>
            </a:extLst>
          </p:cNvPr>
          <p:cNvSpPr txBox="1"/>
          <p:nvPr/>
        </p:nvSpPr>
        <p:spPr>
          <a:xfrm>
            <a:off x="1685925" y="873230"/>
            <a:ext cx="8820150" cy="4626908"/>
          </a:xfrm>
          <a:prstGeom prst="rect">
            <a:avLst/>
          </a:prstGeom>
          <a:noFill/>
        </p:spPr>
        <p:txBody>
          <a:bodyPr wrap="square">
            <a:spAutoFit/>
          </a:bodyPr>
          <a:lstStyle/>
          <a:p>
            <a:pPr marL="0" marR="0" algn="just">
              <a:lnSpc>
                <a:spcPct val="150000"/>
              </a:lnSpc>
              <a:spcBef>
                <a:spcPts val="0"/>
              </a:spcBef>
              <a:spcAft>
                <a:spcPts val="800"/>
              </a:spcAft>
            </a:pPr>
            <a:r>
              <a:rPr lang="hi-IN" sz="2600" b="1" dirty="0">
                <a:solidFill>
                  <a:srgbClr val="FFC000"/>
                </a:solidFill>
                <a:effectLst/>
                <a:latin typeface="Calibri" panose="020F0502020204030204" pitchFamily="34" charset="0"/>
                <a:ea typeface="Times New Roman" panose="02020603050405020304" pitchFamily="18" charset="0"/>
                <a:cs typeface="Noto Sans Devanagari UI"/>
              </a:rPr>
              <a:t>क्षारतेचे खोलीनुसार वितरण</a:t>
            </a:r>
            <a:r>
              <a:rPr lang="en-US" sz="2600" b="1" dirty="0">
                <a:solidFill>
                  <a:srgbClr val="FFC000"/>
                </a:solidFill>
                <a:latin typeface="Calibri" panose="020F0502020204030204" pitchFamily="34" charset="0"/>
                <a:ea typeface="Times New Roman" panose="02020603050405020304" pitchFamily="18" charset="0"/>
                <a:cs typeface="Noto Sans Devanagari UI"/>
              </a:rPr>
              <a:t> :-</a:t>
            </a:r>
            <a:r>
              <a:rPr lang="hi-IN" sz="2600" b="1" dirty="0">
                <a:solidFill>
                  <a:srgbClr val="FFC000"/>
                </a:solidFill>
                <a:effectLst/>
                <a:latin typeface="Calibri" panose="020F0502020204030204" pitchFamily="34" charset="0"/>
                <a:ea typeface="Times New Roman" panose="02020603050405020304" pitchFamily="18" charset="0"/>
                <a:cs typeface="Noto Sans Devanagari UI"/>
              </a:rPr>
              <a:t> </a:t>
            </a:r>
          </a:p>
          <a:p>
            <a:pPr marL="0" marR="0" algn="just">
              <a:lnSpc>
                <a:spcPct val="150000"/>
              </a:lnSpc>
              <a:spcBef>
                <a:spcPts val="0"/>
              </a:spcBef>
              <a:spcAft>
                <a:spcPts val="800"/>
              </a:spcAft>
            </a:pPr>
            <a:r>
              <a:rPr lang="en-US" sz="2400" dirty="0">
                <a:solidFill>
                  <a:srgbClr val="FFC000"/>
                </a:solidFill>
                <a:effectLst/>
                <a:latin typeface="Calibri" panose="020F0502020204030204" pitchFamily="34" charset="0"/>
                <a:ea typeface="Times New Roman" panose="02020603050405020304" pitchFamily="18" charset="0"/>
                <a:cs typeface="Noto Sans Devanagari UI"/>
              </a:rPr>
              <a:t>	</a:t>
            </a:r>
            <a:r>
              <a:rPr lang="hi-IN" sz="2400" dirty="0">
                <a:solidFill>
                  <a:srgbClr val="FFC000"/>
                </a:solidFill>
                <a:effectLst/>
                <a:latin typeface="Calibri" panose="020F0502020204030204" pitchFamily="34" charset="0"/>
                <a:ea typeface="Times New Roman" panose="02020603050405020304" pitchFamily="18" charset="0"/>
                <a:cs typeface="Noto Sans Devanagari UI"/>
              </a:rPr>
              <a:t>सागर व महासागराच्या खोलीनुसार सागर जलाच्या क्षारतेमध्ये भिन्नता आढळते. सामान्यतः पृष्ठभागा जवळ क्षारता जास्त व खोल जावे तसतशी क्षारता कमी होत जाते. परंतु काही ठिकाणी मात्र खोल पाण्यात सागराची जलाची क्षारता जास्त आढळते. विषुवृत्तीय विभागात सागरीय पृष्ठभागावर क्षारता दर हजारी 34 आहे. तर एक हजार मीटर खोलीवर दर हजारी 35 एवढी वाढलेली  आढळते कारण या प्रदेशात वर्षभर पर्जन्यवृष्टी होत असल्यामुळे मोठ्या प्रमाणावर गोड्या पाण्याचा पुरवठा होत असतो.</a:t>
            </a:r>
          </a:p>
        </p:txBody>
      </p:sp>
    </p:spTree>
    <p:extLst>
      <p:ext uri="{BB962C8B-B14F-4D97-AF65-F5344CB8AC3E}">
        <p14:creationId xmlns:p14="http://schemas.microsoft.com/office/powerpoint/2010/main" val="1110107420"/>
      </p:ext>
    </p:extLst>
  </p:cSld>
  <p:clrMapOvr>
    <a:masterClrMapping/>
  </p:clrMapOvr>
  <p:transition spd="slow">
    <p:fade/>
  </p:transition>
</p:sld>
</file>

<file path=ppt/slides/slide29.xml><?xml version="1.0" encoding="utf-8"?>
<p:sld xmlns:a="http://schemas.openxmlformats.org/drawingml/2006/main" xmlns:r="http://schemas.openxmlformats.org/officeDocument/2006/relationships" xmlns:p="http://schemas.openxmlformats.org/presentationml/2006/main" show="0">
  <p:cSld>
    <p:bg>
      <p:bgPr>
        <a:solidFill>
          <a:srgbClr val="7030A0"/>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088AE423-AC1B-47C7-829A-D63C77175DC2}"/>
              </a:ext>
            </a:extLst>
          </p:cNvPr>
          <p:cNvSpPr txBox="1"/>
          <p:nvPr/>
        </p:nvSpPr>
        <p:spPr>
          <a:xfrm>
            <a:off x="1619250" y="740702"/>
            <a:ext cx="8953500" cy="4243469"/>
          </a:xfrm>
          <a:prstGeom prst="rect">
            <a:avLst/>
          </a:prstGeom>
          <a:noFill/>
        </p:spPr>
        <p:txBody>
          <a:bodyPr wrap="square">
            <a:spAutoFit/>
          </a:bodyPr>
          <a:lstStyle/>
          <a:p>
            <a:pPr marL="0" marR="0" algn="just">
              <a:lnSpc>
                <a:spcPct val="150000"/>
              </a:lnSpc>
              <a:spcBef>
                <a:spcPts val="0"/>
              </a:spcBef>
              <a:spcAft>
                <a:spcPts val="800"/>
              </a:spcAft>
            </a:pPr>
            <a:r>
              <a:rPr lang="en-US" sz="2600" dirty="0">
                <a:effectLst/>
                <a:latin typeface="Calibri" panose="020F0502020204030204" pitchFamily="34" charset="0"/>
                <a:ea typeface="Times New Roman" panose="02020603050405020304" pitchFamily="18" charset="0"/>
                <a:cs typeface="Noto Sans Devanagari UI"/>
              </a:rPr>
              <a:t>	</a:t>
            </a:r>
            <a:r>
              <a:rPr lang="hi-IN" sz="2600" dirty="0">
                <a:effectLst/>
                <a:latin typeface="Calibri" panose="020F0502020204030204" pitchFamily="34" charset="0"/>
                <a:ea typeface="Times New Roman" panose="02020603050405020304" pitchFamily="18" charset="0"/>
                <a:cs typeface="Noto Sans Devanagari UI"/>
              </a:rPr>
              <a:t>उच्च अक्षवृत्तीय विभागात सागर जलाची घनता जास्त असते. त्यामुळे सागर जलाच्या क्षारतेचे प्रमाण वाढत्या खोलीनुसार कमी होत जाते. मध्य अक्षवृत्तीय विभागात सुमारे दोनशे मीटर खोलीपर्यंत क्षारतेचे प्रमाण वाढत जाते व त्यानंतर त्यापेक्षा जास्त खोलीवर कमी होत जाते. विषुववृत्तीय विभागात सागरजलाची क्षारता पृष्ठभागावर कमी असते सुरुवातीस विशिष्ट खोलीपर्यंत क्षारतेत वाढ होत जाते. त्यानंतर खाली तळभागाकडे ती कमी कमी होत जाते.</a:t>
            </a:r>
          </a:p>
        </p:txBody>
      </p:sp>
    </p:spTree>
    <p:extLst>
      <p:ext uri="{BB962C8B-B14F-4D97-AF65-F5344CB8AC3E}">
        <p14:creationId xmlns:p14="http://schemas.microsoft.com/office/powerpoint/2010/main" val="323605390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B87B7019-0576-466F-91E0-B0A8E14B0C1C}"/>
              </a:ext>
            </a:extLst>
          </p:cNvPr>
          <p:cNvSpPr txBox="1"/>
          <p:nvPr/>
        </p:nvSpPr>
        <p:spPr>
          <a:xfrm>
            <a:off x="123826" y="116262"/>
            <a:ext cx="11944350" cy="6143990"/>
          </a:xfrm>
          <a:prstGeom prst="rect">
            <a:avLst/>
          </a:prstGeom>
          <a:noFill/>
        </p:spPr>
        <p:txBody>
          <a:bodyPr wrap="square">
            <a:spAutoFit/>
          </a:bodyPr>
          <a:lstStyle/>
          <a:p>
            <a:pPr marL="0" marR="0" algn="just">
              <a:lnSpc>
                <a:spcPct val="150000"/>
              </a:lnSpc>
              <a:spcBef>
                <a:spcPts val="0"/>
              </a:spcBef>
              <a:spcAft>
                <a:spcPts val="800"/>
              </a:spcAft>
            </a:pP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सागर जलाच्या तापमानाचा परिणाम सागर जलाची घनता</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सागर जलाची क्षारता</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सागरजलाच्या हालचाली</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सागरातील जीवसृष्टी</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हवामान इत्यादी घटकावर होत असतो</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सागर जलाचे तापमान सागर पृष्ठभागावर सर्वत्र सारखे नसते</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तसेच वेगवेगळ्या खोलीवर सागरजलाच्या तापमानात भिन्नता आढळते</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महासागर आणि भूवेष्टित समुद्राच्या तापमानातही भिन्नता दिसून येते</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सागराच्या तापमानातील भिन्नताचे आकलन होण्यासाठी सागर जल कशा प्रकारे तापते याचा अभ्यास करणे आवश्यक ठरते</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r>
              <a:rPr lang="en-US" sz="2200" dirty="0">
                <a:solidFill>
                  <a:srgbClr val="002060"/>
                </a:solidFill>
                <a:latin typeface="Calibri" panose="020F0502020204030204" pitchFamily="34" charset="0"/>
                <a:ea typeface="Times New Roman" panose="02020603050405020304" pitchFamily="18" charset="0"/>
                <a:cs typeface="Mangal" panose="02040503050203030202" pitchFamily="18" charset="0"/>
              </a:rPr>
              <a:t> </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पृथ्वील</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सूर्यापासून उष्णता मिळते म्हणून </a:t>
            </a:r>
            <a:r>
              <a:rPr lang="en-US" sz="2200" dirty="0" err="1">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सूर्य</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a:t>
            </a:r>
            <a:r>
              <a:rPr lang="en-US" sz="2200" dirty="0" err="1">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हा</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तापमानाचा मुख्य स्त्रोत आहे</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जमीन व पाणी यांच्या </a:t>
            </a:r>
            <a:r>
              <a:rPr lang="en-US" sz="2200" dirty="0" err="1">
                <a:solidFill>
                  <a:srgbClr val="002060"/>
                </a:solidFill>
                <a:latin typeface="Calibri" panose="020F0502020204030204" pitchFamily="34" charset="0"/>
                <a:ea typeface="Times New Roman" panose="02020603050405020304" pitchFamily="18" charset="0"/>
                <a:cs typeface="Mangal" panose="02040503050203030202" pitchFamily="18" charset="0"/>
              </a:rPr>
              <a:t>ता</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पण्याच्या व थंड होण्याच</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गुणधर्म </a:t>
            </a:r>
            <a:r>
              <a:rPr lang="en-US" sz="2200" dirty="0" err="1">
                <a:solidFill>
                  <a:srgbClr val="002060"/>
                </a:solidFill>
                <a:latin typeface="Calibri" panose="020F0502020204030204" pitchFamily="34" charset="0"/>
                <a:ea typeface="Times New Roman" panose="02020603050405020304" pitchFamily="18" charset="0"/>
                <a:cs typeface="Mangal" panose="02040503050203030202" pitchFamily="18" charset="0"/>
              </a:rPr>
              <a:t>भ‍िन्न</a:t>
            </a:r>
            <a:r>
              <a:rPr lang="en-US" sz="2200" dirty="0">
                <a:solidFill>
                  <a:srgbClr val="002060"/>
                </a:solidFill>
                <a:latin typeface="Calibri" panose="020F0502020204030204" pitchFamily="34" charset="0"/>
                <a:ea typeface="Times New Roman" panose="02020603050405020304" pitchFamily="18" charset="0"/>
                <a:cs typeface="Mangal" panose="02040503050203030202" pitchFamily="18" charset="0"/>
              </a:rPr>
              <a:t> </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आहे</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त.</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जमिनीपेक्षा पाणी सावकाश </a:t>
            </a:r>
            <a:r>
              <a:rPr lang="en-US" sz="2200" dirty="0" err="1">
                <a:solidFill>
                  <a:srgbClr val="002060"/>
                </a:solidFill>
                <a:latin typeface="Calibri" panose="020F0502020204030204" pitchFamily="34" charset="0"/>
                <a:ea typeface="Times New Roman" panose="02020603050405020304" pitchFamily="18" charset="0"/>
                <a:cs typeface="Mangal" panose="02040503050203030202" pitchFamily="18" charset="0"/>
              </a:rPr>
              <a:t>तापते</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कारण जमिनीची घनता पाण्यापेक्षा सुमारे 2.5 पटीने जास्त आहे तसेच सौर उर्जा </a:t>
            </a:r>
            <a:r>
              <a:rPr lang="en-US" sz="2200" dirty="0" err="1">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भू</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गर्भात प्रवेश करत नाही. मात्र सागरी </a:t>
            </a:r>
            <a:r>
              <a:rPr lang="en-US" sz="2200" dirty="0" err="1">
                <a:solidFill>
                  <a:srgbClr val="002060"/>
                </a:solidFill>
                <a:latin typeface="Calibri" panose="020F0502020204030204" pitchFamily="34" charset="0"/>
                <a:ea typeface="Times New Roman" panose="02020603050405020304" pitchFamily="18" charset="0"/>
                <a:cs typeface="Mangal" panose="02040503050203030202" pitchFamily="18" charset="0"/>
              </a:rPr>
              <a:t>जला</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मध्ये सुमारे 30 ते 40 मीटर खोलीपर्यंत सूर्यकिरणे प्रवेश करतात</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a:t>
            </a:r>
            <a:r>
              <a:rPr lang="en-US" sz="2200" dirty="0" err="1">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भूपृष्</a:t>
            </a:r>
            <a:r>
              <a:rPr lang="en-US" sz="2200" dirty="0" err="1">
                <a:solidFill>
                  <a:srgbClr val="002060"/>
                </a:solidFill>
                <a:latin typeface="Calibri" panose="020F0502020204030204" pitchFamily="34" charset="0"/>
                <a:ea typeface="Times New Roman" panose="02020603050405020304" pitchFamily="18" charset="0"/>
                <a:cs typeface="Mangal" panose="02040503050203030202" pitchFamily="18" charset="0"/>
              </a:rPr>
              <a:t>ठा</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प्रमाणेच सागराच्या पृष्ठभागावरून सुर्यकिरणांचे परावर्तन होत असते</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हे परावर्तन सूर्यकिरणांच</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सागर</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a:t>
            </a:r>
            <a:r>
              <a:rPr lang="en-US" sz="2200" dirty="0" err="1">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पृष्</a:t>
            </a:r>
            <a:r>
              <a:rPr lang="en-US" sz="2200" dirty="0" err="1">
                <a:solidFill>
                  <a:srgbClr val="002060"/>
                </a:solidFill>
                <a:latin typeface="Calibri" panose="020F0502020204030204" pitchFamily="34" charset="0"/>
                <a:ea typeface="Times New Roman" panose="02020603050405020304" pitchFamily="18" charset="0"/>
                <a:cs typeface="Mangal" panose="02040503050203030202" pitchFamily="18" charset="0"/>
              </a:rPr>
              <a:t>ठाशी</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होणाऱ्या कोणावर अवलंबून असते</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सागरावरील आकाश मेघाच्छादित असेल तर सागराला कमी प्रमाणात उष्णता प्राप्त होते</a:t>
            </a:r>
            <a:r>
              <a:rPr lang="en-US" sz="2200" dirty="0">
                <a:solidFill>
                  <a:srgbClr val="002060"/>
                </a:solidFill>
                <a:latin typeface="Calibri" panose="020F0502020204030204" pitchFamily="34" charset="0"/>
                <a:ea typeface="Times New Roman" panose="02020603050405020304" pitchFamily="18" charset="0"/>
                <a:cs typeface="Mangal" panose="02040503050203030202" pitchFamily="18" charset="0"/>
              </a:rPr>
              <a:t>.</a:t>
            </a:r>
            <a:endParaRPr lang="en-US" sz="22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566510"/>
      </p:ext>
    </p:extLst>
  </p:cSld>
  <p:clrMapOvr>
    <a:masterClrMapping/>
  </p:clrMapOvr>
  <p:transition spd="slow">
    <p:fade/>
  </p:transition>
</p:sld>
</file>

<file path=ppt/slides/slide30.xml><?xml version="1.0" encoding="utf-8"?>
<p:sld xmlns:a="http://schemas.openxmlformats.org/drawingml/2006/main" xmlns:r="http://schemas.openxmlformats.org/officeDocument/2006/relationships" xmlns:p="http://schemas.openxmlformats.org/presentationml/2006/main" show="0">
  <p:cSld>
    <p:bg>
      <p:bgPr>
        <a:gradFill flip="none" rotWithShape="1">
          <a:gsLst>
            <a:gs pos="13000">
              <a:srgbClr val="92D050"/>
            </a:gs>
            <a:gs pos="81000">
              <a:srgbClr val="FFC000"/>
            </a:gs>
            <a:gs pos="66000">
              <a:srgbClr val="FF0000"/>
            </a:gs>
            <a:gs pos="28570">
              <a:srgbClr val="C00000"/>
            </a:gs>
            <a:gs pos="47000">
              <a:srgbClr val="FFFF00"/>
            </a:gs>
          </a:gsLst>
          <a:lin ang="0" scaled="1"/>
          <a:tileRect/>
        </a:gra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41797731-FE1C-4C6B-805A-9AB7F1262E5F}"/>
              </a:ext>
            </a:extLst>
          </p:cNvPr>
          <p:cNvSpPr txBox="1"/>
          <p:nvPr/>
        </p:nvSpPr>
        <p:spPr>
          <a:xfrm>
            <a:off x="1871662" y="967385"/>
            <a:ext cx="8448675" cy="4072910"/>
          </a:xfrm>
          <a:prstGeom prst="rect">
            <a:avLst/>
          </a:prstGeom>
          <a:noFill/>
        </p:spPr>
        <p:txBody>
          <a:bodyPr wrap="square">
            <a:spAutoFit/>
          </a:bodyPr>
          <a:lstStyle/>
          <a:p>
            <a:pPr marL="0" marR="0" algn="just">
              <a:lnSpc>
                <a:spcPct val="150000"/>
              </a:lnSpc>
              <a:spcBef>
                <a:spcPts val="0"/>
              </a:spcBef>
              <a:spcAft>
                <a:spcPts val="800"/>
              </a:spcAft>
            </a:pPr>
            <a:r>
              <a:rPr lang="hi-IN" sz="2600" b="1" dirty="0">
                <a:effectLst/>
                <a:latin typeface="Calibri" panose="020F0502020204030204" pitchFamily="34" charset="0"/>
                <a:ea typeface="Times New Roman" panose="02020603050405020304" pitchFamily="18" charset="0"/>
                <a:cs typeface="Noto Sans Devanagari UI"/>
              </a:rPr>
              <a:t>भूवेष्टित समुद्रातील क्षारता</a:t>
            </a:r>
          </a:p>
          <a:p>
            <a:pPr marL="0" marR="0" algn="just">
              <a:lnSpc>
                <a:spcPct val="150000"/>
              </a:lnSpc>
              <a:spcBef>
                <a:spcPts val="0"/>
              </a:spcBef>
              <a:spcAft>
                <a:spcPts val="800"/>
              </a:spcAft>
            </a:pPr>
            <a:r>
              <a:rPr lang="hi-IN" sz="2400" dirty="0">
                <a:effectLst/>
                <a:latin typeface="Calibri" panose="020F0502020204030204" pitchFamily="34" charset="0"/>
                <a:ea typeface="Times New Roman" panose="02020603050405020304" pitchFamily="18" charset="0"/>
                <a:cs typeface="Noto Sans Devanagari UI"/>
              </a:rPr>
              <a:t> 	अंशतः भूवेष्टित असणाऱ्या समुद्राची क्षारता व त्याच अक्षांशावर खुल्या महासागराची क्षारता यात फरक आढळतो. कारण भूवेष्टित समुद्राच्या क्षारतेवर सभोवतालच्या भूभागाचा जास्त प्रभाव पडतो. तसेच अशा समुद्राच्या पाण्याची खुल्या समुद्रातील पाण्याचे सहजतेने मिश्रण होत नाही. याशिवाय भूवेष्टित समुद्राभोवतालचे स्थानिक भौगोलिक घटक ही क्षारतेवर प्रभाव टाकतात.</a:t>
            </a:r>
            <a:endParaRPr lang="en-US" sz="26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46248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show="0">
  <p:cSld>
    <p:bg>
      <p:bgPr>
        <a:gradFill flip="none" rotWithShape="1">
          <a:gsLst>
            <a:gs pos="79000">
              <a:srgbClr val="002060"/>
            </a:gs>
            <a:gs pos="64000">
              <a:srgbClr val="0070C0"/>
            </a:gs>
            <a:gs pos="27000">
              <a:srgbClr val="00B0F0"/>
            </a:gs>
            <a:gs pos="13000">
              <a:srgbClr val="00B050"/>
            </a:gs>
            <a:gs pos="43000">
              <a:srgbClr val="7030A0"/>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A5385965-3E91-4AA3-96CC-41E17F996D6F}"/>
              </a:ext>
            </a:extLst>
          </p:cNvPr>
          <p:cNvSpPr txBox="1"/>
          <p:nvPr/>
        </p:nvSpPr>
        <p:spPr>
          <a:xfrm>
            <a:off x="904875" y="453628"/>
            <a:ext cx="10639425" cy="6143990"/>
          </a:xfrm>
          <a:prstGeom prst="rect">
            <a:avLst/>
          </a:prstGeom>
          <a:noFill/>
        </p:spPr>
        <p:txBody>
          <a:bodyPr wrap="square">
            <a:spAutoFit/>
          </a:bodyPr>
          <a:lstStyle/>
          <a:p>
            <a:pPr algn="just">
              <a:lnSpc>
                <a:spcPct val="150000"/>
              </a:lnSpc>
            </a:pPr>
            <a:r>
              <a:rPr lang="hi-IN" sz="2200" b="1" dirty="0">
                <a:solidFill>
                  <a:srgbClr val="FFFF00"/>
                </a:solidFill>
                <a:effectLst/>
                <a:latin typeface="Calibri" panose="020F0502020204030204" pitchFamily="34" charset="0"/>
                <a:ea typeface="Times New Roman" panose="02020603050405020304" pitchFamily="18" charset="0"/>
                <a:cs typeface="Noto Sans Devanagari UI"/>
              </a:rPr>
              <a:t>1.  भूमध्य समुद्र</a:t>
            </a:r>
          </a:p>
          <a:p>
            <a:pPr algn="just">
              <a:lnSpc>
                <a:spcPct val="150000"/>
              </a:lnSpc>
            </a:pPr>
            <a:r>
              <a:rPr lang="hi-IN" sz="2200" dirty="0">
                <a:solidFill>
                  <a:srgbClr val="FFFF00"/>
                </a:solidFill>
                <a:effectLst/>
                <a:latin typeface="Calibri" panose="020F0502020204030204" pitchFamily="34" charset="0"/>
                <a:ea typeface="Times New Roman" panose="02020603050405020304" pitchFamily="18" charset="0"/>
                <a:cs typeface="Noto Sans Devanagari UI"/>
              </a:rPr>
              <a:t> 	भूवेष्टित समुद्रात भूमध्य समुद्र हा सर्वात मोठा समुद्र आहे. या समुद्राच्या उत्तरेला युरोप पूर्वेला आशिया तर दक्षिण आफ्रिका खंडाचा भूभाग आहे. त्या समुद्रालगतचा अधिकांश  प्रदेश उष्ण वाळवंटी हवामानाचा आणि उर्वरित भाग कोरडा व तीव्र उन्हाळा असणाऱ्या भूमध्यसागरी हवामानाचा आहे. येथे पर्जन्याचे प्रमाण मर्यादित आहे. पण बाष्पीभवनाचा वेग मात्र जास्त आहे. तसेच भूमध्य समुद्र जिब्राल्टरच्या अरुंद सामुद्रधुनीच्या तळावर साधारणतः तीनशे मीटर खोलीवर या दोन महासागरांना  वेगळा करणारा एक उंचवटा आहे. यामुळे अटलांटिक महासागरातील पाण्याशी येथील पाण्याची सहजपणे मिश्रण होत नाही. या समुद्राला पो आणि होण या नद्या येऊन मिळतात. पण समुद्राच्या वितरणाशी तुलना करता गोड्या पाण्याचे हे प्रमाण खूपच कमी आहे. या सर्व घटकाचा परिणाम म्हणून भूमध्य समुद्राची क्षारता इतर समुद्राच्या क्षारतेपेक्षा जास्त आहे. सामुद्रधुनीजवळ क्षारतेचे प्रमाण दरहजारी 36.5 असून पूर्वेकडे ती वाढत जाते. तर सिरीयन किनार्‍यालगत क्षारता दर हजारी 39 जास्त होते.</a:t>
            </a:r>
          </a:p>
        </p:txBody>
      </p:sp>
    </p:spTree>
    <p:extLst>
      <p:ext uri="{BB962C8B-B14F-4D97-AF65-F5344CB8AC3E}">
        <p14:creationId xmlns:p14="http://schemas.microsoft.com/office/powerpoint/2010/main" val="242423295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show="0">
  <p:cSld>
    <p:bg>
      <p:bgPr>
        <a:gradFill flip="none" rotWithShape="1">
          <a:gsLst>
            <a:gs pos="69000">
              <a:schemeClr val="accent4">
                <a:lumMod val="40000"/>
                <a:lumOff val="60000"/>
              </a:schemeClr>
            </a:gs>
            <a:gs pos="93000">
              <a:schemeClr val="bg2"/>
            </a:gs>
            <a:gs pos="29000">
              <a:schemeClr val="accent3">
                <a:lumMod val="60000"/>
                <a:lumOff val="40000"/>
              </a:schemeClr>
            </a:gs>
            <a:gs pos="47000">
              <a:schemeClr val="accent1"/>
            </a:gs>
            <a:gs pos="0">
              <a:srgbClr val="00B0F0"/>
            </a:gs>
          </a:gsLst>
          <a:path path="rect">
            <a:fillToRect l="50000" t="50000" r="50000" b="50000"/>
          </a:path>
          <a:tileRect/>
        </a:gra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C0A2A810-F82F-4EA3-9C68-2F8046D8AFB1}"/>
              </a:ext>
            </a:extLst>
          </p:cNvPr>
          <p:cNvSpPr txBox="1"/>
          <p:nvPr/>
        </p:nvSpPr>
        <p:spPr>
          <a:xfrm>
            <a:off x="828675" y="387191"/>
            <a:ext cx="10534650" cy="5791329"/>
          </a:xfrm>
          <a:prstGeom prst="rect">
            <a:avLst/>
          </a:prstGeom>
          <a:noFill/>
        </p:spPr>
        <p:txBody>
          <a:bodyPr wrap="square">
            <a:spAutoFit/>
          </a:bodyPr>
          <a:lstStyle/>
          <a:p>
            <a:pPr marL="0" marR="0" algn="just">
              <a:lnSpc>
                <a:spcPct val="150000"/>
              </a:lnSpc>
              <a:spcBef>
                <a:spcPts val="0"/>
              </a:spcBef>
              <a:spcAft>
                <a:spcPts val="800"/>
              </a:spcAft>
            </a:pPr>
            <a:r>
              <a:rPr lang="hi-IN" sz="2400" b="1" dirty="0">
                <a:effectLst/>
                <a:latin typeface="Calibri" panose="020F0502020204030204" pitchFamily="34" charset="0"/>
                <a:ea typeface="Times New Roman" panose="02020603050405020304" pitchFamily="18" charset="0"/>
                <a:cs typeface="Noto Sans Devanagari UI"/>
              </a:rPr>
              <a:t>2. तांबडा समुद्र </a:t>
            </a:r>
          </a:p>
          <a:p>
            <a:pPr marL="0" marR="0" algn="just">
              <a:lnSpc>
                <a:spcPct val="150000"/>
              </a:lnSpc>
              <a:spcBef>
                <a:spcPts val="0"/>
              </a:spcBef>
              <a:spcAft>
                <a:spcPts val="800"/>
              </a:spcAft>
            </a:pPr>
            <a:r>
              <a:rPr lang="en-US" sz="2400" dirty="0">
                <a:effectLst/>
                <a:latin typeface="Calibri" panose="020F0502020204030204" pitchFamily="34" charset="0"/>
                <a:ea typeface="Times New Roman" panose="02020603050405020304" pitchFamily="18" charset="0"/>
                <a:cs typeface="Noto Sans Devanagari UI"/>
              </a:rPr>
              <a:t>	</a:t>
            </a:r>
            <a:r>
              <a:rPr lang="hi-IN" sz="2400" dirty="0">
                <a:effectLst/>
                <a:latin typeface="Calibri" panose="020F0502020204030204" pitchFamily="34" charset="0"/>
                <a:ea typeface="Times New Roman" panose="02020603050405020304" pitchFamily="18" charset="0"/>
                <a:cs typeface="Noto Sans Devanagari UI"/>
              </a:rPr>
              <a:t>तांबडा समुद्र ही अंशत: भूवेष्टित समुद्र आहे. या समुद्राच्या सभोवताली नैऋत्य आशिया व ईशान्य आफ्रिकेचा उष्ण वाळवंटी प्रदेश आहे फक्त दक्षिणेला अरुंद मार्गाने तो अरबी समुद्राची जोडला गेला आहे. सभोवतालच्या उष्ण वाळवंटी हवामानामुळे येथे बाष्पीभवनाचे प्रमाण जास्त आहे. अत्यल्प पावसामुळे होणारा गोड्या पाण्याचा पुरवठा कमी आहे. तसेच खुल्या महासागराच्या पाण्याची मिश्रण होत नाही या सर्व कारणामुळे या समुद्राची क्षारता जास्त आहे. उत्तरेला सुवेझच्या आखातात क्षारतेचे प्रमाण दर हजारी 41 असून दक्षिणेला हे प्रमाण कमी कमी होत गेलेली दिसते. दक्षिणेला जेथे अरबी समुद्राशी जोडला गेला आहे तेथे क्षारतेचे प्रमाण दर हजारी 36.5 पर्यंत कमी झालेली दिसून येते. </a:t>
            </a:r>
          </a:p>
          <a:p>
            <a:pPr marL="0" marR="0" algn="just">
              <a:lnSpc>
                <a:spcPct val="150000"/>
              </a:lnSpc>
              <a:spcBef>
                <a:spcPts val="0"/>
              </a:spcBef>
              <a:spcAft>
                <a:spcPts val="800"/>
              </a:spcAft>
            </a:pPr>
            <a:r>
              <a:rPr lang="hi-IN" sz="2400" dirty="0">
                <a:effectLst/>
                <a:latin typeface="Calibri" panose="020F0502020204030204" pitchFamily="34" charset="0"/>
                <a:ea typeface="Times New Roman" panose="02020603050405020304" pitchFamily="18" charset="0"/>
                <a:cs typeface="Noto Sans Devanagari UI"/>
              </a:rPr>
              <a:t>वरील दोन्ही समुद्राची क्षारता खुल्या समुद्रापेक्षा जास्त आहे.</a:t>
            </a:r>
          </a:p>
        </p:txBody>
      </p:sp>
    </p:spTree>
    <p:extLst>
      <p:ext uri="{BB962C8B-B14F-4D97-AF65-F5344CB8AC3E}">
        <p14:creationId xmlns:p14="http://schemas.microsoft.com/office/powerpoint/2010/main" val="2656520034"/>
      </p:ext>
    </p:extLst>
  </p:cSld>
  <p:clrMapOvr>
    <a:masterClrMapping/>
  </p:clrMapOvr>
  <p:transition spd="slow">
    <p:wheel spokes="1"/>
  </p:transition>
</p:sld>
</file>

<file path=ppt/slides/slide33.xml><?xml version="1.0" encoding="utf-8"?>
<p:sld xmlns:a="http://schemas.openxmlformats.org/drawingml/2006/main" xmlns:r="http://schemas.openxmlformats.org/officeDocument/2006/relationships" xmlns:p="http://schemas.openxmlformats.org/presentationml/2006/main" show="0">
  <p:cSld>
    <p:bg>
      <p:bgPr>
        <a:gradFill flip="none" rotWithShape="1">
          <a:gsLst>
            <a:gs pos="53000">
              <a:schemeClr val="accent4"/>
            </a:gs>
            <a:gs pos="27000">
              <a:schemeClr val="accent3"/>
            </a:gs>
            <a:gs pos="0">
              <a:schemeClr val="accent2"/>
            </a:gs>
            <a:gs pos="73000">
              <a:schemeClr val="accent6"/>
            </a:gs>
            <a:gs pos="94000">
              <a:schemeClr val="accent5"/>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18895CD2-B9EC-4E5D-B671-92465CA25734}"/>
              </a:ext>
            </a:extLst>
          </p:cNvPr>
          <p:cNvSpPr txBox="1"/>
          <p:nvPr/>
        </p:nvSpPr>
        <p:spPr>
          <a:xfrm>
            <a:off x="1906894" y="748822"/>
            <a:ext cx="7934325" cy="4570482"/>
          </a:xfrm>
          <a:prstGeom prst="rect">
            <a:avLst/>
          </a:prstGeom>
          <a:noFill/>
        </p:spPr>
        <p:txBody>
          <a:bodyPr wrap="square">
            <a:spAutoFit/>
          </a:bodyPr>
          <a:lstStyle/>
          <a:p>
            <a:pPr algn="just">
              <a:lnSpc>
                <a:spcPct val="150000"/>
              </a:lnSpc>
            </a:pPr>
            <a:r>
              <a:rPr lang="hi-IN" sz="2600" b="1" dirty="0">
                <a:solidFill>
                  <a:schemeClr val="bg1"/>
                </a:solidFill>
                <a:effectLst/>
                <a:latin typeface="Calibri" panose="020F0502020204030204" pitchFamily="34" charset="0"/>
                <a:ea typeface="Times New Roman" panose="02020603050405020304" pitchFamily="18" charset="0"/>
                <a:cs typeface="Noto Sans Devanagari UI"/>
              </a:rPr>
              <a:t>3. काळा समुद्र </a:t>
            </a:r>
          </a:p>
          <a:p>
            <a:pPr algn="just">
              <a:lnSpc>
                <a:spcPct val="150000"/>
              </a:lnSpc>
            </a:pPr>
            <a:r>
              <a:rPr lang="en-US" sz="2600" dirty="0">
                <a:solidFill>
                  <a:schemeClr val="bg1"/>
                </a:solidFill>
                <a:effectLst/>
                <a:latin typeface="Calibri" panose="020F0502020204030204" pitchFamily="34" charset="0"/>
                <a:ea typeface="Times New Roman" panose="02020603050405020304" pitchFamily="18" charset="0"/>
                <a:cs typeface="Noto Sans Devanagari UI"/>
              </a:rPr>
              <a:t>	</a:t>
            </a:r>
            <a:r>
              <a:rPr lang="hi-IN" sz="2400" dirty="0">
                <a:solidFill>
                  <a:schemeClr val="bg1"/>
                </a:solidFill>
                <a:effectLst/>
                <a:latin typeface="Calibri" panose="020F0502020204030204" pitchFamily="34" charset="0"/>
                <a:ea typeface="Times New Roman" panose="02020603050405020304" pitchFamily="18" charset="0"/>
                <a:cs typeface="Noto Sans Devanagari UI"/>
              </a:rPr>
              <a:t>काळा समुद्र संपूर्णपणे भूवेष्टित असला तरी याची क्षारता कमी आहे. कारण या भोवतालच्या प्रदेशातील तापमान कमी असल्याने बाष्पीभवनाचे प्रमाण कमी आहे. त्याशिवाय या समुद्राला डॅन्यूब, निपर व डॉन या मोठ्या नद्या द्वारे शुद्ध पाण्याचा पुरवठा मोठ्या प्रमाणात होतो. त्यामुळे काळा समुद्र भूवेष्ठित असला तरी त्याच्या पाण्याची लवणता कमी आहे. या समुद्रात क्षारतेचे प्रमाण दर हजारी 17 ते 18.5 इतके कमी आढळते.</a:t>
            </a:r>
          </a:p>
        </p:txBody>
      </p:sp>
    </p:spTree>
    <p:extLst>
      <p:ext uri="{BB962C8B-B14F-4D97-AF65-F5344CB8AC3E}">
        <p14:creationId xmlns:p14="http://schemas.microsoft.com/office/powerpoint/2010/main" val="325579768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show="0">
  <p:cSld>
    <p:bg>
      <p:bgPr shadeToTitle="1">
        <a:gradFill flip="none" rotWithShape="1">
          <a:gsLst>
            <a:gs pos="0">
              <a:srgbClr val="C00000"/>
            </a:gs>
            <a:gs pos="68000">
              <a:srgbClr val="FFC000"/>
            </a:gs>
            <a:gs pos="45000">
              <a:srgbClr val="002060"/>
            </a:gs>
            <a:gs pos="21000">
              <a:srgbClr val="FF0000"/>
            </a:gs>
            <a:gs pos="94000">
              <a:srgbClr val="7030A0"/>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FD73D1C1-A52F-4570-B765-BEBC85A0D4D5}"/>
              </a:ext>
            </a:extLst>
          </p:cNvPr>
          <p:cNvSpPr txBox="1"/>
          <p:nvPr/>
        </p:nvSpPr>
        <p:spPr>
          <a:xfrm>
            <a:off x="1624012" y="985347"/>
            <a:ext cx="8943975" cy="4072910"/>
          </a:xfrm>
          <a:prstGeom prst="rect">
            <a:avLst/>
          </a:prstGeom>
          <a:noFill/>
        </p:spPr>
        <p:txBody>
          <a:bodyPr wrap="square">
            <a:spAutoFit/>
          </a:bodyPr>
          <a:lstStyle/>
          <a:p>
            <a:pPr marL="0" marR="0" algn="just">
              <a:lnSpc>
                <a:spcPct val="150000"/>
              </a:lnSpc>
              <a:spcBef>
                <a:spcPts val="0"/>
              </a:spcBef>
              <a:spcAft>
                <a:spcPts val="800"/>
              </a:spcAft>
            </a:pPr>
            <a:r>
              <a:rPr lang="hi-IN" sz="2600" b="1" dirty="0">
                <a:effectLst/>
                <a:latin typeface="Calibri" panose="020F0502020204030204" pitchFamily="34" charset="0"/>
                <a:ea typeface="Times New Roman" panose="02020603050405020304" pitchFamily="18" charset="0"/>
                <a:cs typeface="Noto Sans Devanagari UI"/>
              </a:rPr>
              <a:t>4. बाल्टिक समुद्र </a:t>
            </a:r>
          </a:p>
          <a:p>
            <a:pPr marL="0" marR="0" algn="just">
              <a:lnSpc>
                <a:spcPct val="150000"/>
              </a:lnSpc>
              <a:spcBef>
                <a:spcPts val="0"/>
              </a:spcBef>
              <a:spcAft>
                <a:spcPts val="800"/>
              </a:spcAft>
            </a:pPr>
            <a:r>
              <a:rPr lang="en-US" sz="2400" dirty="0">
                <a:effectLst/>
                <a:latin typeface="Calibri" panose="020F0502020204030204" pitchFamily="34" charset="0"/>
                <a:ea typeface="Times New Roman" panose="02020603050405020304" pitchFamily="18" charset="0"/>
                <a:cs typeface="Noto Sans Devanagari UI"/>
              </a:rPr>
              <a:t>	</a:t>
            </a:r>
            <a:r>
              <a:rPr lang="hi-IN" sz="2400" dirty="0">
                <a:effectLst/>
                <a:latin typeface="Calibri" panose="020F0502020204030204" pitchFamily="34" charset="0"/>
                <a:ea typeface="Times New Roman" panose="02020603050405020304" pitchFamily="18" charset="0"/>
                <a:cs typeface="Noto Sans Devanagari UI"/>
              </a:rPr>
              <a:t>हा समुद्र अंशतः भूवेष्टित असूनही लवणता कमी असणारा हा आणखी एक समुद्र होय. हा समुद्र थंड हवामानाच्या प्रदेशात असल्यामुळे बाष्पीभवनाचा वेग अतिशय मंद आहे. स्वीडन आणि उत्तर रशियातून वाहत येणाऱ्या मोठ्या नद्या मुळे या समुद्राला गोड्या पाण्याचा पुरवठा होतो. याशिवाय उन्हाळ्यात बर्फ वितळून शुद्ध पाण्याची आणखी भर पडते. यामुळे या समुद्राची क्षारता सरासरी दर हजारी 07 इतकी  कमी आढळते. </a:t>
            </a:r>
          </a:p>
        </p:txBody>
      </p:sp>
    </p:spTree>
    <p:extLst>
      <p:ext uri="{BB962C8B-B14F-4D97-AF65-F5344CB8AC3E}">
        <p14:creationId xmlns:p14="http://schemas.microsoft.com/office/powerpoint/2010/main" val="2410168357"/>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CA01D723-4448-44D8-A4A6-274473D5ACB1}"/>
              </a:ext>
            </a:extLst>
          </p:cNvPr>
          <p:cNvSpPr txBox="1"/>
          <p:nvPr/>
        </p:nvSpPr>
        <p:spPr>
          <a:xfrm>
            <a:off x="71021" y="408843"/>
            <a:ext cx="11887200" cy="5891485"/>
          </a:xfrm>
          <a:prstGeom prst="rect">
            <a:avLst/>
          </a:prstGeom>
          <a:noFill/>
        </p:spPr>
        <p:txBody>
          <a:bodyPr wrap="square">
            <a:spAutoFit/>
          </a:bodyPr>
          <a:lstStyle/>
          <a:p>
            <a:pPr marL="0" marR="0" algn="just">
              <a:lnSpc>
                <a:spcPct val="150000"/>
              </a:lnSpc>
              <a:spcBef>
                <a:spcPts val="0"/>
              </a:spcBef>
              <a:spcAft>
                <a:spcPts val="800"/>
              </a:spcAft>
            </a:pPr>
            <a:r>
              <a:rPr lang="hi-IN" sz="2600" b="1" dirty="0">
                <a:effectLst/>
                <a:latin typeface="Calibri" panose="020F0502020204030204" pitchFamily="34" charset="0"/>
                <a:ea typeface="Times New Roman" panose="02020603050405020304" pitchFamily="18" charset="0"/>
                <a:cs typeface="Noto Sans Devanagari UI"/>
              </a:rPr>
              <a:t>खंडांतर्गत समुद्र व सरोवरे यातील पाण्याची क्षारता</a:t>
            </a:r>
            <a:endParaRPr lang="en-US" sz="26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457200" algn="just">
              <a:lnSpc>
                <a:spcPct val="150000"/>
              </a:lnSpc>
              <a:spcBef>
                <a:spcPts val="0"/>
              </a:spcBef>
              <a:spcAft>
                <a:spcPts val="800"/>
              </a:spcAft>
            </a:pPr>
            <a:r>
              <a:rPr lang="hi-IN" sz="2400" dirty="0">
                <a:solidFill>
                  <a:srgbClr val="FFFF00"/>
                </a:solidFill>
                <a:effectLst/>
                <a:latin typeface="Calibri" panose="020F0502020204030204" pitchFamily="34" charset="0"/>
                <a:ea typeface="Times New Roman" panose="02020603050405020304" pitchFamily="18" charset="0"/>
                <a:cs typeface="Noto Sans Devanagari UI"/>
              </a:rPr>
              <a:t>खंडांतर्गत समुद्रा पैकी कॅस्पियन समुद्रात क्षारत</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rgbClr val="FFFF00"/>
                </a:solidFill>
                <a:effectLst/>
                <a:latin typeface="Calibri" panose="020F0502020204030204" pitchFamily="34" charset="0"/>
                <a:ea typeface="Times New Roman" panose="02020603050405020304" pitchFamily="18" charset="0"/>
                <a:cs typeface="Noto Sans Devanagari UI"/>
              </a:rPr>
              <a:t>चे प्रमाण कमी आढळते</a:t>
            </a:r>
            <a:r>
              <a:rPr lang="en-US" sz="2400" dirty="0">
                <a:solidFill>
                  <a:srgbClr val="FFFF00"/>
                </a:solidFill>
                <a:effectLst/>
                <a:latin typeface="Calibri" panose="020F0502020204030204" pitchFamily="34" charset="0"/>
                <a:ea typeface="Times New Roman" panose="02020603050405020304" pitchFamily="18" charset="0"/>
                <a:cs typeface="Noto Sans Devanagari UI"/>
              </a:rPr>
              <a:t>. </a:t>
            </a:r>
            <a:r>
              <a:rPr lang="hi-IN" sz="2400" dirty="0">
                <a:solidFill>
                  <a:srgbClr val="FFFF00"/>
                </a:solidFill>
                <a:effectLst/>
                <a:latin typeface="Calibri" panose="020F0502020204030204" pitchFamily="34" charset="0"/>
                <a:ea typeface="Times New Roman" panose="02020603050405020304" pitchFamily="18" charset="0"/>
                <a:cs typeface="Noto Sans Devanagari UI"/>
              </a:rPr>
              <a:t> समुद्राच्या उत्तर भागात ते  </a:t>
            </a:r>
            <a:r>
              <a:rPr lang="en-US" sz="2400" dirty="0" err="1">
                <a:solidFill>
                  <a:srgbClr val="FFFF00"/>
                </a:solidFill>
                <a:effectLst/>
                <a:latin typeface="Mangal" panose="02040503050203030202" pitchFamily="18" charset="0"/>
                <a:ea typeface="Times New Roman" panose="02020603050405020304" pitchFamily="18" charset="0"/>
                <a:cs typeface="Times New Roman" panose="02020603050405020304" pitchFamily="18" charset="0"/>
              </a:rPr>
              <a:t>दर</a:t>
            </a:r>
            <a:r>
              <a:rPr lang="en-US" sz="2400" dirty="0">
                <a:solidFill>
                  <a:srgbClr val="FFFF00"/>
                </a:solidFill>
                <a:effectLst/>
                <a:latin typeface="Mangal" panose="02040503050203030202" pitchFamily="18" charset="0"/>
                <a:ea typeface="Times New Roman" panose="02020603050405020304" pitchFamily="18" charset="0"/>
                <a:cs typeface="Times New Roman" panose="02020603050405020304" pitchFamily="18" charset="0"/>
              </a:rPr>
              <a:t> </a:t>
            </a:r>
            <a:r>
              <a:rPr lang="en-US" sz="2400" dirty="0" err="1">
                <a:solidFill>
                  <a:srgbClr val="FFFF00"/>
                </a:solidFill>
                <a:effectLst/>
                <a:latin typeface="Mangal" panose="02040503050203030202" pitchFamily="18" charset="0"/>
                <a:ea typeface="Times New Roman" panose="02020603050405020304" pitchFamily="18" charset="0"/>
                <a:cs typeface="Times New Roman" panose="02020603050405020304" pitchFamily="18" charset="0"/>
              </a:rPr>
              <a:t>हजारी</a:t>
            </a:r>
            <a:r>
              <a:rPr lang="en-US" sz="2400" dirty="0">
                <a:solidFill>
                  <a:srgbClr val="FFFF00"/>
                </a:solidFill>
                <a:effectLst/>
                <a:latin typeface="Mangal" panose="02040503050203030202" pitchFamily="18" charset="0"/>
                <a:ea typeface="Times New Roman" panose="02020603050405020304" pitchFamily="18" charset="0"/>
                <a:cs typeface="Times New Roman" panose="02020603050405020304" pitchFamily="18" charset="0"/>
              </a:rPr>
              <a:t> </a:t>
            </a:r>
            <a:r>
              <a:rPr lang="hi-IN" sz="2400" dirty="0">
                <a:solidFill>
                  <a:srgbClr val="FFFF00"/>
                </a:solidFill>
                <a:effectLst/>
                <a:latin typeface="Calibri" panose="020F0502020204030204" pitchFamily="34" charset="0"/>
                <a:ea typeface="Times New Roman" panose="02020603050405020304" pitchFamily="18" charset="0"/>
                <a:cs typeface="Noto Sans Devanagari UI"/>
              </a:rPr>
              <a:t>14 आहे</a:t>
            </a:r>
            <a:r>
              <a:rPr lang="en-US" sz="2400" dirty="0">
                <a:solidFill>
                  <a:srgbClr val="FFFF00"/>
                </a:solidFill>
                <a:effectLst/>
                <a:latin typeface="Calibri" panose="020F0502020204030204" pitchFamily="34" charset="0"/>
                <a:ea typeface="Times New Roman" panose="02020603050405020304" pitchFamily="18" charset="0"/>
                <a:cs typeface="Noto Sans Devanagari UI"/>
              </a:rPr>
              <a:t>.</a:t>
            </a:r>
            <a:r>
              <a:rPr lang="hi-IN" sz="2400" dirty="0">
                <a:solidFill>
                  <a:srgbClr val="FFFF00"/>
                </a:solidFill>
                <a:effectLst/>
                <a:latin typeface="Calibri" panose="020F0502020204030204" pitchFamily="34" charset="0"/>
                <a:ea typeface="Times New Roman" panose="02020603050405020304" pitchFamily="18" charset="0"/>
                <a:cs typeface="Noto Sans Devanagari UI"/>
              </a:rPr>
              <a:t> पण सभोवतालच्या उष्ण वाळवंटी प्रदेश</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rgbClr val="FFFF00"/>
                </a:solidFill>
                <a:effectLst/>
                <a:latin typeface="Calibri" panose="020F0502020204030204" pitchFamily="34" charset="0"/>
                <a:ea typeface="Times New Roman" panose="02020603050405020304" pitchFamily="18" charset="0"/>
                <a:cs typeface="Noto Sans Devanagari UI"/>
              </a:rPr>
              <a:t>मुळे </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बुगाज</a:t>
            </a:r>
            <a:r>
              <a:rPr lang="hi-IN" sz="2400" dirty="0">
                <a:solidFill>
                  <a:srgbClr val="FFFF00"/>
                </a:solidFill>
                <a:effectLst/>
                <a:latin typeface="Calibri" panose="020F0502020204030204" pitchFamily="34" charset="0"/>
                <a:ea typeface="Times New Roman" panose="02020603050405020304" pitchFamily="18" charset="0"/>
                <a:cs typeface="Noto Sans Devanagari UI"/>
              </a:rPr>
              <a:t>च्या उथळ व छोट्या </a:t>
            </a:r>
            <a:r>
              <a:rPr lang="en-US" sz="2400" dirty="0">
                <a:solidFill>
                  <a:srgbClr val="FFFF00"/>
                </a:solidFill>
                <a:effectLst/>
                <a:latin typeface="Mangal" panose="02040503050203030202" pitchFamily="18" charset="0"/>
                <a:ea typeface="Times New Roman" panose="02020603050405020304" pitchFamily="18" charset="0"/>
                <a:cs typeface="Times New Roman" panose="02020603050405020304" pitchFamily="18" charset="0"/>
              </a:rPr>
              <a:t>आ</a:t>
            </a:r>
            <a:r>
              <a:rPr lang="hi-IN" sz="2400" dirty="0">
                <a:solidFill>
                  <a:srgbClr val="FFFF00"/>
                </a:solidFill>
                <a:effectLst/>
                <a:latin typeface="Calibri" panose="020F0502020204030204" pitchFamily="34" charset="0"/>
                <a:ea typeface="Times New Roman" panose="02020603050405020304" pitchFamily="18" charset="0"/>
                <a:cs typeface="Noto Sans Devanagari UI"/>
              </a:rPr>
              <a:t>खातात मात्र क्षारत</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rgbClr val="FFFF00"/>
                </a:solidFill>
                <a:effectLst/>
                <a:latin typeface="Calibri" panose="020F0502020204030204" pitchFamily="34" charset="0"/>
                <a:ea typeface="Times New Roman" panose="02020603050405020304" pitchFamily="18" charset="0"/>
                <a:cs typeface="Noto Sans Devanagari UI"/>
              </a:rPr>
              <a:t>चे प्रमाण दर हजारी 170 इतके जास्त आहे</a:t>
            </a:r>
            <a:r>
              <a:rPr lang="en-US" sz="2400" dirty="0">
                <a:solidFill>
                  <a:srgbClr val="FFFF00"/>
                </a:solidFill>
                <a:effectLst/>
                <a:latin typeface="Calibri" panose="020F0502020204030204" pitchFamily="34" charset="0"/>
                <a:ea typeface="Times New Roman" panose="02020603050405020304" pitchFamily="18" charset="0"/>
                <a:cs typeface="Noto Sans Devanagari UI"/>
              </a:rPr>
              <a:t>.</a:t>
            </a:r>
          </a:p>
          <a:p>
            <a:pPr marL="0" marR="0" indent="457200" algn="just">
              <a:lnSpc>
                <a:spcPct val="150000"/>
              </a:lnSpc>
              <a:spcBef>
                <a:spcPts val="0"/>
              </a:spcBef>
              <a:spcAft>
                <a:spcPts val="800"/>
              </a:spcAft>
            </a:pPr>
            <a:r>
              <a:rPr lang="hi-IN" sz="2400" dirty="0">
                <a:solidFill>
                  <a:srgbClr val="FFFF00"/>
                </a:solidFill>
                <a:effectLst/>
                <a:latin typeface="Calibri" panose="020F0502020204030204" pitchFamily="34" charset="0"/>
                <a:ea typeface="Times New Roman" panose="02020603050405020304" pitchFamily="18" charset="0"/>
                <a:cs typeface="Noto Sans Devanagari UI"/>
              </a:rPr>
              <a:t>खंडांतर्गत समुद्रा पैकी मृत समुद्रात क्षारत</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rgbClr val="FFFF00"/>
                </a:solidFill>
                <a:effectLst/>
                <a:latin typeface="Calibri" panose="020F0502020204030204" pitchFamily="34" charset="0"/>
                <a:ea typeface="Times New Roman" panose="02020603050405020304" pitchFamily="18" charset="0"/>
                <a:cs typeface="Noto Sans Devanagari UI"/>
              </a:rPr>
              <a:t>चे प्रमाण जगात सर्वात जास्त आहे</a:t>
            </a:r>
            <a:r>
              <a:rPr lang="en-US" sz="2400" dirty="0">
                <a:solidFill>
                  <a:srgbClr val="FFFF00"/>
                </a:solidFill>
                <a:effectLst/>
                <a:latin typeface="Calibri" panose="020F0502020204030204" pitchFamily="34" charset="0"/>
                <a:ea typeface="Times New Roman" panose="02020603050405020304" pitchFamily="18" charset="0"/>
                <a:cs typeface="Noto Sans Devanagari UI"/>
              </a:rPr>
              <a:t>.</a:t>
            </a:r>
            <a:r>
              <a:rPr lang="hi-IN" sz="2400" dirty="0">
                <a:solidFill>
                  <a:srgbClr val="FFFF00"/>
                </a:solidFill>
                <a:effectLst/>
                <a:latin typeface="Calibri" panose="020F0502020204030204" pitchFamily="34" charset="0"/>
                <a:ea typeface="Times New Roman" panose="02020603050405020304" pitchFamily="18" charset="0"/>
                <a:cs typeface="Noto Sans Devanagari UI"/>
              </a:rPr>
              <a:t> मृत समुद्राची क्षारता </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दर हजारी </a:t>
            </a:r>
            <a:r>
              <a:rPr lang="hi-IN" sz="2400" dirty="0">
                <a:solidFill>
                  <a:srgbClr val="FFFF00"/>
                </a:solidFill>
                <a:effectLst/>
                <a:latin typeface="Calibri" panose="020F0502020204030204" pitchFamily="34" charset="0"/>
                <a:ea typeface="Times New Roman" panose="02020603050405020304" pitchFamily="18" charset="0"/>
                <a:cs typeface="Noto Sans Devanagari UI"/>
              </a:rPr>
              <a:t>240 </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प</a:t>
            </a:r>
            <a:r>
              <a:rPr lang="en-US" sz="2400" dirty="0" err="1">
                <a:solidFill>
                  <a:srgbClr val="FFFF00"/>
                </a:solidFill>
                <a:effectLst/>
                <a:latin typeface="Mangal" panose="02040503050203030202" pitchFamily="18" charset="0"/>
                <a:ea typeface="Times New Roman" panose="02020603050405020304" pitchFamily="18" charset="0"/>
                <a:cs typeface="Times New Roman" panose="02020603050405020304" pitchFamily="18" charset="0"/>
              </a:rPr>
              <a:t>र्यंत</a:t>
            </a:r>
            <a:r>
              <a:rPr lang="hi-IN" sz="2400" dirty="0">
                <a:solidFill>
                  <a:srgbClr val="FFFF00"/>
                </a:solidFill>
                <a:effectLst/>
                <a:latin typeface="Calibri" panose="020F0502020204030204" pitchFamily="34" charset="0"/>
                <a:ea typeface="Times New Roman" panose="02020603050405020304" pitchFamily="18" charset="0"/>
                <a:cs typeface="Noto Sans Devanagari UI"/>
              </a:rPr>
              <a:t> आहे</a:t>
            </a:r>
            <a:r>
              <a:rPr lang="en-US" sz="2400" dirty="0">
                <a:solidFill>
                  <a:srgbClr val="FFFF00"/>
                </a:solidFill>
                <a:effectLst/>
                <a:latin typeface="Calibri" panose="020F0502020204030204" pitchFamily="34" charset="0"/>
                <a:ea typeface="Times New Roman" panose="02020603050405020304" pitchFamily="18" charset="0"/>
                <a:cs typeface="Noto Sans Devanagari UI"/>
              </a:rPr>
              <a:t>.</a:t>
            </a:r>
            <a:r>
              <a:rPr lang="hi-IN" sz="2400" dirty="0">
                <a:solidFill>
                  <a:srgbClr val="FFFF00"/>
                </a:solidFill>
                <a:effectLst/>
                <a:latin typeface="Calibri" panose="020F0502020204030204" pitchFamily="34" charset="0"/>
                <a:ea typeface="Times New Roman" panose="02020603050405020304" pitchFamily="18" charset="0"/>
                <a:cs typeface="Noto Sans Devanagari UI"/>
              </a:rPr>
              <a:t> सभोवतालचा प्रदेश उष्ण व शुष्क वाळवंटी आहे</a:t>
            </a:r>
            <a:r>
              <a:rPr lang="en-US" sz="2400" dirty="0">
                <a:solidFill>
                  <a:srgbClr val="FFFF00"/>
                </a:solidFill>
                <a:effectLst/>
                <a:latin typeface="Calibri" panose="020F0502020204030204" pitchFamily="34" charset="0"/>
                <a:ea typeface="Times New Roman" panose="02020603050405020304" pitchFamily="18" charset="0"/>
                <a:cs typeface="Noto Sans Devanagari UI"/>
              </a:rPr>
              <a:t>.</a:t>
            </a:r>
            <a:r>
              <a:rPr lang="hi-IN" sz="2400" dirty="0">
                <a:solidFill>
                  <a:srgbClr val="FFFF00"/>
                </a:solidFill>
                <a:effectLst/>
                <a:latin typeface="Calibri" panose="020F0502020204030204" pitchFamily="34" charset="0"/>
                <a:ea typeface="Times New Roman" panose="02020603050405020304" pitchFamily="18" charset="0"/>
                <a:cs typeface="Noto Sans Devanagari UI"/>
              </a:rPr>
              <a:t> त्यामुळे </a:t>
            </a:r>
            <a:r>
              <a:rPr lang="en-US" sz="2400" dirty="0" err="1">
                <a:solidFill>
                  <a:srgbClr val="FFFF00"/>
                </a:solidFill>
                <a:effectLst/>
                <a:latin typeface="Mangal" panose="02040503050203030202" pitchFamily="18" charset="0"/>
                <a:ea typeface="Times New Roman" panose="02020603050405020304" pitchFamily="18" charset="0"/>
                <a:cs typeface="Times New Roman" panose="02020603050405020304" pitchFamily="18" charset="0"/>
              </a:rPr>
              <a:t>पर्जन्या</a:t>
            </a:r>
            <a:r>
              <a:rPr lang="hi-IN" sz="2400" dirty="0">
                <a:solidFill>
                  <a:srgbClr val="FFFF00"/>
                </a:solidFill>
                <a:effectLst/>
                <a:latin typeface="Calibri" panose="020F0502020204030204" pitchFamily="34" charset="0"/>
                <a:ea typeface="Times New Roman" panose="02020603050405020304" pitchFamily="18" charset="0"/>
                <a:cs typeface="Noto Sans Devanagari UI"/>
              </a:rPr>
              <a:t>चा अभाव असून </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बाष्</a:t>
            </a:r>
            <a:r>
              <a:rPr lang="en-US" sz="2400" dirty="0" err="1">
                <a:solidFill>
                  <a:srgbClr val="FFFF00"/>
                </a:solidFill>
                <a:effectLst/>
                <a:latin typeface="Mangal" panose="02040503050203030202" pitchFamily="18" charset="0"/>
                <a:ea typeface="Times New Roman" panose="02020603050405020304" pitchFamily="18" charset="0"/>
                <a:cs typeface="Times New Roman" panose="02020603050405020304" pitchFamily="18" charset="0"/>
              </a:rPr>
              <a:t>पीभवना</a:t>
            </a:r>
            <a:r>
              <a:rPr lang="hi-IN" sz="2400" dirty="0">
                <a:solidFill>
                  <a:srgbClr val="FFFF00"/>
                </a:solidFill>
                <a:effectLst/>
                <a:latin typeface="Calibri" panose="020F0502020204030204" pitchFamily="34" charset="0"/>
                <a:ea typeface="Times New Roman" panose="02020603050405020304" pitchFamily="18" charset="0"/>
                <a:cs typeface="Noto Sans Devanagari UI"/>
              </a:rPr>
              <a:t>चे प्रमाण जास्त आहे</a:t>
            </a:r>
            <a:r>
              <a:rPr lang="en-US" sz="2400" dirty="0">
                <a:solidFill>
                  <a:srgbClr val="FFFF00"/>
                </a:solidFill>
                <a:effectLst/>
                <a:latin typeface="Calibri" panose="020F0502020204030204" pitchFamily="34" charset="0"/>
                <a:ea typeface="Times New Roman" panose="02020603050405020304" pitchFamily="18" charset="0"/>
                <a:cs typeface="Noto Sans Devanagari UI"/>
              </a:rPr>
              <a:t>.</a:t>
            </a:r>
            <a:r>
              <a:rPr lang="hi-IN" sz="2400" dirty="0">
                <a:solidFill>
                  <a:srgbClr val="FFFF00"/>
                </a:solidFill>
                <a:effectLst/>
                <a:latin typeface="Calibri" panose="020F0502020204030204" pitchFamily="34" charset="0"/>
                <a:ea typeface="Times New Roman" panose="02020603050405020304" pitchFamily="18" charset="0"/>
                <a:cs typeface="Noto Sans Devanagari UI"/>
              </a:rPr>
              <a:t> या समुद्राची क्षारता अत्याधिक असल्यामुळे या समुद्रात जलचर प्राणी जिवंत राहू शकत नाही यामुळे या समुद्र मृत समुद्र असे म्हणतात</a:t>
            </a:r>
            <a:r>
              <a:rPr lang="en-IN" sz="2400" dirty="0">
                <a:solidFill>
                  <a:srgbClr val="FFFF00"/>
                </a:solidFill>
                <a:effectLst/>
                <a:latin typeface="Calibri" panose="020F0502020204030204" pitchFamily="34" charset="0"/>
                <a:ea typeface="Times New Roman" panose="02020603050405020304" pitchFamily="18" charset="0"/>
                <a:cs typeface="Noto Sans Devanagari UI"/>
              </a:rPr>
              <a:t>.</a:t>
            </a:r>
            <a:endParaRPr lang="en-US" sz="2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indent="457200" algn="just">
              <a:lnSpc>
                <a:spcPct val="150000"/>
              </a:lnSpc>
              <a:spcBef>
                <a:spcPts val="0"/>
              </a:spcBef>
              <a:spcAft>
                <a:spcPts val="800"/>
              </a:spcAft>
            </a:pPr>
            <a:r>
              <a:rPr lang="en-IN" sz="2400" dirty="0">
                <a:solidFill>
                  <a:srgbClr val="FFFF00"/>
                </a:solidFill>
                <a:effectLst/>
                <a:latin typeface="Calibri" panose="020F0502020204030204" pitchFamily="34" charset="0"/>
                <a:ea typeface="Times New Roman" panose="02020603050405020304" pitchFamily="18" charset="0"/>
                <a:cs typeface="Noto Sans Devanagari UI"/>
              </a:rPr>
              <a:t> </a:t>
            </a:r>
            <a:r>
              <a:rPr lang="hi-IN" sz="2400" dirty="0">
                <a:solidFill>
                  <a:srgbClr val="FFFF00"/>
                </a:solidFill>
                <a:effectLst/>
                <a:latin typeface="Calibri" panose="020F0502020204030204" pitchFamily="34" charset="0"/>
                <a:ea typeface="Times New Roman" panose="02020603050405020304" pitchFamily="18" charset="0"/>
                <a:cs typeface="Noto Sans Devanagari UI"/>
              </a:rPr>
              <a:t>यु</a:t>
            </a:r>
            <a:r>
              <a:rPr lang="en-US" sz="2400" dirty="0">
                <a:solidFill>
                  <a:srgbClr val="FFFF00"/>
                </a:solidFill>
                <a:effectLst/>
                <a:latin typeface="Calibri" panose="020F0502020204030204" pitchFamily="34" charset="0"/>
                <a:ea typeface="Times New Roman" panose="02020603050405020304" pitchFamily="18" charset="0"/>
                <a:cs typeface="Noto Sans Devanagari UI"/>
              </a:rPr>
              <a:t>.</a:t>
            </a:r>
            <a:r>
              <a:rPr lang="hi-IN" sz="2400" dirty="0">
                <a:solidFill>
                  <a:srgbClr val="FFFF00"/>
                </a:solidFill>
                <a:effectLst/>
                <a:latin typeface="Calibri" panose="020F0502020204030204" pitchFamily="34" charset="0"/>
                <a:ea typeface="Times New Roman" panose="02020603050405020304" pitchFamily="18" charset="0"/>
                <a:cs typeface="Noto Sans Devanagari UI"/>
              </a:rPr>
              <a:t> एस</a:t>
            </a:r>
            <a:r>
              <a:rPr lang="en-US" sz="2400" dirty="0">
                <a:solidFill>
                  <a:srgbClr val="FFFF00"/>
                </a:solidFill>
                <a:effectLst/>
                <a:latin typeface="Calibri" panose="020F0502020204030204" pitchFamily="34" charset="0"/>
                <a:ea typeface="Times New Roman" panose="02020603050405020304" pitchFamily="18" charset="0"/>
                <a:cs typeface="Noto Sans Devanagari UI"/>
              </a:rPr>
              <a:t>.</a:t>
            </a:r>
            <a:r>
              <a:rPr lang="hi-IN" sz="2400" dirty="0">
                <a:solidFill>
                  <a:srgbClr val="FFFF00"/>
                </a:solidFill>
                <a:effectLst/>
                <a:latin typeface="Calibri" panose="020F0502020204030204" pitchFamily="34" charset="0"/>
                <a:ea typeface="Times New Roman" panose="02020603050405020304" pitchFamily="18" charset="0"/>
                <a:cs typeface="Noto Sans Devanagari UI"/>
              </a:rPr>
              <a:t> ए</a:t>
            </a:r>
            <a:r>
              <a:rPr lang="en-US" sz="2400" dirty="0">
                <a:solidFill>
                  <a:srgbClr val="FFFF00"/>
                </a:solidFill>
                <a:effectLst/>
                <a:latin typeface="Calibri" panose="020F0502020204030204" pitchFamily="34" charset="0"/>
                <a:ea typeface="Times New Roman" panose="02020603050405020304" pitchFamily="18" charset="0"/>
                <a:cs typeface="Noto Sans Devanagari UI"/>
              </a:rPr>
              <a:t>.</a:t>
            </a:r>
            <a:r>
              <a:rPr lang="hi-IN" sz="2400" dirty="0">
                <a:solidFill>
                  <a:srgbClr val="FFFF00"/>
                </a:solidFill>
                <a:effectLst/>
                <a:latin typeface="Calibri" panose="020F0502020204030204" pitchFamily="34" charset="0"/>
                <a:ea typeface="Times New Roman" panose="02020603050405020304" pitchFamily="18" charset="0"/>
                <a:cs typeface="Noto Sans Devanagari UI"/>
              </a:rPr>
              <a:t> मधील </a:t>
            </a:r>
            <a:r>
              <a:rPr lang="en-US" sz="2400" dirty="0" err="1">
                <a:solidFill>
                  <a:srgbClr val="FFFF00"/>
                </a:solidFill>
                <a:effectLst/>
                <a:latin typeface="Mangal" panose="02040503050203030202" pitchFamily="18" charset="0"/>
                <a:ea typeface="Times New Roman" panose="02020603050405020304" pitchFamily="18" charset="0"/>
                <a:cs typeface="Times New Roman" panose="02020603050405020304" pitchFamily="18" charset="0"/>
              </a:rPr>
              <a:t>उटाह</a:t>
            </a:r>
            <a:r>
              <a:rPr lang="en-US" sz="2400" dirty="0">
                <a:solidFill>
                  <a:srgbClr val="FFFF00"/>
                </a:solidFill>
                <a:effectLst/>
                <a:latin typeface="Mangal" panose="02040503050203030202" pitchFamily="18" charset="0"/>
                <a:ea typeface="Times New Roman" panose="02020603050405020304" pitchFamily="18" charset="0"/>
                <a:cs typeface="Times New Roman" panose="02020603050405020304" pitchFamily="18" charset="0"/>
              </a:rPr>
              <a:t> </a:t>
            </a:r>
            <a:r>
              <a:rPr lang="hi-IN" sz="2400" dirty="0">
                <a:solidFill>
                  <a:srgbClr val="FFFF00"/>
                </a:solidFill>
                <a:effectLst/>
                <a:latin typeface="Calibri" panose="020F0502020204030204" pitchFamily="34" charset="0"/>
                <a:ea typeface="Times New Roman" panose="02020603050405020304" pitchFamily="18" charset="0"/>
                <a:cs typeface="Noto Sans Devanagari UI"/>
              </a:rPr>
              <a:t>राज्यात येणाऱ्या ग्रेट सा</a:t>
            </a:r>
            <a:r>
              <a:rPr lang="en-US" sz="2400" dirty="0" err="1">
                <a:solidFill>
                  <a:srgbClr val="FFFF00"/>
                </a:solidFill>
                <a:effectLst/>
                <a:latin typeface="Mangal" panose="02040503050203030202" pitchFamily="18" charset="0"/>
                <a:ea typeface="Times New Roman" panose="02020603050405020304" pitchFamily="18" charset="0"/>
                <a:cs typeface="Times New Roman" panose="02020603050405020304" pitchFamily="18" charset="0"/>
              </a:rPr>
              <a:t>ल्ट</a:t>
            </a:r>
            <a:r>
              <a:rPr lang="en-US" sz="2400" dirty="0">
                <a:solidFill>
                  <a:srgbClr val="FFFF00"/>
                </a:solidFill>
                <a:effectLst/>
                <a:latin typeface="Mangal" panose="02040503050203030202" pitchFamily="18" charset="0"/>
                <a:ea typeface="Times New Roman" panose="02020603050405020304" pitchFamily="18" charset="0"/>
                <a:cs typeface="Times New Roman" panose="02020603050405020304" pitchFamily="18" charset="0"/>
              </a:rPr>
              <a:t> </a:t>
            </a:r>
            <a:r>
              <a:rPr lang="en-US" sz="2400" dirty="0" err="1">
                <a:solidFill>
                  <a:srgbClr val="FFFF00"/>
                </a:solidFill>
                <a:effectLst/>
                <a:latin typeface="Mangal" panose="02040503050203030202" pitchFamily="18" charset="0"/>
                <a:ea typeface="Times New Roman" panose="02020603050405020304" pitchFamily="18" charset="0"/>
                <a:cs typeface="Times New Roman" panose="02020603050405020304" pitchFamily="18" charset="0"/>
              </a:rPr>
              <a:t>लेक</a:t>
            </a:r>
            <a:r>
              <a:rPr lang="hi-IN" sz="2400" dirty="0">
                <a:solidFill>
                  <a:srgbClr val="FFFF00"/>
                </a:solidFill>
                <a:effectLst/>
                <a:latin typeface="Calibri" panose="020F0502020204030204" pitchFamily="34" charset="0"/>
                <a:ea typeface="Times New Roman" panose="02020603050405020304" pitchFamily="18" charset="0"/>
                <a:cs typeface="Noto Sans Devanagari UI"/>
              </a:rPr>
              <a:t> सरोवराची क्षारता दर हजारी 220 आहे तर तुर्कस्तानातील </a:t>
            </a:r>
            <a:r>
              <a:rPr lang="en-US" sz="2400" dirty="0" err="1">
                <a:solidFill>
                  <a:srgbClr val="FFFF00"/>
                </a:solidFill>
                <a:effectLst/>
                <a:latin typeface="Mangal" panose="02040503050203030202" pitchFamily="18" charset="0"/>
                <a:ea typeface="Times New Roman" panose="02020603050405020304" pitchFamily="18" charset="0"/>
                <a:cs typeface="Times New Roman" panose="02020603050405020304" pitchFamily="18" charset="0"/>
              </a:rPr>
              <a:t>व्हॅन</a:t>
            </a:r>
            <a:r>
              <a:rPr lang="en-US" sz="2400" dirty="0">
                <a:solidFill>
                  <a:srgbClr val="FFFF00"/>
                </a:solidFill>
                <a:effectLst/>
                <a:latin typeface="Mangal" panose="02040503050203030202" pitchFamily="18" charset="0"/>
                <a:ea typeface="Times New Roman" panose="02020603050405020304" pitchFamily="18" charset="0"/>
                <a:cs typeface="Times New Roman" panose="02020603050405020304" pitchFamily="18" charset="0"/>
              </a:rPr>
              <a:t> </a:t>
            </a:r>
            <a:r>
              <a:rPr lang="en-US" sz="2400" dirty="0" err="1">
                <a:solidFill>
                  <a:srgbClr val="FFFF00"/>
                </a:solidFill>
                <a:effectLst/>
                <a:latin typeface="Mangal" panose="02040503050203030202" pitchFamily="18" charset="0"/>
                <a:ea typeface="Times New Roman" panose="02020603050405020304" pitchFamily="18" charset="0"/>
                <a:cs typeface="Times New Roman" panose="02020603050405020304" pitchFamily="18" charset="0"/>
              </a:rPr>
              <a:t>सरोवरात</a:t>
            </a:r>
            <a:r>
              <a:rPr lang="en-US" sz="2400" dirty="0">
                <a:solidFill>
                  <a:srgbClr val="FFFF00"/>
                </a:solidFill>
                <a:effectLst/>
                <a:latin typeface="Mangal" panose="02040503050203030202" pitchFamily="18" charset="0"/>
                <a:ea typeface="Times New Roman" panose="02020603050405020304" pitchFamily="18" charset="0"/>
                <a:cs typeface="Times New Roman" panose="02020603050405020304" pitchFamily="18" charset="0"/>
              </a:rPr>
              <a:t> </a:t>
            </a:r>
            <a:r>
              <a:rPr lang="en-US" sz="2400" dirty="0" err="1">
                <a:solidFill>
                  <a:srgbClr val="FFFF00"/>
                </a:solidFill>
                <a:effectLst/>
                <a:latin typeface="Mangal" panose="02040503050203030202" pitchFamily="18" charset="0"/>
                <a:ea typeface="Times New Roman" panose="02020603050405020304" pitchFamily="18" charset="0"/>
                <a:cs typeface="Times New Roman" panose="02020603050405020304" pitchFamily="18" charset="0"/>
              </a:rPr>
              <a:t>ती</a:t>
            </a:r>
            <a:r>
              <a:rPr lang="hi-IN" sz="2400" dirty="0">
                <a:solidFill>
                  <a:srgbClr val="FFFF00"/>
                </a:solidFill>
                <a:effectLst/>
                <a:latin typeface="Calibri" panose="020F0502020204030204" pitchFamily="34" charset="0"/>
                <a:ea typeface="Times New Roman" panose="02020603050405020304" pitchFamily="18" charset="0"/>
                <a:cs typeface="Noto Sans Devanagari UI"/>
              </a:rPr>
              <a:t> दर हजारी 230 इतकी अधिक आहे</a:t>
            </a:r>
            <a:r>
              <a:rPr lang="en-IN" sz="2400" dirty="0">
                <a:solidFill>
                  <a:srgbClr val="FFFF00"/>
                </a:solidFill>
                <a:latin typeface="Calibri" panose="020F0502020204030204" pitchFamily="34" charset="0"/>
                <a:ea typeface="Times New Roman" panose="02020603050405020304" pitchFamily="18" charset="0"/>
                <a:cs typeface="Noto Sans Devanagari UI"/>
              </a:rPr>
              <a:t>.</a:t>
            </a:r>
            <a:endParaRPr lang="en-US" sz="2400" dirty="0">
              <a:solidFill>
                <a:srgbClr val="FFFF00"/>
              </a:solidFill>
              <a:effectLst/>
              <a:latin typeface="Calibri" panose="020F0502020204030204" pitchFamily="34" charset="0"/>
              <a:ea typeface="Times New Roman" panose="02020603050405020304" pitchFamily="18" charset="0"/>
              <a:cs typeface="Noto Sans Devanagari UI"/>
            </a:endParaRPr>
          </a:p>
        </p:txBody>
      </p:sp>
    </p:spTree>
    <p:extLst>
      <p:ext uri="{BB962C8B-B14F-4D97-AF65-F5344CB8AC3E}">
        <p14:creationId xmlns:p14="http://schemas.microsoft.com/office/powerpoint/2010/main" val="3518366456"/>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show="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053A8581-6396-4587-87F8-A6DE21B85D60}"/>
              </a:ext>
            </a:extLst>
          </p:cNvPr>
          <p:cNvSpPr txBox="1"/>
          <p:nvPr/>
        </p:nvSpPr>
        <p:spPr>
          <a:xfrm>
            <a:off x="4726781" y="229670"/>
            <a:ext cx="2871787" cy="1077218"/>
          </a:xfrm>
          <a:prstGeom prst="rect">
            <a:avLst/>
          </a:prstGeom>
          <a:noFill/>
        </p:spPr>
        <p:txBody>
          <a:bodyPr wrap="square">
            <a:spAutoFit/>
          </a:bodyPr>
          <a:lstStyle/>
          <a:p>
            <a:pPr algn="ctr"/>
            <a:r>
              <a:rPr lang="hi-IN" sz="3200" b="1" i="1" dirty="0">
                <a:gradFill flip="none" rotWithShape="1">
                  <a:gsLst>
                    <a:gs pos="0">
                      <a:srgbClr val="00B0F0"/>
                    </a:gs>
                    <a:gs pos="50000">
                      <a:srgbClr val="97DF62"/>
                    </a:gs>
                    <a:gs pos="99000">
                      <a:srgbClr val="FFFF00"/>
                    </a:gs>
                  </a:gsLst>
                  <a:lin ang="2700000" scaled="1"/>
                  <a:tileRect/>
                </a:gradFill>
                <a:latin typeface="Calibri" panose="020F0502020204030204" pitchFamily="34" charset="0"/>
                <a:ea typeface="Times New Roman" panose="02020603050405020304" pitchFamily="18" charset="0"/>
                <a:cs typeface="Noto Sans Devanagari"/>
              </a:rPr>
              <a:t>सागर विज्ञान</a:t>
            </a:r>
            <a:r>
              <a:rPr lang="en-US" sz="3200" b="1" i="1" dirty="0">
                <a:gradFill flip="none" rotWithShape="1">
                  <a:gsLst>
                    <a:gs pos="0">
                      <a:srgbClr val="00B0F0"/>
                    </a:gs>
                    <a:gs pos="50000">
                      <a:srgbClr val="97DF62"/>
                    </a:gs>
                    <a:gs pos="99000">
                      <a:srgbClr val="FFFF00"/>
                    </a:gs>
                  </a:gsLst>
                  <a:lin ang="2700000" scaled="1"/>
                  <a:tileRect/>
                </a:gradFill>
                <a:latin typeface="Calibri" panose="020F0502020204030204" pitchFamily="34" charset="0"/>
                <a:ea typeface="Times New Roman" panose="02020603050405020304" pitchFamily="18" charset="0"/>
                <a:cs typeface="Noto Sans Devanagari"/>
              </a:rPr>
              <a:t> -</a:t>
            </a:r>
            <a:r>
              <a:rPr lang="hi-IN" sz="3200" b="1" i="1" dirty="0">
                <a:gradFill flip="none" rotWithShape="1">
                  <a:gsLst>
                    <a:gs pos="0">
                      <a:srgbClr val="00B0F0"/>
                    </a:gs>
                    <a:gs pos="50000">
                      <a:srgbClr val="97DF62"/>
                    </a:gs>
                    <a:gs pos="99000">
                      <a:srgbClr val="FFFF00"/>
                    </a:gs>
                  </a:gsLst>
                  <a:lin ang="2700000" scaled="1"/>
                  <a:tileRect/>
                </a:gradFill>
                <a:latin typeface="Calibri" panose="020F0502020204030204" pitchFamily="34" charset="0"/>
                <a:ea typeface="Times New Roman" panose="02020603050405020304" pitchFamily="18" charset="0"/>
                <a:cs typeface="Noto Sans Devanagari"/>
              </a:rPr>
              <a:t> स्वरूप व व्याप्ती</a:t>
            </a:r>
            <a:endParaRPr lang="en-US" sz="3200" b="1" i="1" dirty="0">
              <a:gradFill flip="none" rotWithShape="1">
                <a:gsLst>
                  <a:gs pos="0">
                    <a:srgbClr val="00B0F0"/>
                  </a:gs>
                  <a:gs pos="50000">
                    <a:srgbClr val="97DF62"/>
                  </a:gs>
                  <a:gs pos="99000">
                    <a:srgbClr val="FFFF00"/>
                  </a:gs>
                </a:gsLst>
                <a:lin ang="2700000" scaled="1"/>
                <a:tileRect/>
              </a:gradFill>
            </a:endParaRPr>
          </a:p>
        </p:txBody>
      </p:sp>
      <p:sp>
        <p:nvSpPr>
          <p:cNvPr id="4" name="TextBox 3">
            <a:extLst>
              <a:ext uri="{FF2B5EF4-FFF2-40B4-BE49-F238E27FC236}">
                <a16:creationId xmlns:a16="http://schemas.microsoft.com/office/drawing/2014/main" xmlns="" id="{56D83792-94AF-4201-B6DA-96F7822E0C78}"/>
              </a:ext>
            </a:extLst>
          </p:cNvPr>
          <p:cNvSpPr txBox="1"/>
          <p:nvPr/>
        </p:nvSpPr>
        <p:spPr>
          <a:xfrm>
            <a:off x="1000886" y="1179678"/>
            <a:ext cx="5648489" cy="5583965"/>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Ø"/>
            </a:pPr>
            <a:r>
              <a:rPr lang="en-US" sz="2400" dirty="0"/>
              <a:t>INTRRODUCTION</a:t>
            </a:r>
          </a:p>
          <a:p>
            <a:pPr marL="285750" indent="-285750" algn="just">
              <a:lnSpc>
                <a:spcPct val="150000"/>
              </a:lnSpc>
              <a:buFont typeface="Wingdings" panose="05000000000000000000" pitchFamily="2" charset="2"/>
              <a:buChar char="Ø"/>
            </a:pPr>
            <a:r>
              <a:rPr lang="hi-IN" sz="2400" dirty="0">
                <a:solidFill>
                  <a:srgbClr val="FF0000"/>
                </a:solidFill>
                <a:effectLst/>
                <a:latin typeface="Calibri" panose="020F0502020204030204" pitchFamily="34" charset="0"/>
                <a:ea typeface="Times New Roman" panose="02020603050405020304" pitchFamily="18" charset="0"/>
                <a:cs typeface="Noto Sans Devanagari"/>
              </a:rPr>
              <a:t>व्याख्या</a:t>
            </a:r>
            <a:endParaRPr lang="en-US" sz="2400" dirty="0">
              <a:solidFill>
                <a:srgbClr val="FF0000"/>
              </a:solidFill>
              <a:effectLst/>
              <a:latin typeface="Calibri" panose="020F0502020204030204" pitchFamily="34" charset="0"/>
              <a:ea typeface="Times New Roman" panose="02020603050405020304" pitchFamily="18" charset="0"/>
              <a:cs typeface="Noto Sans Devanagari"/>
            </a:endParaRPr>
          </a:p>
          <a:p>
            <a:pPr marL="285750" indent="-285750" algn="just">
              <a:lnSpc>
                <a:spcPct val="150000"/>
              </a:lnSpc>
              <a:buFont typeface="Wingdings" panose="05000000000000000000" pitchFamily="2" charset="2"/>
              <a:buChar char="Ø"/>
            </a:pPr>
            <a:r>
              <a:rPr lang="hi-IN" sz="2400" dirty="0">
                <a:solidFill>
                  <a:srgbClr val="FFC000"/>
                </a:solidFill>
                <a:effectLst/>
                <a:latin typeface="Calibri" panose="020F0502020204030204" pitchFamily="34" charset="0"/>
                <a:ea typeface="Times New Roman" panose="02020603050405020304" pitchFamily="18" charset="0"/>
                <a:cs typeface="Noto Sans Devanagari"/>
              </a:rPr>
              <a:t>सागर विज्ञानाचे </a:t>
            </a:r>
            <a:r>
              <a:rPr lang="en-US" sz="2400" dirty="0">
                <a:solidFill>
                  <a:srgbClr val="FFC000"/>
                </a:solidFill>
                <a:effectLst/>
                <a:latin typeface="Calibri" panose="020F0502020204030204" pitchFamily="34" charset="0"/>
                <a:ea typeface="Times New Roman" panose="02020603050405020304" pitchFamily="18" charset="0"/>
                <a:cs typeface="Noto Sans Devanagari"/>
              </a:rPr>
              <a:t>- </a:t>
            </a:r>
            <a:r>
              <a:rPr lang="hi-IN" sz="2400" dirty="0">
                <a:solidFill>
                  <a:srgbClr val="FFC000"/>
                </a:solidFill>
                <a:effectLst/>
                <a:latin typeface="Calibri" panose="020F0502020204030204" pitchFamily="34" charset="0"/>
                <a:ea typeface="Times New Roman" panose="02020603050405020304" pitchFamily="18" charset="0"/>
                <a:cs typeface="Noto Sans Devanagari"/>
              </a:rPr>
              <a:t>स्वरूप व व्याप्ती</a:t>
            </a:r>
            <a:endParaRPr lang="en-US" sz="2400" dirty="0">
              <a:solidFill>
                <a:srgbClr val="FFC000"/>
              </a:solidFill>
              <a:effectLst/>
              <a:latin typeface="Calibri" panose="020F0502020204030204" pitchFamily="34" charset="0"/>
              <a:ea typeface="Times New Roman" panose="02020603050405020304" pitchFamily="18" charset="0"/>
              <a:cs typeface="Noto Sans Devanagari"/>
            </a:endParaRPr>
          </a:p>
          <a:p>
            <a:pPr marL="285750" indent="-285750" algn="just">
              <a:lnSpc>
                <a:spcPct val="150000"/>
              </a:lnSpc>
              <a:buFont typeface="Wingdings" panose="05000000000000000000" pitchFamily="2" charset="2"/>
              <a:buChar char="Ø"/>
            </a:pPr>
            <a:r>
              <a:rPr lang="hi-IN" sz="2400" dirty="0">
                <a:solidFill>
                  <a:srgbClr val="FFFF00"/>
                </a:solidFill>
                <a:effectLst/>
                <a:latin typeface="Calibri" panose="020F0502020204030204" pitchFamily="34" charset="0"/>
                <a:ea typeface="Times New Roman" panose="02020603050405020304" pitchFamily="18" charset="0"/>
                <a:cs typeface="Noto Sans Devanagari"/>
              </a:rPr>
              <a:t>सागर विज्ञानाच्या शाखा</a:t>
            </a:r>
            <a:endParaRPr lang="en-US" sz="2400" dirty="0">
              <a:solidFill>
                <a:srgbClr val="FFC000"/>
              </a:solidFill>
              <a:effectLst/>
              <a:latin typeface="Calibri" panose="020F0502020204030204" pitchFamily="34" charset="0"/>
              <a:ea typeface="Times New Roman" panose="02020603050405020304" pitchFamily="18" charset="0"/>
              <a:cs typeface="Noto Sans Devanagari"/>
            </a:endParaRPr>
          </a:p>
          <a:p>
            <a:pPr marL="285750" indent="-285750" algn="just">
              <a:lnSpc>
                <a:spcPct val="150000"/>
              </a:lnSpc>
              <a:buFont typeface="Wingdings" panose="05000000000000000000" pitchFamily="2" charset="2"/>
              <a:buChar char="Ø"/>
            </a:pPr>
            <a:r>
              <a:rPr lang="hi-IN" sz="2400" b="1" dirty="0">
                <a:solidFill>
                  <a:srgbClr val="00B050"/>
                </a:solidFill>
                <a:effectLst/>
                <a:latin typeface="Calibri" panose="020F0502020204030204" pitchFamily="34" charset="0"/>
                <a:ea typeface="Times New Roman" panose="02020603050405020304" pitchFamily="18" charset="0"/>
                <a:cs typeface="Noto Sans Devanagari"/>
              </a:rPr>
              <a:t>सागर विज्ञानाचे महत्व</a:t>
            </a:r>
            <a:endParaRPr lang="en-US" sz="2400" dirty="0">
              <a:solidFill>
                <a:srgbClr val="00B050"/>
              </a:solidFill>
              <a:effectLst/>
              <a:latin typeface="Calibri" panose="020F0502020204030204" pitchFamily="34" charset="0"/>
              <a:ea typeface="Times New Roman" panose="02020603050405020304" pitchFamily="18" charset="0"/>
              <a:cs typeface="Noto Sans Devanagari"/>
            </a:endParaRPr>
          </a:p>
          <a:p>
            <a:pPr marL="914400" lvl="1" indent="-457200" algn="just">
              <a:lnSpc>
                <a:spcPct val="150000"/>
              </a:lnSpc>
              <a:buFont typeface="+mj-lt"/>
              <a:buAutoNum type="arabicPeriod"/>
            </a:pPr>
            <a:r>
              <a:rPr lang="hi-IN" sz="2400" dirty="0">
                <a:solidFill>
                  <a:srgbClr val="0070C0"/>
                </a:solidFill>
                <a:effectLst/>
                <a:latin typeface="Calibri" panose="020F0502020204030204" pitchFamily="34" charset="0"/>
                <a:ea typeface="Times New Roman" panose="02020603050405020304" pitchFamily="18" charset="0"/>
                <a:cs typeface="Noto Sans Devanagari"/>
              </a:rPr>
              <a:t>सागर विज्ञान व सागरी जीवसृष्टी</a:t>
            </a:r>
            <a:endParaRPr lang="en-US" sz="2400" dirty="0">
              <a:solidFill>
                <a:srgbClr val="0070C0"/>
              </a:solidFill>
              <a:latin typeface="Calibri" panose="020F0502020204030204" pitchFamily="34" charset="0"/>
              <a:ea typeface="Times New Roman" panose="02020603050405020304" pitchFamily="18" charset="0"/>
              <a:cs typeface="Noto Sans Devanagari"/>
            </a:endParaRPr>
          </a:p>
          <a:p>
            <a:pPr marL="914400" lvl="1" indent="-457200" algn="just">
              <a:lnSpc>
                <a:spcPct val="150000"/>
              </a:lnSpc>
              <a:buFont typeface="+mj-lt"/>
              <a:buAutoNum type="arabicPeriod"/>
            </a:pPr>
            <a:r>
              <a:rPr lang="hi-IN" sz="2400" dirty="0">
                <a:solidFill>
                  <a:srgbClr val="FFFF00"/>
                </a:solidFill>
                <a:effectLst/>
                <a:latin typeface="Calibri" panose="020F0502020204030204" pitchFamily="34" charset="0"/>
                <a:ea typeface="Times New Roman" panose="02020603050405020304" pitchFamily="18" charset="0"/>
                <a:cs typeface="Noto Sans Devanagari"/>
              </a:rPr>
              <a:t>सागर विज्ञान व खनिज संपत्ती</a:t>
            </a:r>
            <a:endParaRPr lang="en-US" sz="2400" dirty="0">
              <a:solidFill>
                <a:srgbClr val="FFFF00"/>
              </a:solidFill>
              <a:latin typeface="Calibri" panose="020F0502020204030204" pitchFamily="34" charset="0"/>
              <a:ea typeface="Times New Roman" panose="02020603050405020304" pitchFamily="18" charset="0"/>
              <a:cs typeface="Noto Sans Devanagari"/>
            </a:endParaRPr>
          </a:p>
          <a:p>
            <a:pPr marL="914400" lvl="1" indent="-457200" algn="just">
              <a:lnSpc>
                <a:spcPct val="150000"/>
              </a:lnSpc>
              <a:buFont typeface="+mj-lt"/>
              <a:buAutoNum type="arabicPeriod"/>
            </a:pPr>
            <a:r>
              <a:rPr lang="hi-IN" sz="2400" dirty="0">
                <a:solidFill>
                  <a:srgbClr val="CC0099"/>
                </a:solidFill>
                <a:effectLst/>
                <a:latin typeface="Calibri" panose="020F0502020204030204" pitchFamily="34" charset="0"/>
                <a:ea typeface="Times New Roman" panose="02020603050405020304" pitchFamily="18" charset="0"/>
                <a:cs typeface="Noto Sans Devanagari"/>
              </a:rPr>
              <a:t>सागर विज्ञान आणि शक्ती साधने</a:t>
            </a:r>
            <a:endParaRPr lang="en-US" sz="2400" dirty="0">
              <a:solidFill>
                <a:srgbClr val="CC0099"/>
              </a:solidFill>
              <a:latin typeface="Calibri" panose="020F0502020204030204" pitchFamily="34" charset="0"/>
              <a:ea typeface="Times New Roman" panose="02020603050405020304" pitchFamily="18" charset="0"/>
              <a:cs typeface="Noto Sans Devanagari"/>
            </a:endParaRPr>
          </a:p>
          <a:p>
            <a:pPr marL="914400" lvl="1" indent="-457200" algn="just">
              <a:lnSpc>
                <a:spcPct val="150000"/>
              </a:lnSpc>
              <a:buFont typeface="+mj-lt"/>
              <a:buAutoNum type="arabicPeriod"/>
            </a:pPr>
            <a:r>
              <a:rPr lang="hi-IN" sz="2400" dirty="0">
                <a:solidFill>
                  <a:srgbClr val="00B0F0"/>
                </a:solidFill>
                <a:effectLst/>
                <a:latin typeface="Calibri" panose="020F0502020204030204" pitchFamily="34" charset="0"/>
                <a:ea typeface="Times New Roman" panose="02020603050405020304" pitchFamily="18" charset="0"/>
                <a:cs typeface="Noto Sans Devanagari"/>
              </a:rPr>
              <a:t>सागर विज्ञान व हवामान</a:t>
            </a:r>
            <a:endParaRPr lang="en-US" sz="2400" dirty="0">
              <a:solidFill>
                <a:srgbClr val="00B0F0"/>
              </a:solidFill>
              <a:latin typeface="Calibri" panose="020F0502020204030204" pitchFamily="34" charset="0"/>
              <a:ea typeface="Times New Roman" panose="02020603050405020304" pitchFamily="18" charset="0"/>
              <a:cs typeface="Noto Sans Devanagari"/>
            </a:endParaRPr>
          </a:p>
          <a:p>
            <a:pPr marL="914400" lvl="1" indent="-457200" algn="just">
              <a:lnSpc>
                <a:spcPct val="150000"/>
              </a:lnSpc>
              <a:buFont typeface="+mj-lt"/>
              <a:buAutoNum type="arabicPeriod"/>
            </a:pPr>
            <a:r>
              <a:rPr lang="hi-IN" sz="2400" dirty="0">
                <a:solidFill>
                  <a:srgbClr val="7030A0"/>
                </a:solidFill>
                <a:effectLst/>
                <a:latin typeface="Calibri" panose="020F0502020204030204" pitchFamily="34" charset="0"/>
                <a:ea typeface="Times New Roman" panose="02020603050405020304" pitchFamily="18" charset="0"/>
                <a:cs typeface="Noto Sans Devanagari"/>
              </a:rPr>
              <a:t>सागर</a:t>
            </a:r>
            <a:r>
              <a:rPr lang="en-US" sz="2400" dirty="0">
                <a:solidFill>
                  <a:srgbClr val="7030A0"/>
                </a:solidFill>
                <a:effectLst/>
                <a:latin typeface="Calibri" panose="020F0502020204030204" pitchFamily="34" charset="0"/>
                <a:ea typeface="Times New Roman" panose="02020603050405020304" pitchFamily="18" charset="0"/>
                <a:cs typeface="Noto Sans Devanagari"/>
              </a:rPr>
              <a:t> </a:t>
            </a:r>
            <a:r>
              <a:rPr lang="hi-IN" sz="2400" dirty="0">
                <a:solidFill>
                  <a:srgbClr val="7030A0"/>
                </a:solidFill>
                <a:effectLst/>
                <a:latin typeface="Calibri" panose="020F0502020204030204" pitchFamily="34" charset="0"/>
                <a:ea typeface="Times New Roman" panose="02020603050405020304" pitchFamily="18" charset="0"/>
                <a:cs typeface="Noto Sans Devanagari"/>
              </a:rPr>
              <a:t>विज्ञान व वाहतूक आणि व्‍यापार</a:t>
            </a:r>
            <a:endParaRPr lang="en-US" sz="2400" dirty="0">
              <a:solidFill>
                <a:srgbClr val="7030A0"/>
              </a:solidFill>
            </a:endParaRPr>
          </a:p>
        </p:txBody>
      </p:sp>
    </p:spTree>
    <p:extLst>
      <p:ext uri="{BB962C8B-B14F-4D97-AF65-F5344CB8AC3E}">
        <p14:creationId xmlns:p14="http://schemas.microsoft.com/office/powerpoint/2010/main" val="145371307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show="0">
  <p:cSld>
    <p:bg>
      <p:bgPr>
        <a:solidFill>
          <a:srgbClr val="FF0000"/>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37A2653E-A377-46DC-BC80-B789F55FE6A2}"/>
              </a:ext>
            </a:extLst>
          </p:cNvPr>
          <p:cNvSpPr txBox="1"/>
          <p:nvPr/>
        </p:nvSpPr>
        <p:spPr>
          <a:xfrm>
            <a:off x="519821" y="1367911"/>
            <a:ext cx="8614451" cy="3924151"/>
          </a:xfrm>
          <a:prstGeom prst="rect">
            <a:avLst/>
          </a:prstGeom>
          <a:noFill/>
        </p:spPr>
        <p:txBody>
          <a:bodyPr wrap="square">
            <a:spAutoFit/>
          </a:bodyPr>
          <a:lstStyle/>
          <a:p>
            <a:pPr marL="0" marR="0" algn="just">
              <a:lnSpc>
                <a:spcPct val="150000"/>
              </a:lnSpc>
              <a:spcBef>
                <a:spcPts val="0"/>
              </a:spcBef>
              <a:spcAft>
                <a:spcPts val="800"/>
              </a:spcAft>
            </a:pPr>
            <a:r>
              <a:rPr lang="en-US" sz="2400" dirty="0">
                <a:solidFill>
                  <a:srgbClr val="FFFF00"/>
                </a:solidFill>
                <a:effectLst/>
                <a:latin typeface="Calibri" panose="020F0502020204030204" pitchFamily="34" charset="0"/>
                <a:ea typeface="Times New Roman" panose="02020603050405020304" pitchFamily="18" charset="0"/>
                <a:cs typeface="Noto Sans Devanagari"/>
              </a:rPr>
              <a:t>	</a:t>
            </a:r>
            <a:r>
              <a:rPr lang="hi-IN" sz="2400" dirty="0">
                <a:solidFill>
                  <a:srgbClr val="FFFF00"/>
                </a:solidFill>
                <a:effectLst/>
                <a:latin typeface="Calibri" panose="020F0502020204030204" pitchFamily="34" charset="0"/>
                <a:ea typeface="Times New Roman" panose="02020603050405020304" pitchFamily="18" charset="0"/>
                <a:cs typeface="Noto Sans Devanagari"/>
              </a:rPr>
              <a:t>प्राकृतिक भूगोल भूगोलशास्त्राची मूलभूत व महत्त्वपूर्ण शाखा आहे</a:t>
            </a:r>
            <a:r>
              <a:rPr lang="en-US" sz="2400" dirty="0">
                <a:solidFill>
                  <a:srgbClr val="FFFF00"/>
                </a:solidFill>
                <a:effectLst/>
                <a:latin typeface="Calibri" panose="020F0502020204030204" pitchFamily="34" charset="0"/>
                <a:ea typeface="Times New Roman" panose="02020603050405020304" pitchFamily="18" charset="0"/>
                <a:cs typeface="Noto Sans Devanagari"/>
              </a:rPr>
              <a:t>.</a:t>
            </a:r>
            <a:r>
              <a:rPr lang="hi-IN" sz="2400" dirty="0">
                <a:solidFill>
                  <a:srgbClr val="FFFF00"/>
                </a:solidFill>
                <a:effectLst/>
                <a:latin typeface="Calibri" panose="020F0502020204030204" pitchFamily="34" charset="0"/>
                <a:ea typeface="Times New Roman" panose="02020603050405020304" pitchFamily="18" charset="0"/>
                <a:cs typeface="Noto Sans Devanagari"/>
              </a:rPr>
              <a:t> या शाखेतील पृथ्वी संदर्भात शिलावरण किंवा </a:t>
            </a:r>
            <a:r>
              <a:rPr lang="en-US" sz="2400" dirty="0" err="1">
                <a:solidFill>
                  <a:srgbClr val="FFFF00"/>
                </a:solidFill>
                <a:effectLst/>
                <a:latin typeface="Calibri" panose="020F0502020204030204" pitchFamily="34" charset="0"/>
                <a:ea typeface="Times New Roman" panose="02020603050405020304" pitchFamily="18" charset="0"/>
                <a:cs typeface="Noto Sans Devanagari"/>
              </a:rPr>
              <a:t>म</a:t>
            </a:r>
            <a:r>
              <a:rPr lang="en-US" sz="2400" dirty="0" err="1">
                <a:solidFill>
                  <a:srgbClr val="FFFF00"/>
                </a:solidFill>
                <a:latin typeface="Calibri" panose="020F0502020204030204" pitchFamily="34" charset="0"/>
                <a:ea typeface="Times New Roman" panose="02020603050405020304" pitchFamily="18" charset="0"/>
                <a:cs typeface="Noto Sans Devanagari"/>
              </a:rPr>
              <a:t>ृदा</a:t>
            </a:r>
            <a:r>
              <a:rPr lang="hi-IN" sz="2400" dirty="0">
                <a:solidFill>
                  <a:srgbClr val="FFFF00"/>
                </a:solidFill>
                <a:effectLst/>
                <a:latin typeface="Calibri" panose="020F0502020204030204" pitchFamily="34" charset="0"/>
                <a:ea typeface="Times New Roman" panose="02020603050405020304" pitchFamily="18" charset="0"/>
                <a:cs typeface="Noto Sans Devanagari"/>
              </a:rPr>
              <a:t>वरण</a:t>
            </a:r>
            <a:r>
              <a:rPr lang="en-US" sz="2400" dirty="0">
                <a:solidFill>
                  <a:srgbClr val="FFFF00"/>
                </a:solidFill>
                <a:effectLst/>
                <a:latin typeface="Calibri" panose="020F0502020204030204" pitchFamily="34" charset="0"/>
                <a:ea typeface="Times New Roman" panose="02020603050405020304" pitchFamily="18" charset="0"/>
                <a:cs typeface="Noto Sans Devanagari"/>
              </a:rPr>
              <a:t>,</a:t>
            </a:r>
            <a:r>
              <a:rPr lang="hi-IN" sz="2400" dirty="0">
                <a:solidFill>
                  <a:srgbClr val="FFFF00"/>
                </a:solidFill>
                <a:effectLst/>
                <a:latin typeface="Calibri" panose="020F0502020204030204" pitchFamily="34" charset="0"/>
                <a:ea typeface="Times New Roman" panose="02020603050405020304" pitchFamily="18" charset="0"/>
                <a:cs typeface="Noto Sans Devanagari"/>
              </a:rPr>
              <a:t> वातावरण</a:t>
            </a:r>
            <a:r>
              <a:rPr lang="en-US" sz="2400" dirty="0">
                <a:solidFill>
                  <a:srgbClr val="FFFF00"/>
                </a:solidFill>
                <a:effectLst/>
                <a:latin typeface="Calibri" panose="020F0502020204030204" pitchFamily="34" charset="0"/>
                <a:ea typeface="Times New Roman" panose="02020603050405020304" pitchFamily="18" charset="0"/>
                <a:cs typeface="Noto Sans Devanagari"/>
              </a:rPr>
              <a:t>,</a:t>
            </a:r>
            <a:r>
              <a:rPr lang="hi-IN" sz="2400" dirty="0">
                <a:solidFill>
                  <a:srgbClr val="FFFF00"/>
                </a:solidFill>
                <a:effectLst/>
                <a:latin typeface="Calibri" panose="020F0502020204030204" pitchFamily="34" charset="0"/>
                <a:ea typeface="Times New Roman" panose="02020603050405020304" pitchFamily="18" charset="0"/>
                <a:cs typeface="Noto Sans Devanagari"/>
              </a:rPr>
              <a:t> जलावरण व जीवावरण या चार</a:t>
            </a:r>
            <a:r>
              <a:rPr lang="en-US" sz="2400" dirty="0">
                <a:solidFill>
                  <a:srgbClr val="FFFF00"/>
                </a:solidFill>
                <a:latin typeface="Calibri" panose="020F0502020204030204" pitchFamily="34" charset="0"/>
                <a:ea typeface="Times New Roman" panose="02020603050405020304" pitchFamily="18" charset="0"/>
                <a:cs typeface="Noto Sans Devanagari"/>
              </a:rPr>
              <a:t> </a:t>
            </a:r>
            <a:r>
              <a:rPr lang="en-US" sz="2400" dirty="0" err="1">
                <a:solidFill>
                  <a:srgbClr val="FFFF00"/>
                </a:solidFill>
                <a:latin typeface="Calibri" panose="020F0502020204030204" pitchFamily="34" charset="0"/>
                <a:ea typeface="Times New Roman" panose="02020603050405020304" pitchFamily="18" charset="0"/>
                <a:cs typeface="Noto Sans Devanagari"/>
              </a:rPr>
              <a:t>आवरणाचा</a:t>
            </a:r>
            <a:r>
              <a:rPr lang="hi-IN" sz="2400" dirty="0">
                <a:solidFill>
                  <a:srgbClr val="FFFF00"/>
                </a:solidFill>
                <a:effectLst/>
                <a:latin typeface="Calibri" panose="020F0502020204030204" pitchFamily="34" charset="0"/>
                <a:ea typeface="Times New Roman" panose="02020603050405020304" pitchFamily="18" charset="0"/>
                <a:cs typeface="Noto Sans Devanagari"/>
              </a:rPr>
              <a:t> अभ्यास केला जातो</a:t>
            </a:r>
            <a:r>
              <a:rPr lang="en-US" sz="2400" dirty="0">
                <a:solidFill>
                  <a:srgbClr val="FFFF00"/>
                </a:solidFill>
                <a:effectLst/>
                <a:latin typeface="Calibri" panose="020F0502020204030204" pitchFamily="34" charset="0"/>
                <a:ea typeface="Times New Roman" panose="02020603050405020304" pitchFamily="18" charset="0"/>
                <a:cs typeface="Noto Sans Devanagari"/>
              </a:rPr>
              <a:t>.</a:t>
            </a:r>
            <a:r>
              <a:rPr lang="hi-IN" sz="2400" dirty="0">
                <a:solidFill>
                  <a:srgbClr val="FFFF00"/>
                </a:solidFill>
                <a:effectLst/>
                <a:latin typeface="Calibri" panose="020F0502020204030204" pitchFamily="34" charset="0"/>
                <a:ea typeface="Times New Roman" panose="02020603050405020304" pitchFamily="18" charset="0"/>
                <a:cs typeface="Noto Sans Devanagari"/>
              </a:rPr>
              <a:t> सागर विज्ञान </a:t>
            </a:r>
            <a:r>
              <a:rPr lang="en-US" sz="2400" dirty="0" err="1">
                <a:solidFill>
                  <a:srgbClr val="FFFF00"/>
                </a:solidFill>
                <a:effectLst/>
                <a:latin typeface="Calibri" panose="020F0502020204030204" pitchFamily="34" charset="0"/>
                <a:ea typeface="Times New Roman" panose="02020603050405020304" pitchFamily="18" charset="0"/>
                <a:cs typeface="Noto Sans Devanagari"/>
              </a:rPr>
              <a:t>या</a:t>
            </a:r>
            <a:r>
              <a:rPr lang="en-US" sz="2400" dirty="0">
                <a:solidFill>
                  <a:srgbClr val="FFFF00"/>
                </a:solidFill>
                <a:effectLst/>
                <a:latin typeface="Calibri" panose="020F0502020204030204" pitchFamily="34" charset="0"/>
                <a:ea typeface="Times New Roman" panose="02020603050405020304" pitchFamily="18" charset="0"/>
                <a:cs typeface="Noto Sans Devanagari"/>
              </a:rPr>
              <a:t> </a:t>
            </a:r>
            <a:r>
              <a:rPr lang="hi-IN" sz="2400" dirty="0">
                <a:solidFill>
                  <a:srgbClr val="FFFF00"/>
                </a:solidFill>
                <a:effectLst/>
                <a:latin typeface="Calibri" panose="020F0502020204030204" pitchFamily="34" charset="0"/>
                <a:ea typeface="Times New Roman" panose="02020603050405020304" pitchFamily="18" charset="0"/>
                <a:cs typeface="Noto Sans Devanagari"/>
              </a:rPr>
              <a:t>ज्ञान </a:t>
            </a:r>
            <a:r>
              <a:rPr lang="en-US" sz="2400" dirty="0" err="1">
                <a:solidFill>
                  <a:srgbClr val="FFFF00"/>
                </a:solidFill>
                <a:latin typeface="Calibri" panose="020F0502020204030204" pitchFamily="34" charset="0"/>
                <a:ea typeface="Times New Roman" panose="02020603050405020304" pitchFamily="18" charset="0"/>
                <a:cs typeface="Noto Sans Devanagari"/>
              </a:rPr>
              <a:t>शाखेमध्ये</a:t>
            </a:r>
            <a:r>
              <a:rPr lang="en-US" sz="2400" dirty="0">
                <a:solidFill>
                  <a:srgbClr val="FFFF00"/>
                </a:solidFill>
                <a:latin typeface="Calibri" panose="020F0502020204030204" pitchFamily="34" charset="0"/>
                <a:ea typeface="Times New Roman" panose="02020603050405020304" pitchFamily="18" charset="0"/>
                <a:cs typeface="Noto Sans Devanagari"/>
              </a:rPr>
              <a:t> </a:t>
            </a:r>
            <a:r>
              <a:rPr lang="en-US" sz="2400" dirty="0" err="1">
                <a:solidFill>
                  <a:srgbClr val="FFFF00"/>
                </a:solidFill>
                <a:latin typeface="Calibri" panose="020F0502020204030204" pitchFamily="34" charset="0"/>
                <a:ea typeface="Times New Roman" panose="02020603050405020304" pitchFamily="18" charset="0"/>
                <a:cs typeface="Noto Sans Devanagari"/>
              </a:rPr>
              <a:t>जलावरणाचा</a:t>
            </a:r>
            <a:r>
              <a:rPr lang="en-US" sz="2400" dirty="0">
                <a:solidFill>
                  <a:srgbClr val="FFFF00"/>
                </a:solidFill>
                <a:latin typeface="Calibri" panose="020F0502020204030204" pitchFamily="34" charset="0"/>
                <a:ea typeface="Times New Roman" panose="02020603050405020304" pitchFamily="18" charset="0"/>
                <a:cs typeface="Noto Sans Devanagari"/>
              </a:rPr>
              <a:t> </a:t>
            </a:r>
            <a:r>
              <a:rPr lang="hi-IN" sz="2400" dirty="0">
                <a:solidFill>
                  <a:srgbClr val="FFFF00"/>
                </a:solidFill>
                <a:effectLst/>
                <a:latin typeface="Calibri" panose="020F0502020204030204" pitchFamily="34" charset="0"/>
                <a:ea typeface="Times New Roman" panose="02020603050405020304" pitchFamily="18" charset="0"/>
                <a:cs typeface="Noto Sans Devanagari"/>
              </a:rPr>
              <a:t>अभ्यास शास्त्रीय पद्धतीने केला जातो</a:t>
            </a:r>
            <a:r>
              <a:rPr lang="en-US" sz="2400" dirty="0">
                <a:solidFill>
                  <a:srgbClr val="FFFF00"/>
                </a:solidFill>
                <a:effectLst/>
                <a:latin typeface="Calibri" panose="020F0502020204030204" pitchFamily="34" charset="0"/>
                <a:ea typeface="Times New Roman" panose="02020603050405020304" pitchFamily="18" charset="0"/>
                <a:cs typeface="Noto Sans Devanagari"/>
              </a:rPr>
              <a:t>.</a:t>
            </a:r>
            <a:r>
              <a:rPr lang="hi-IN" sz="2400" dirty="0">
                <a:solidFill>
                  <a:srgbClr val="FFFF00"/>
                </a:solidFill>
                <a:effectLst/>
                <a:latin typeface="Calibri" panose="020F0502020204030204" pitchFamily="34" charset="0"/>
                <a:ea typeface="Times New Roman" panose="02020603050405020304" pitchFamily="18" charset="0"/>
                <a:cs typeface="Noto Sans Devanagari"/>
              </a:rPr>
              <a:t> या अर्थाने सागर विज्ञानाच</a:t>
            </a:r>
            <a:r>
              <a:rPr lang="en-US" sz="2400" dirty="0">
                <a:solidFill>
                  <a:srgbClr val="FFFF00"/>
                </a:solidFill>
                <a:effectLst/>
                <a:latin typeface="Calibri" panose="020F0502020204030204" pitchFamily="34" charset="0"/>
                <a:ea typeface="Times New Roman" panose="02020603050405020304" pitchFamily="18" charset="0"/>
                <a:cs typeface="Noto Sans Devanagari"/>
              </a:rPr>
              <a:t>े</a:t>
            </a:r>
            <a:r>
              <a:rPr lang="hi-IN" sz="2400" dirty="0">
                <a:solidFill>
                  <a:srgbClr val="FFFF00"/>
                </a:solidFill>
                <a:effectLst/>
                <a:latin typeface="Calibri" panose="020F0502020204030204" pitchFamily="34" charset="0"/>
                <a:ea typeface="Times New Roman" panose="02020603050405020304" pitchFamily="18" charset="0"/>
                <a:cs typeface="Noto Sans Devanagari"/>
              </a:rPr>
              <a:t> मूळ हे भूगोल शास्त्रा</a:t>
            </a:r>
            <a:r>
              <a:rPr lang="en-US" sz="2400" dirty="0" err="1">
                <a:solidFill>
                  <a:srgbClr val="FFFF00"/>
                </a:solidFill>
                <a:effectLst/>
                <a:latin typeface="Calibri" panose="020F0502020204030204" pitchFamily="34" charset="0"/>
                <a:ea typeface="Times New Roman" panose="02020603050405020304" pitchFamily="18" charset="0"/>
                <a:cs typeface="Noto Sans Devanagari"/>
              </a:rPr>
              <a:t>च्</a:t>
            </a:r>
            <a:r>
              <a:rPr lang="en-US" sz="2400" dirty="0" err="1">
                <a:solidFill>
                  <a:srgbClr val="FFFF00"/>
                </a:solidFill>
                <a:latin typeface="Calibri" panose="020F0502020204030204" pitchFamily="34" charset="0"/>
                <a:ea typeface="Times New Roman" panose="02020603050405020304" pitchFamily="18" charset="0"/>
                <a:cs typeface="Noto Sans Devanagari"/>
              </a:rPr>
              <a:t>या</a:t>
            </a:r>
            <a:r>
              <a:rPr lang="hi-IN" sz="2400" dirty="0">
                <a:solidFill>
                  <a:srgbClr val="FFFF00"/>
                </a:solidFill>
                <a:effectLst/>
                <a:latin typeface="Calibri" panose="020F0502020204030204" pitchFamily="34" charset="0"/>
                <a:ea typeface="Times New Roman" panose="02020603050405020304" pitchFamily="18" charset="0"/>
                <a:cs typeface="Noto Sans Devanagari"/>
              </a:rPr>
              <a:t> मृदेत आढळत</a:t>
            </a:r>
            <a:r>
              <a:rPr lang="en-US" sz="2400" dirty="0">
                <a:solidFill>
                  <a:srgbClr val="FFFF00"/>
                </a:solidFill>
                <a:effectLst/>
                <a:latin typeface="Calibri" panose="020F0502020204030204" pitchFamily="34" charset="0"/>
                <a:ea typeface="Times New Roman" panose="02020603050405020304" pitchFamily="18" charset="0"/>
                <a:cs typeface="Noto Sans Devanagari"/>
              </a:rPr>
              <a:t>े.</a:t>
            </a:r>
            <a:r>
              <a:rPr lang="hi-IN" sz="2400" dirty="0">
                <a:solidFill>
                  <a:srgbClr val="FFFF00"/>
                </a:solidFill>
                <a:effectLst/>
                <a:latin typeface="Calibri" panose="020F0502020204030204" pitchFamily="34" charset="0"/>
                <a:ea typeface="Times New Roman" panose="02020603050405020304" pitchFamily="18" charset="0"/>
                <a:cs typeface="Noto Sans Devanagari"/>
              </a:rPr>
              <a:t> सागर विज्ञानामध्ये सागर व महासागरातील घटकांचा भौतिक</a:t>
            </a:r>
            <a:r>
              <a:rPr lang="en-US" sz="2400" dirty="0">
                <a:solidFill>
                  <a:srgbClr val="FFFF00"/>
                </a:solidFill>
                <a:effectLst/>
                <a:latin typeface="Calibri" panose="020F0502020204030204" pitchFamily="34" charset="0"/>
                <a:ea typeface="Times New Roman" panose="02020603050405020304" pitchFamily="18" charset="0"/>
                <a:cs typeface="Noto Sans Devanagari"/>
              </a:rPr>
              <a:t>,</a:t>
            </a:r>
            <a:r>
              <a:rPr lang="hi-IN" sz="2400" dirty="0">
                <a:solidFill>
                  <a:srgbClr val="FFFF00"/>
                </a:solidFill>
                <a:effectLst/>
                <a:latin typeface="Calibri" panose="020F0502020204030204" pitchFamily="34" charset="0"/>
                <a:ea typeface="Times New Roman" panose="02020603050405020304" pitchFamily="18" charset="0"/>
                <a:cs typeface="Noto Sans Devanagari"/>
              </a:rPr>
              <a:t> रासायनिक</a:t>
            </a:r>
            <a:r>
              <a:rPr lang="en-US" sz="2400" dirty="0">
                <a:solidFill>
                  <a:srgbClr val="FFFF00"/>
                </a:solidFill>
                <a:effectLst/>
                <a:latin typeface="Calibri" panose="020F0502020204030204" pitchFamily="34" charset="0"/>
                <a:ea typeface="Times New Roman" panose="02020603050405020304" pitchFamily="18" charset="0"/>
                <a:cs typeface="Noto Sans Devanagari"/>
              </a:rPr>
              <a:t>,</a:t>
            </a:r>
            <a:r>
              <a:rPr lang="hi-IN" sz="2400" dirty="0">
                <a:solidFill>
                  <a:srgbClr val="FFFF00"/>
                </a:solidFill>
                <a:effectLst/>
                <a:latin typeface="Calibri" panose="020F0502020204030204" pitchFamily="34" charset="0"/>
                <a:ea typeface="Times New Roman" panose="02020603050405020304" pitchFamily="18" charset="0"/>
                <a:cs typeface="Noto Sans Devanagari"/>
              </a:rPr>
              <a:t> जैविक दृष्टीने अभ्यास केला जातो. </a:t>
            </a:r>
            <a:endParaRPr lang="en-US" sz="2400" dirty="0">
              <a:solidFill>
                <a:srgbClr val="FFFF00"/>
              </a:solidFill>
              <a:effectLst/>
              <a:latin typeface="Calibri" panose="020F0502020204030204" pitchFamily="34" charset="0"/>
              <a:ea typeface="Times New Roman" panose="02020603050405020304" pitchFamily="18" charset="0"/>
              <a:cs typeface="Noto Sans Devanagari"/>
            </a:endParaRPr>
          </a:p>
        </p:txBody>
      </p:sp>
    </p:spTree>
    <p:extLst>
      <p:ext uri="{BB962C8B-B14F-4D97-AF65-F5344CB8AC3E}">
        <p14:creationId xmlns:p14="http://schemas.microsoft.com/office/powerpoint/2010/main" val="1296061941"/>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show="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52C8960F-59E8-4000-ACC8-02DC3586F87F}"/>
              </a:ext>
            </a:extLst>
          </p:cNvPr>
          <p:cNvSpPr txBox="1"/>
          <p:nvPr/>
        </p:nvSpPr>
        <p:spPr>
          <a:xfrm>
            <a:off x="729574" y="914016"/>
            <a:ext cx="7986409" cy="5029967"/>
          </a:xfrm>
          <a:prstGeom prst="rect">
            <a:avLst/>
          </a:prstGeom>
          <a:noFill/>
        </p:spPr>
        <p:txBody>
          <a:bodyPr wrap="square">
            <a:spAutoFit/>
          </a:bodyPr>
          <a:lstStyle/>
          <a:p>
            <a:pPr algn="just">
              <a:lnSpc>
                <a:spcPct val="150000"/>
              </a:lnSpc>
            </a:pPr>
            <a:r>
              <a:rPr lang="en-US" sz="2400" dirty="0">
                <a:solidFill>
                  <a:srgbClr val="0070C0"/>
                </a:solidFill>
                <a:effectLst/>
                <a:latin typeface="Calibri" panose="020F0502020204030204" pitchFamily="34" charset="0"/>
                <a:ea typeface="Times New Roman" panose="02020603050405020304" pitchFamily="18" charset="0"/>
                <a:cs typeface="Noto Sans Devanagari"/>
              </a:rPr>
              <a:t>	</a:t>
            </a:r>
            <a:r>
              <a:rPr lang="hi-IN" sz="2400" dirty="0">
                <a:solidFill>
                  <a:srgbClr val="0070C0"/>
                </a:solidFill>
                <a:effectLst/>
                <a:latin typeface="Calibri" panose="020F0502020204030204" pitchFamily="34" charset="0"/>
                <a:ea typeface="Times New Roman" panose="02020603050405020304" pitchFamily="18" charset="0"/>
                <a:cs typeface="Noto Sans Devanagari"/>
              </a:rPr>
              <a:t>पृथ्वीच्या एकूण पृष्ठभागाच्या सुमारे 2</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9</a:t>
            </a:r>
            <a:r>
              <a:rPr lang="hi-IN" sz="2400" dirty="0">
                <a:solidFill>
                  <a:srgbClr val="0070C0"/>
                </a:solidFill>
                <a:effectLst/>
                <a:latin typeface="Calibri" panose="020F0502020204030204" pitchFamily="34" charset="0"/>
                <a:ea typeface="Times New Roman" panose="02020603050405020304" pitchFamily="18" charset="0"/>
                <a:cs typeface="Noto Sans Devanagari"/>
              </a:rPr>
              <a:t> टक्के भाग हा </a:t>
            </a:r>
            <a:r>
              <a:rPr lang="en-US" sz="2400" dirty="0" err="1">
                <a:solidFill>
                  <a:srgbClr val="0070C0"/>
                </a:solidFill>
                <a:effectLst/>
                <a:latin typeface="Calibri" panose="020F0502020204030204" pitchFamily="34" charset="0"/>
                <a:ea typeface="Times New Roman" panose="02020603050405020304" pitchFamily="18" charset="0"/>
                <a:cs typeface="Noto Sans Devanagari"/>
              </a:rPr>
              <a:t>भूभागाने</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 </a:t>
            </a:r>
            <a:r>
              <a:rPr lang="hi-IN" sz="2400" dirty="0">
                <a:solidFill>
                  <a:srgbClr val="0070C0"/>
                </a:solidFill>
                <a:effectLst/>
                <a:latin typeface="Calibri" panose="020F0502020204030204" pitchFamily="34" charset="0"/>
                <a:ea typeface="Times New Roman" panose="02020603050405020304" pitchFamily="18" charset="0"/>
                <a:cs typeface="Noto Sans Devanagari"/>
              </a:rPr>
              <a:t>व्यापलेला असून 7</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1</a:t>
            </a:r>
            <a:r>
              <a:rPr lang="hi-IN" sz="2400" dirty="0">
                <a:solidFill>
                  <a:srgbClr val="0070C0"/>
                </a:solidFill>
                <a:effectLst/>
                <a:latin typeface="Calibri" panose="020F0502020204030204" pitchFamily="34" charset="0"/>
                <a:ea typeface="Times New Roman" panose="02020603050405020304" pitchFamily="18" charset="0"/>
                <a:cs typeface="Noto Sans Devanagari"/>
              </a:rPr>
              <a:t> टक्के भाग हा जल</a:t>
            </a:r>
            <a:r>
              <a:rPr lang="en-US" sz="2400" dirty="0" err="1">
                <a:solidFill>
                  <a:srgbClr val="0070C0"/>
                </a:solidFill>
                <a:effectLst/>
                <a:latin typeface="Calibri" panose="020F0502020204030204" pitchFamily="34" charset="0"/>
                <a:ea typeface="Times New Roman" panose="02020603050405020304" pitchFamily="18" charset="0"/>
                <a:cs typeface="Noto Sans Devanagari"/>
              </a:rPr>
              <a:t>व्याप्</a:t>
            </a:r>
            <a:r>
              <a:rPr lang="en-US" sz="2400" dirty="0" err="1">
                <a:solidFill>
                  <a:srgbClr val="0070C0"/>
                </a:solidFill>
                <a:latin typeface="Calibri" panose="020F0502020204030204" pitchFamily="34" charset="0"/>
                <a:ea typeface="Times New Roman" panose="02020603050405020304" pitchFamily="18" charset="0"/>
                <a:cs typeface="Noto Sans Devanagari"/>
              </a:rPr>
              <a:t>त</a:t>
            </a:r>
            <a:r>
              <a:rPr lang="hi-IN" sz="2400" dirty="0">
                <a:solidFill>
                  <a:srgbClr val="0070C0"/>
                </a:solidFill>
                <a:effectLst/>
                <a:latin typeface="Calibri" panose="020F0502020204030204" pitchFamily="34" charset="0"/>
                <a:ea typeface="Times New Roman" panose="02020603050405020304" pitchFamily="18" charset="0"/>
                <a:cs typeface="Noto Sans Devanagari"/>
              </a:rPr>
              <a:t> आहे</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a:t>
            </a:r>
            <a:r>
              <a:rPr lang="hi-IN" sz="2400" dirty="0">
                <a:solidFill>
                  <a:srgbClr val="0070C0"/>
                </a:solidFill>
                <a:effectLst/>
                <a:latin typeface="Calibri" panose="020F0502020204030204" pitchFamily="34" charset="0"/>
                <a:ea typeface="Times New Roman" panose="02020603050405020304" pitchFamily="18" charset="0"/>
                <a:cs typeface="Noto Sans Devanagari"/>
              </a:rPr>
              <a:t> या जलव्या</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त</a:t>
            </a:r>
            <a:r>
              <a:rPr lang="hi-IN" sz="2400" dirty="0">
                <a:solidFill>
                  <a:srgbClr val="0070C0"/>
                </a:solidFill>
                <a:effectLst/>
                <a:latin typeface="Calibri" panose="020F0502020204030204" pitchFamily="34" charset="0"/>
                <a:ea typeface="Times New Roman" panose="02020603050405020304" pitchFamily="18" charset="0"/>
                <a:cs typeface="Noto Sans Devanagari"/>
              </a:rPr>
              <a:t> भागाला जलावरण किंवा उदा</a:t>
            </a:r>
            <a:r>
              <a:rPr lang="en-US" sz="2400" dirty="0" err="1">
                <a:solidFill>
                  <a:srgbClr val="0070C0"/>
                </a:solidFill>
                <a:effectLst/>
                <a:latin typeface="Calibri" panose="020F0502020204030204" pitchFamily="34" charset="0"/>
                <a:ea typeface="Times New Roman" panose="02020603050405020304" pitchFamily="18" charset="0"/>
                <a:cs typeface="Noto Sans Devanagari"/>
              </a:rPr>
              <a:t>रव</a:t>
            </a:r>
            <a:r>
              <a:rPr lang="hi-IN" sz="2400" dirty="0">
                <a:solidFill>
                  <a:srgbClr val="0070C0"/>
                </a:solidFill>
                <a:effectLst/>
                <a:latin typeface="Calibri" panose="020F0502020204030204" pitchFamily="34" charset="0"/>
                <a:ea typeface="Times New Roman" panose="02020603050405020304" pitchFamily="18" charset="0"/>
                <a:cs typeface="Noto Sans Devanagari"/>
              </a:rPr>
              <a:t>रण असे म्हणतात</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a:t>
            </a:r>
            <a:r>
              <a:rPr lang="hi-IN" sz="2400" dirty="0">
                <a:solidFill>
                  <a:srgbClr val="0070C0"/>
                </a:solidFill>
                <a:effectLst/>
                <a:latin typeface="Calibri" panose="020F0502020204030204" pitchFamily="34" charset="0"/>
                <a:ea typeface="Times New Roman" panose="02020603050405020304" pitchFamily="18" charset="0"/>
                <a:cs typeface="Noto Sans Devanagari"/>
              </a:rPr>
              <a:t> जलावरण विविध महासागर</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a:t>
            </a:r>
            <a:r>
              <a:rPr lang="hi-IN" sz="2400" dirty="0">
                <a:solidFill>
                  <a:srgbClr val="0070C0"/>
                </a:solidFill>
                <a:effectLst/>
                <a:latin typeface="Calibri" panose="020F0502020204030204" pitchFamily="34" charset="0"/>
                <a:ea typeface="Times New Roman" panose="02020603050405020304" pitchFamily="18" charset="0"/>
                <a:cs typeface="Noto Sans Devanagari"/>
              </a:rPr>
              <a:t> समुद्र</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 </a:t>
            </a:r>
            <a:r>
              <a:rPr lang="hi-IN" sz="2400" dirty="0">
                <a:solidFill>
                  <a:srgbClr val="0070C0"/>
                </a:solidFill>
                <a:effectLst/>
                <a:latin typeface="Calibri" panose="020F0502020204030204" pitchFamily="34" charset="0"/>
                <a:ea typeface="Times New Roman" panose="02020603050405020304" pitchFamily="18" charset="0"/>
                <a:cs typeface="Noto Sans Devanagari"/>
              </a:rPr>
              <a:t>उपसागर</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a:t>
            </a:r>
            <a:r>
              <a:rPr lang="hi-IN" sz="2400" dirty="0">
                <a:solidFill>
                  <a:srgbClr val="0070C0"/>
                </a:solidFill>
                <a:effectLst/>
                <a:latin typeface="Calibri" panose="020F0502020204030204" pitchFamily="34" charset="0"/>
                <a:ea typeface="Times New Roman" panose="02020603050405020304" pitchFamily="18" charset="0"/>
                <a:cs typeface="Noto Sans Devanagari"/>
              </a:rPr>
              <a:t> आखात</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 </a:t>
            </a:r>
            <a:r>
              <a:rPr lang="en-US" sz="2400" dirty="0" err="1">
                <a:solidFill>
                  <a:srgbClr val="0070C0"/>
                </a:solidFill>
                <a:effectLst/>
                <a:latin typeface="Calibri" panose="020F0502020204030204" pitchFamily="34" charset="0"/>
                <a:ea typeface="Times New Roman" panose="02020603050405020304" pitchFamily="18" charset="0"/>
                <a:cs typeface="Noto Sans Devanagari"/>
              </a:rPr>
              <a:t>सामुद्रध्वनी</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 </a:t>
            </a:r>
            <a:r>
              <a:rPr lang="en-US" sz="2400" dirty="0" err="1">
                <a:solidFill>
                  <a:srgbClr val="0070C0"/>
                </a:solidFill>
                <a:effectLst/>
                <a:latin typeface="Calibri" panose="020F0502020204030204" pitchFamily="34" charset="0"/>
                <a:ea typeface="Times New Roman" panose="02020603050405020304" pitchFamily="18" charset="0"/>
                <a:cs typeface="Noto Sans Devanagari"/>
              </a:rPr>
              <a:t>खाड्या</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 </a:t>
            </a:r>
            <a:r>
              <a:rPr lang="en-US" sz="2400" dirty="0" err="1">
                <a:solidFill>
                  <a:srgbClr val="0070C0"/>
                </a:solidFill>
                <a:effectLst/>
                <a:latin typeface="Calibri" panose="020F0502020204030204" pitchFamily="34" charset="0"/>
                <a:ea typeface="Times New Roman" panose="02020603050405020304" pitchFamily="18" charset="0"/>
                <a:cs typeface="Noto Sans Devanagari"/>
              </a:rPr>
              <a:t>इत्यादी</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 </a:t>
            </a:r>
            <a:r>
              <a:rPr lang="en-US" sz="2400" dirty="0" err="1">
                <a:solidFill>
                  <a:srgbClr val="0070C0"/>
                </a:solidFill>
                <a:effectLst/>
                <a:latin typeface="Calibri" panose="020F0502020204030204" pitchFamily="34" charset="0"/>
                <a:ea typeface="Times New Roman" panose="02020603050405020304" pitchFamily="18" charset="0"/>
                <a:cs typeface="Noto Sans Devanagari"/>
              </a:rPr>
              <a:t>सागरी</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 </a:t>
            </a:r>
            <a:r>
              <a:rPr lang="en-US" sz="2400" dirty="0" err="1">
                <a:solidFill>
                  <a:srgbClr val="0070C0"/>
                </a:solidFill>
                <a:effectLst/>
                <a:latin typeface="Calibri" panose="020F0502020204030204" pitchFamily="34" charset="0"/>
                <a:ea typeface="Times New Roman" panose="02020603050405020304" pitchFamily="18" charset="0"/>
                <a:cs typeface="Noto Sans Devanagari"/>
              </a:rPr>
              <a:t>भागाचे</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 </a:t>
            </a:r>
            <a:r>
              <a:rPr lang="en-US" sz="2400" dirty="0" err="1">
                <a:solidFill>
                  <a:srgbClr val="0070C0"/>
                </a:solidFill>
                <a:effectLst/>
                <a:latin typeface="Calibri" panose="020F0502020204030204" pitchFamily="34" charset="0"/>
                <a:ea typeface="Times New Roman" panose="02020603050405020304" pitchFamily="18" charset="0"/>
                <a:cs typeface="Noto Sans Devanagari"/>
              </a:rPr>
              <a:t>मिळून</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 </a:t>
            </a:r>
            <a:r>
              <a:rPr lang="en-US" sz="2400" dirty="0" err="1">
                <a:solidFill>
                  <a:srgbClr val="0070C0"/>
                </a:solidFill>
                <a:effectLst/>
                <a:latin typeface="Calibri" panose="020F0502020204030204" pitchFamily="34" charset="0"/>
                <a:ea typeface="Times New Roman" panose="02020603050405020304" pitchFamily="18" charset="0"/>
                <a:cs typeface="Noto Sans Devanagari"/>
              </a:rPr>
              <a:t>झालेले</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 </a:t>
            </a:r>
            <a:r>
              <a:rPr lang="en-US" sz="2400" dirty="0" err="1">
                <a:solidFill>
                  <a:srgbClr val="0070C0"/>
                </a:solidFill>
                <a:effectLst/>
                <a:latin typeface="Calibri" panose="020F0502020204030204" pitchFamily="34" charset="0"/>
                <a:ea typeface="Times New Roman" panose="02020603050405020304" pitchFamily="18" charset="0"/>
                <a:cs typeface="Noto Sans Devanagari"/>
              </a:rPr>
              <a:t>आहे</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a:t>
            </a:r>
            <a:r>
              <a:rPr lang="hi-IN" sz="2400" dirty="0">
                <a:solidFill>
                  <a:srgbClr val="0070C0"/>
                </a:solidFill>
                <a:effectLst/>
                <a:latin typeface="Calibri" panose="020F0502020204030204" pitchFamily="34" charset="0"/>
                <a:ea typeface="Times New Roman" panose="02020603050405020304" pitchFamily="18" charset="0"/>
                <a:cs typeface="Noto Sans Devanagari"/>
              </a:rPr>
              <a:t> महासागर</a:t>
            </a:r>
            <a:r>
              <a:rPr lang="en-US" sz="2400" dirty="0" err="1">
                <a:solidFill>
                  <a:srgbClr val="0070C0"/>
                </a:solidFill>
                <a:effectLst/>
                <a:latin typeface="Calibri" panose="020F0502020204030204" pitchFamily="34" charset="0"/>
                <a:ea typeface="Times New Roman" panose="02020603050405020304" pitchFamily="18" charset="0"/>
                <a:cs typeface="Noto Sans Devanagari"/>
              </a:rPr>
              <a:t>ात</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 </a:t>
            </a:r>
            <a:r>
              <a:rPr lang="en-US" sz="2400" dirty="0" err="1">
                <a:solidFill>
                  <a:srgbClr val="0070C0"/>
                </a:solidFill>
                <a:effectLst/>
                <a:latin typeface="Calibri" panose="020F0502020204030204" pitchFamily="34" charset="0"/>
                <a:ea typeface="Times New Roman" panose="02020603050405020304" pitchFamily="18" charset="0"/>
                <a:cs typeface="Noto Sans Devanagari"/>
              </a:rPr>
              <a:t>पॅसीफिक</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 </a:t>
            </a:r>
            <a:r>
              <a:rPr lang="en-US" sz="2400" dirty="0" err="1">
                <a:solidFill>
                  <a:srgbClr val="0070C0"/>
                </a:solidFill>
                <a:effectLst/>
                <a:latin typeface="Calibri" panose="020F0502020204030204" pitchFamily="34" charset="0"/>
                <a:ea typeface="Times New Roman" panose="02020603050405020304" pitchFamily="18" charset="0"/>
                <a:cs typeface="Noto Sans Devanagari"/>
              </a:rPr>
              <a:t>महासागर</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a:t>
            </a:r>
            <a:r>
              <a:rPr lang="hi-IN" sz="2400" dirty="0">
                <a:solidFill>
                  <a:srgbClr val="0070C0"/>
                </a:solidFill>
                <a:effectLst/>
                <a:latin typeface="Calibri" panose="020F0502020204030204" pitchFamily="34" charset="0"/>
                <a:ea typeface="Times New Roman" panose="02020603050405020304" pitchFamily="18" charset="0"/>
                <a:cs typeface="Noto Sans Devanagari"/>
              </a:rPr>
              <a:t> अटलांटिक महासागर</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a:t>
            </a:r>
            <a:r>
              <a:rPr lang="hi-IN" sz="2400" dirty="0">
                <a:solidFill>
                  <a:srgbClr val="0070C0"/>
                </a:solidFill>
                <a:effectLst/>
                <a:latin typeface="Calibri" panose="020F0502020204030204" pitchFamily="34" charset="0"/>
                <a:ea typeface="Times New Roman" panose="02020603050405020304" pitchFamily="18" charset="0"/>
                <a:cs typeface="Noto Sans Devanagari"/>
              </a:rPr>
              <a:t> हिंदी महासागर व आर्</a:t>
            </a:r>
            <a:r>
              <a:rPr lang="en-US" sz="2400" dirty="0" err="1">
                <a:solidFill>
                  <a:srgbClr val="0070C0"/>
                </a:solidFill>
                <a:effectLst/>
                <a:latin typeface="Calibri" panose="020F0502020204030204" pitchFamily="34" charset="0"/>
                <a:ea typeface="Times New Roman" panose="02020603050405020304" pitchFamily="18" charset="0"/>
                <a:cs typeface="Noto Sans Devanagari"/>
              </a:rPr>
              <a:t>क्</a:t>
            </a:r>
            <a:r>
              <a:rPr lang="en-US" sz="2400" dirty="0" err="1">
                <a:solidFill>
                  <a:srgbClr val="0070C0"/>
                </a:solidFill>
                <a:latin typeface="Calibri" panose="020F0502020204030204" pitchFamily="34" charset="0"/>
                <a:ea typeface="Times New Roman" panose="02020603050405020304" pitchFamily="18" charset="0"/>
                <a:cs typeface="Noto Sans Devanagari"/>
              </a:rPr>
              <a:t>टीक</a:t>
            </a:r>
            <a:r>
              <a:rPr lang="hi-IN" sz="2400" dirty="0">
                <a:solidFill>
                  <a:srgbClr val="0070C0"/>
                </a:solidFill>
                <a:effectLst/>
                <a:latin typeface="Calibri" panose="020F0502020204030204" pitchFamily="34" charset="0"/>
                <a:ea typeface="Times New Roman" panose="02020603050405020304" pitchFamily="18" charset="0"/>
                <a:cs typeface="Noto Sans Devanagari"/>
              </a:rPr>
              <a:t> महासागर यांचा समावेश होतो</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 </a:t>
            </a:r>
            <a:r>
              <a:rPr lang="en-US" sz="2400" dirty="0" err="1">
                <a:solidFill>
                  <a:srgbClr val="0070C0"/>
                </a:solidFill>
                <a:effectLst/>
                <a:latin typeface="Calibri" panose="020F0502020204030204" pitchFamily="34" charset="0"/>
                <a:ea typeface="Times New Roman" panose="02020603050405020304" pitchFamily="18" charset="0"/>
                <a:cs typeface="Noto Sans Devanagari"/>
              </a:rPr>
              <a:t>या</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 </a:t>
            </a:r>
            <a:r>
              <a:rPr lang="en-US" sz="2400" dirty="0" err="1">
                <a:solidFill>
                  <a:srgbClr val="0070C0"/>
                </a:solidFill>
                <a:effectLst/>
                <a:latin typeface="Calibri" panose="020F0502020204030204" pitchFamily="34" charset="0"/>
                <a:ea typeface="Times New Roman" panose="02020603050405020304" pitchFamily="18" charset="0"/>
                <a:cs typeface="Noto Sans Devanagari"/>
              </a:rPr>
              <a:t>महासागरांनी</a:t>
            </a:r>
            <a:r>
              <a:rPr lang="hi-IN" sz="2400" dirty="0">
                <a:solidFill>
                  <a:srgbClr val="0070C0"/>
                </a:solidFill>
                <a:effectLst/>
                <a:latin typeface="Calibri" panose="020F0502020204030204" pitchFamily="34" charset="0"/>
                <a:ea typeface="Times New Roman" panose="02020603050405020304" pitchFamily="18" charset="0"/>
                <a:cs typeface="Noto Sans Devanagari"/>
              </a:rPr>
              <a:t> एकूण जलावरण</a:t>
            </a:r>
            <a:r>
              <a:rPr lang="en-US" sz="2400" dirty="0" err="1">
                <a:solidFill>
                  <a:srgbClr val="0070C0"/>
                </a:solidFill>
                <a:effectLst/>
                <a:latin typeface="Calibri" panose="020F0502020204030204" pitchFamily="34" charset="0"/>
                <a:ea typeface="Times New Roman" panose="02020603050405020304" pitchFamily="18" charset="0"/>
                <a:cs typeface="Noto Sans Devanagari"/>
              </a:rPr>
              <a:t>ा</a:t>
            </a:r>
            <a:r>
              <a:rPr lang="en-US" sz="2400" dirty="0" err="1">
                <a:solidFill>
                  <a:srgbClr val="0070C0"/>
                </a:solidFill>
                <a:latin typeface="Calibri" panose="020F0502020204030204" pitchFamily="34" charset="0"/>
                <a:ea typeface="Times New Roman" panose="02020603050405020304" pitchFamily="18" charset="0"/>
                <a:cs typeface="Noto Sans Devanagari"/>
              </a:rPr>
              <a:t>च्या</a:t>
            </a:r>
            <a:r>
              <a:rPr lang="en-US" sz="2400" dirty="0">
                <a:solidFill>
                  <a:srgbClr val="0070C0"/>
                </a:solidFill>
                <a:latin typeface="Calibri" panose="020F0502020204030204" pitchFamily="34" charset="0"/>
                <a:ea typeface="Times New Roman" panose="02020603050405020304" pitchFamily="18" charset="0"/>
                <a:cs typeface="Noto Sans Devanagari"/>
              </a:rPr>
              <a:t> </a:t>
            </a:r>
            <a:r>
              <a:rPr lang="hi-IN" sz="2400" dirty="0">
                <a:solidFill>
                  <a:srgbClr val="0070C0"/>
                </a:solidFill>
                <a:effectLst/>
                <a:latin typeface="Calibri" panose="020F0502020204030204" pitchFamily="34" charset="0"/>
                <a:ea typeface="Times New Roman" panose="02020603050405020304" pitchFamily="18" charset="0"/>
                <a:cs typeface="Noto Sans Devanagari"/>
              </a:rPr>
              <a:t>92 30 टक्के क्षेत्र व्यापलेल</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a:t>
            </a:r>
            <a:r>
              <a:rPr lang="hi-IN" sz="2400" dirty="0">
                <a:solidFill>
                  <a:srgbClr val="0070C0"/>
                </a:solidFill>
                <a:effectLst/>
                <a:latin typeface="Calibri" panose="020F0502020204030204" pitchFamily="34" charset="0"/>
                <a:ea typeface="Times New Roman" panose="02020603050405020304" pitchFamily="18" charset="0"/>
                <a:cs typeface="Noto Sans Devanagari"/>
              </a:rPr>
              <a:t> आहे व उर्वरित क्षेत्र समुद्र</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a:t>
            </a:r>
            <a:r>
              <a:rPr lang="hi-IN" sz="2400" dirty="0">
                <a:solidFill>
                  <a:srgbClr val="0070C0"/>
                </a:solidFill>
                <a:effectLst/>
                <a:latin typeface="Calibri" panose="020F0502020204030204" pitchFamily="34" charset="0"/>
                <a:ea typeface="Times New Roman" panose="02020603050405020304" pitchFamily="18" charset="0"/>
                <a:cs typeface="Noto Sans Devanagari"/>
              </a:rPr>
              <a:t> उपसाग</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र</a:t>
            </a:r>
            <a:r>
              <a:rPr lang="hi-IN" sz="2400" dirty="0">
                <a:solidFill>
                  <a:srgbClr val="0070C0"/>
                </a:solidFill>
                <a:effectLst/>
                <a:latin typeface="Calibri" panose="020F0502020204030204" pitchFamily="34" charset="0"/>
                <a:ea typeface="Times New Roman" panose="02020603050405020304" pitchFamily="18" charset="0"/>
                <a:cs typeface="Noto Sans Devanagari"/>
              </a:rPr>
              <a:t> </a:t>
            </a:r>
            <a:r>
              <a:rPr lang="en-US" sz="2400" dirty="0" err="1">
                <a:solidFill>
                  <a:srgbClr val="0070C0"/>
                </a:solidFill>
                <a:effectLst/>
                <a:latin typeface="Calibri" panose="020F0502020204030204" pitchFamily="34" charset="0"/>
                <a:ea typeface="Times New Roman" panose="02020603050405020304" pitchFamily="18" charset="0"/>
                <a:cs typeface="Noto Sans Devanagari"/>
              </a:rPr>
              <a:t>सामुद्रध्वनी</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 </a:t>
            </a:r>
            <a:r>
              <a:rPr lang="en-US" sz="2400" dirty="0" err="1">
                <a:solidFill>
                  <a:srgbClr val="0070C0"/>
                </a:solidFill>
                <a:effectLst/>
                <a:latin typeface="Calibri" panose="020F0502020204030204" pitchFamily="34" charset="0"/>
                <a:ea typeface="Times New Roman" panose="02020603050405020304" pitchFamily="18" charset="0"/>
                <a:cs typeface="Noto Sans Devanagari"/>
              </a:rPr>
              <a:t>खाड्या</a:t>
            </a:r>
            <a:r>
              <a:rPr lang="en-US" sz="2400" dirty="0">
                <a:solidFill>
                  <a:srgbClr val="0070C0"/>
                </a:solidFill>
                <a:effectLst/>
                <a:latin typeface="Calibri" panose="020F0502020204030204" pitchFamily="34" charset="0"/>
                <a:ea typeface="Times New Roman" panose="02020603050405020304" pitchFamily="18" charset="0"/>
                <a:cs typeface="Noto Sans Devanagari"/>
              </a:rPr>
              <a:t> </a:t>
            </a:r>
            <a:r>
              <a:rPr lang="hi-IN" sz="2400" dirty="0">
                <a:solidFill>
                  <a:srgbClr val="0070C0"/>
                </a:solidFill>
                <a:effectLst/>
                <a:latin typeface="Calibri" panose="020F0502020204030204" pitchFamily="34" charset="0"/>
                <a:ea typeface="Times New Roman" panose="02020603050405020304" pitchFamily="18" charset="0"/>
                <a:cs typeface="Noto Sans Devanagari"/>
              </a:rPr>
              <a:t>यांनी व्यापलेले आहे </a:t>
            </a:r>
            <a:endParaRPr lang="en-US" sz="2400" dirty="0">
              <a:solidFill>
                <a:srgbClr val="0070C0"/>
              </a:solidFill>
            </a:endParaRPr>
          </a:p>
        </p:txBody>
      </p:sp>
    </p:spTree>
    <p:extLst>
      <p:ext uri="{BB962C8B-B14F-4D97-AF65-F5344CB8AC3E}">
        <p14:creationId xmlns:p14="http://schemas.microsoft.com/office/powerpoint/2010/main" val="16775693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show="0">
  <p:cSld>
    <p:bg>
      <p:bgPr>
        <a:solidFill>
          <a:srgbClr val="FFC000"/>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5E022E02-AA85-4B4A-9F69-F85091D2E6CA}"/>
              </a:ext>
            </a:extLst>
          </p:cNvPr>
          <p:cNvSpPr txBox="1"/>
          <p:nvPr/>
        </p:nvSpPr>
        <p:spPr>
          <a:xfrm>
            <a:off x="152400" y="278187"/>
            <a:ext cx="11725275" cy="5593839"/>
          </a:xfrm>
          <a:prstGeom prst="rect">
            <a:avLst/>
          </a:prstGeom>
          <a:noFill/>
        </p:spPr>
        <p:txBody>
          <a:bodyPr wrap="square">
            <a:spAutoFit/>
          </a:bodyPr>
          <a:lstStyle/>
          <a:p>
            <a:pPr marL="0" marR="0" algn="just">
              <a:lnSpc>
                <a:spcPct val="150000"/>
              </a:lnSpc>
              <a:spcBef>
                <a:spcPts val="0"/>
              </a:spcBef>
              <a:spcAft>
                <a:spcPts val="800"/>
              </a:spcAft>
            </a:pPr>
            <a:r>
              <a:rPr lang="en-US" sz="2000" dirty="0">
                <a:solidFill>
                  <a:srgbClr val="C00000"/>
                </a:solidFill>
                <a:effectLst/>
                <a:latin typeface="Calibri" panose="020F0502020204030204" pitchFamily="34" charset="0"/>
                <a:ea typeface="Times New Roman" panose="02020603050405020304" pitchFamily="18" charset="0"/>
                <a:cs typeface="Noto Sans Devanagari"/>
              </a:rPr>
              <a:t>	</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आशा या जल</a:t>
            </a:r>
            <a:r>
              <a:rPr lang="en-US" sz="2000" dirty="0">
                <a:solidFill>
                  <a:srgbClr val="C00000"/>
                </a:solidFill>
                <a:effectLst/>
                <a:latin typeface="Calibri" panose="020F0502020204030204" pitchFamily="34" charset="0"/>
                <a:ea typeface="Times New Roman" panose="02020603050405020304" pitchFamily="18" charset="0"/>
                <a:cs typeface="Noto Sans Devanagari"/>
              </a:rPr>
              <a:t>ा</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वरणाचा अभ्यास सागर विज्ञानात केला जातो</a:t>
            </a:r>
            <a:r>
              <a:rPr lang="en-US" sz="2000" dirty="0">
                <a:solidFill>
                  <a:srgbClr val="C00000"/>
                </a:solidFill>
                <a:effectLst/>
                <a:latin typeface="Calibri" panose="020F0502020204030204" pitchFamily="34" charset="0"/>
                <a:ea typeface="Times New Roman" panose="02020603050405020304" pitchFamily="18" charset="0"/>
                <a:cs typeface="Noto Sans Devanagari"/>
              </a:rPr>
              <a:t>.</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 </a:t>
            </a:r>
            <a:r>
              <a:rPr lang="en-US" sz="2000" dirty="0">
                <a:solidFill>
                  <a:srgbClr val="C00000"/>
                </a:solidFill>
                <a:effectLst/>
                <a:latin typeface="Calibri" panose="020F0502020204030204" pitchFamily="34" charset="0"/>
                <a:ea typeface="Times New Roman" panose="02020603050405020304" pitchFamily="18" charset="0"/>
                <a:cs typeface="Noto Sans Devanagari"/>
              </a:rPr>
              <a:t>20 </a:t>
            </a:r>
            <a:r>
              <a:rPr lang="en-US" sz="2000" dirty="0" err="1">
                <a:solidFill>
                  <a:srgbClr val="C00000"/>
                </a:solidFill>
                <a:effectLst/>
                <a:latin typeface="Calibri" panose="020F0502020204030204" pitchFamily="34" charset="0"/>
                <a:ea typeface="Times New Roman" panose="02020603050405020304" pitchFamily="18" charset="0"/>
                <a:cs typeface="Noto Sans Devanagari"/>
              </a:rPr>
              <a:t>वे</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 शतक हे मानवाची शास्त्रीय आणि</a:t>
            </a:r>
            <a:r>
              <a:rPr lang="en-US" sz="2000" dirty="0">
                <a:solidFill>
                  <a:srgbClr val="C00000"/>
                </a:solidFill>
                <a:latin typeface="Calibri" panose="020F0502020204030204" pitchFamily="34" charset="0"/>
                <a:ea typeface="Times New Roman" panose="02020603050405020304" pitchFamily="18" charset="0"/>
                <a:cs typeface="Noto Sans Devanagari"/>
              </a:rPr>
              <a:t> </a:t>
            </a:r>
            <a:r>
              <a:rPr lang="en-US" sz="2000" dirty="0" err="1">
                <a:solidFill>
                  <a:srgbClr val="C00000"/>
                </a:solidFill>
                <a:latin typeface="Calibri" panose="020F0502020204030204" pitchFamily="34" charset="0"/>
                <a:ea typeface="Times New Roman" panose="02020603050405020304" pitchFamily="18" charset="0"/>
                <a:cs typeface="Noto Sans Devanagari"/>
              </a:rPr>
              <a:t>तांत्रिक</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 प्रगती व औद्योगिक प्रगती करता महत्वपूर्ण मानले जाते</a:t>
            </a:r>
            <a:r>
              <a:rPr lang="en-US" sz="2000" dirty="0">
                <a:solidFill>
                  <a:srgbClr val="C00000"/>
                </a:solidFill>
                <a:effectLst/>
                <a:latin typeface="Calibri" panose="020F0502020204030204" pitchFamily="34" charset="0"/>
                <a:ea typeface="Times New Roman" panose="02020603050405020304" pitchFamily="18" charset="0"/>
                <a:cs typeface="Noto Sans Devanagari"/>
              </a:rPr>
              <a:t>.</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 त्याच बरोबर 20 व्या शतकाच्या उत्तरार्धात जगाची वाढती लोकसंख्या</a:t>
            </a:r>
            <a:r>
              <a:rPr lang="en-US" sz="2000" dirty="0">
                <a:solidFill>
                  <a:srgbClr val="C00000"/>
                </a:solidFill>
                <a:effectLst/>
                <a:latin typeface="Calibri" panose="020F0502020204030204" pitchFamily="34" charset="0"/>
                <a:ea typeface="Times New Roman" panose="02020603050405020304" pitchFamily="18" charset="0"/>
                <a:cs typeface="Noto Sans Devanagari"/>
              </a:rPr>
              <a:t>,</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 नागरीकरण अन्नधान्य पुरवठा </a:t>
            </a:r>
            <a:r>
              <a:rPr lang="en-US" sz="2000" dirty="0">
                <a:solidFill>
                  <a:srgbClr val="C00000"/>
                </a:solidFill>
                <a:effectLst/>
                <a:latin typeface="Calibri" panose="020F0502020204030204" pitchFamily="34" charset="0"/>
                <a:ea typeface="Times New Roman" panose="02020603050405020304" pitchFamily="18" charset="0"/>
                <a:cs typeface="Noto Sans Devanagari"/>
              </a:rPr>
              <a:t>,</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क्षय खनिजे व शक्ती संसाधने</a:t>
            </a:r>
            <a:r>
              <a:rPr lang="en-US" sz="2000" dirty="0">
                <a:solidFill>
                  <a:srgbClr val="C00000"/>
                </a:solidFill>
                <a:effectLst/>
                <a:latin typeface="Calibri" panose="020F0502020204030204" pitchFamily="34" charset="0"/>
                <a:ea typeface="Times New Roman" panose="02020603050405020304" pitchFamily="18" charset="0"/>
                <a:cs typeface="Noto Sans Devanagari"/>
              </a:rPr>
              <a:t>,</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 गोड्या पाण्याचा पुरवठा </a:t>
            </a:r>
            <a:r>
              <a:rPr lang="en-US" sz="2000" dirty="0" err="1">
                <a:solidFill>
                  <a:srgbClr val="C00000"/>
                </a:solidFill>
                <a:effectLst/>
                <a:latin typeface="Calibri" panose="020F0502020204030204" pitchFamily="34" charset="0"/>
                <a:ea typeface="Times New Roman" panose="02020603050405020304" pitchFamily="18" charset="0"/>
                <a:cs typeface="Noto Sans Devanagari"/>
              </a:rPr>
              <a:t>निवास</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क्षेत्र यासंदर्भात अनेक समस्या निर्माण झाल्या आहेत</a:t>
            </a:r>
            <a:r>
              <a:rPr lang="en-US" sz="2000" dirty="0">
                <a:solidFill>
                  <a:srgbClr val="C00000"/>
                </a:solidFill>
                <a:effectLst/>
                <a:latin typeface="Calibri" panose="020F0502020204030204" pitchFamily="34" charset="0"/>
                <a:ea typeface="Times New Roman" panose="02020603050405020304" pitchFamily="18" charset="0"/>
                <a:cs typeface="Noto Sans Devanagari"/>
              </a:rPr>
              <a:t>.</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 पृथ्वीवर निवास योग्य क्षेत्र हे </a:t>
            </a:r>
            <a:r>
              <a:rPr lang="en-US" sz="2000" dirty="0" err="1">
                <a:solidFill>
                  <a:srgbClr val="C00000"/>
                </a:solidFill>
                <a:effectLst/>
                <a:latin typeface="Calibri" panose="020F0502020204030204" pitchFamily="34" charset="0"/>
                <a:ea typeface="Times New Roman" panose="02020603050405020304" pitchFamily="18" charset="0"/>
                <a:cs typeface="Noto Sans Devanagari"/>
              </a:rPr>
              <a:t>भूभा</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ग</a:t>
            </a:r>
            <a:r>
              <a:rPr lang="en-US" sz="2000" dirty="0">
                <a:solidFill>
                  <a:srgbClr val="C00000"/>
                </a:solidFill>
                <a:effectLst/>
                <a:latin typeface="Calibri" panose="020F0502020204030204" pitchFamily="34" charset="0"/>
                <a:ea typeface="Times New Roman" panose="02020603050405020304" pitchFamily="18" charset="0"/>
                <a:cs typeface="Noto Sans Devanagari"/>
              </a:rPr>
              <a:t>ा</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च्या क्षेत्रफळाच्या फक्त 33 टक्के आहे</a:t>
            </a:r>
            <a:r>
              <a:rPr lang="en-US" sz="2000" dirty="0">
                <a:solidFill>
                  <a:srgbClr val="C00000"/>
                </a:solidFill>
                <a:effectLst/>
                <a:latin typeface="Calibri" panose="020F0502020204030204" pitchFamily="34" charset="0"/>
                <a:ea typeface="Times New Roman" panose="02020603050405020304" pitchFamily="18" charset="0"/>
                <a:cs typeface="Noto Sans Devanagari"/>
              </a:rPr>
              <a:t>.</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 वाढत्या लोकसंख्येमुळे अन्नधान्य समस्या बिकट बनत चाललेली आहे</a:t>
            </a:r>
            <a:r>
              <a:rPr lang="en-US" sz="2000" dirty="0">
                <a:solidFill>
                  <a:srgbClr val="C00000"/>
                </a:solidFill>
                <a:effectLst/>
                <a:latin typeface="Calibri" panose="020F0502020204030204" pitchFamily="34" charset="0"/>
                <a:ea typeface="Times New Roman" panose="02020603050405020304" pitchFamily="18" charset="0"/>
                <a:cs typeface="Noto Sans Devanagari"/>
              </a:rPr>
              <a:t>.</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 कोळसा</a:t>
            </a:r>
            <a:r>
              <a:rPr lang="en-US" sz="2000" dirty="0">
                <a:solidFill>
                  <a:srgbClr val="C00000"/>
                </a:solidFill>
                <a:effectLst/>
                <a:latin typeface="Calibri" panose="020F0502020204030204" pitchFamily="34" charset="0"/>
                <a:ea typeface="Times New Roman" panose="02020603050405020304" pitchFamily="18" charset="0"/>
                <a:cs typeface="Noto Sans Devanagari"/>
              </a:rPr>
              <a:t>,</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 खनिज तेल</a:t>
            </a:r>
            <a:r>
              <a:rPr lang="en-US" sz="2000" dirty="0">
                <a:solidFill>
                  <a:srgbClr val="C00000"/>
                </a:solidFill>
                <a:effectLst/>
                <a:latin typeface="Calibri" panose="020F0502020204030204" pitchFamily="34" charset="0"/>
                <a:ea typeface="Times New Roman" panose="02020603050405020304" pitchFamily="18" charset="0"/>
                <a:cs typeface="Noto Sans Devanagari"/>
              </a:rPr>
              <a:t>,</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 नैसर्गिक वायू यासारखी क्षय </a:t>
            </a:r>
            <a:r>
              <a:rPr lang="en-US" sz="2000" dirty="0" err="1">
                <a:solidFill>
                  <a:srgbClr val="C00000"/>
                </a:solidFill>
                <a:latin typeface="Calibri" panose="020F0502020204030204" pitchFamily="34" charset="0"/>
                <a:ea typeface="Times New Roman" panose="02020603050405020304" pitchFamily="18" charset="0"/>
                <a:cs typeface="Noto Sans Devanagari"/>
              </a:rPr>
              <a:t>शक्ती</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 संसाधने व लोह</a:t>
            </a:r>
            <a:r>
              <a:rPr lang="en-US" sz="2000" dirty="0">
                <a:solidFill>
                  <a:srgbClr val="C00000"/>
                </a:solidFill>
                <a:effectLst/>
                <a:latin typeface="Calibri" panose="020F0502020204030204" pitchFamily="34" charset="0"/>
                <a:ea typeface="Times New Roman" panose="02020603050405020304" pitchFamily="18" charset="0"/>
                <a:cs typeface="Noto Sans Devanagari"/>
              </a:rPr>
              <a:t>,</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 मॅग्नीज</a:t>
            </a:r>
            <a:r>
              <a:rPr lang="en-US" sz="2000" dirty="0">
                <a:solidFill>
                  <a:srgbClr val="C00000"/>
                </a:solidFill>
                <a:effectLst/>
                <a:latin typeface="Calibri" panose="020F0502020204030204" pitchFamily="34" charset="0"/>
                <a:ea typeface="Times New Roman" panose="02020603050405020304" pitchFamily="18" charset="0"/>
                <a:cs typeface="Noto Sans Devanagari"/>
              </a:rPr>
              <a:t>,</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 सोने</a:t>
            </a:r>
            <a:r>
              <a:rPr lang="en-US" sz="2000" dirty="0">
                <a:solidFill>
                  <a:srgbClr val="C00000"/>
                </a:solidFill>
                <a:effectLst/>
                <a:latin typeface="Calibri" panose="020F0502020204030204" pitchFamily="34" charset="0"/>
                <a:ea typeface="Times New Roman" panose="02020603050405020304" pitchFamily="18" charset="0"/>
                <a:cs typeface="Noto Sans Devanagari"/>
              </a:rPr>
              <a:t>,</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 तांबे इत्यादी धातुमय क्षय संसाधने नजीकच्या काळात संपुष्टात येण्याची शक्यता निर्माण झालेली आहे</a:t>
            </a:r>
            <a:r>
              <a:rPr lang="en-US" sz="2000" dirty="0">
                <a:solidFill>
                  <a:srgbClr val="C00000"/>
                </a:solidFill>
                <a:effectLst/>
                <a:latin typeface="Calibri" panose="020F0502020204030204" pitchFamily="34" charset="0"/>
                <a:ea typeface="Times New Roman" panose="02020603050405020304" pitchFamily="18" charset="0"/>
                <a:cs typeface="Noto Sans Devanagari"/>
              </a:rPr>
              <a:t>.</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 जगातील अनेक देशांमधून </a:t>
            </a:r>
            <a:r>
              <a:rPr lang="en-US" sz="2000" dirty="0" err="1">
                <a:solidFill>
                  <a:srgbClr val="C00000"/>
                </a:solidFill>
                <a:latin typeface="Calibri" panose="020F0502020204030204" pitchFamily="34" charset="0"/>
                <a:ea typeface="Times New Roman" panose="02020603050405020304" pitchFamily="18" charset="0"/>
                <a:cs typeface="Noto Sans Devanagari"/>
              </a:rPr>
              <a:t>पिण्या</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च्या पाण्याच्या समस्या निर्माण होत चाललेल्या आहेत</a:t>
            </a:r>
            <a:r>
              <a:rPr lang="en-US" sz="2000" dirty="0">
                <a:solidFill>
                  <a:srgbClr val="C00000"/>
                </a:solidFill>
                <a:effectLst/>
                <a:latin typeface="Calibri" panose="020F0502020204030204" pitchFamily="34" charset="0"/>
                <a:ea typeface="Times New Roman" panose="02020603050405020304" pitchFamily="18" charset="0"/>
                <a:cs typeface="Noto Sans Devanagari"/>
              </a:rPr>
              <a:t>.</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 अशा समस्याचे निराकरण करण्यासाठी जगातील अनेक अभ्यासक व शास्त्रज्ञ सागरी विज्ञानाच्या अभ्यासाला महत्त्व देत आहेत</a:t>
            </a:r>
            <a:r>
              <a:rPr lang="en-US" sz="2000" dirty="0">
                <a:solidFill>
                  <a:srgbClr val="C00000"/>
                </a:solidFill>
                <a:effectLst/>
                <a:latin typeface="Calibri" panose="020F0502020204030204" pitchFamily="34" charset="0"/>
                <a:ea typeface="Times New Roman" panose="02020603050405020304" pitchFamily="18" charset="0"/>
                <a:cs typeface="Noto Sans Devanagari"/>
              </a:rPr>
              <a:t>, </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कारण सागर विज्ञानाच्या अभ्यास सागरामधून अन्न</a:t>
            </a:r>
            <a:r>
              <a:rPr lang="en-US" sz="2000" dirty="0">
                <a:solidFill>
                  <a:srgbClr val="C00000"/>
                </a:solidFill>
                <a:effectLst/>
                <a:latin typeface="Calibri" panose="020F0502020204030204" pitchFamily="34" charset="0"/>
                <a:ea typeface="Times New Roman" panose="02020603050405020304" pitchFamily="18" charset="0"/>
                <a:cs typeface="Noto Sans Devanagari"/>
              </a:rPr>
              <a:t>, </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पाणी</a:t>
            </a:r>
            <a:r>
              <a:rPr lang="en-US" sz="2000" dirty="0">
                <a:solidFill>
                  <a:srgbClr val="C00000"/>
                </a:solidFill>
                <a:effectLst/>
                <a:latin typeface="Calibri" panose="020F0502020204030204" pitchFamily="34" charset="0"/>
                <a:ea typeface="Times New Roman" panose="02020603050405020304" pitchFamily="18" charset="0"/>
                <a:cs typeface="Noto Sans Devanagari"/>
              </a:rPr>
              <a:t>,</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 खनिजे व शक्ती साधने इत्यादी गोष्ट प्राप्त करण्यासाठी उपयुक्त ठर</a:t>
            </a:r>
            <a:r>
              <a:rPr lang="en-US" sz="2000" dirty="0" err="1">
                <a:solidFill>
                  <a:srgbClr val="C00000"/>
                </a:solidFill>
                <a:effectLst/>
                <a:latin typeface="Calibri" panose="020F0502020204030204" pitchFamily="34" charset="0"/>
                <a:ea typeface="Times New Roman" panose="02020603050405020304" pitchFamily="18" charset="0"/>
                <a:cs typeface="Noto Sans Devanagari"/>
              </a:rPr>
              <a:t>णार</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 आहे</a:t>
            </a:r>
            <a:r>
              <a:rPr lang="en-US" sz="2000" dirty="0">
                <a:solidFill>
                  <a:srgbClr val="C00000"/>
                </a:solidFill>
                <a:effectLst/>
                <a:latin typeface="Calibri" panose="020F0502020204030204" pitchFamily="34" charset="0"/>
                <a:ea typeface="Times New Roman" panose="02020603050405020304" pitchFamily="18" charset="0"/>
                <a:cs typeface="Noto Sans Devanagari"/>
              </a:rPr>
              <a:t>.</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 तसेच हा अभ्यास सागरी वाहतूक</a:t>
            </a:r>
            <a:r>
              <a:rPr lang="en-US" sz="2000" dirty="0">
                <a:solidFill>
                  <a:srgbClr val="C00000"/>
                </a:solidFill>
                <a:effectLst/>
                <a:latin typeface="Calibri" panose="020F0502020204030204" pitchFamily="34" charset="0"/>
                <a:ea typeface="Times New Roman" panose="02020603050405020304" pitchFamily="18" charset="0"/>
                <a:cs typeface="Noto Sans Devanagari"/>
              </a:rPr>
              <a:t>,</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 व्यापार संदेश वहन व निवास क्षेत्राचा विस्तार</a:t>
            </a:r>
            <a:r>
              <a:rPr lang="en-US" sz="2000" dirty="0">
                <a:solidFill>
                  <a:srgbClr val="C00000"/>
                </a:solidFill>
                <a:effectLst/>
                <a:latin typeface="Calibri" panose="020F0502020204030204" pitchFamily="34" charset="0"/>
                <a:ea typeface="Times New Roman" panose="02020603050405020304" pitchFamily="18" charset="0"/>
                <a:cs typeface="Noto Sans Devanagari"/>
              </a:rPr>
              <a:t>,</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 देशाचे संरक्षण</a:t>
            </a:r>
            <a:r>
              <a:rPr lang="en-US" sz="2000" dirty="0">
                <a:solidFill>
                  <a:srgbClr val="C00000"/>
                </a:solidFill>
                <a:effectLst/>
                <a:latin typeface="Calibri" panose="020F0502020204030204" pitchFamily="34" charset="0"/>
                <a:ea typeface="Times New Roman" panose="02020603050405020304" pitchFamily="18" charset="0"/>
                <a:cs typeface="Noto Sans Devanagari"/>
              </a:rPr>
              <a:t>,</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 हवामान इत्यादी अनेक घटकांच्या संदर्भाने फायदेशीर ठरणार आहे</a:t>
            </a:r>
            <a:r>
              <a:rPr lang="en-US" sz="2000" dirty="0">
                <a:solidFill>
                  <a:srgbClr val="C00000"/>
                </a:solidFill>
                <a:effectLst/>
                <a:latin typeface="Calibri" panose="020F0502020204030204" pitchFamily="34" charset="0"/>
                <a:ea typeface="Times New Roman" panose="02020603050405020304" pitchFamily="18" charset="0"/>
                <a:cs typeface="Noto Sans Devanagari"/>
              </a:rPr>
              <a:t>.</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 त्यामुळे 2</a:t>
            </a:r>
            <a:r>
              <a:rPr lang="en-US" sz="2000" dirty="0">
                <a:solidFill>
                  <a:srgbClr val="C00000"/>
                </a:solidFill>
                <a:effectLst/>
                <a:latin typeface="Calibri" panose="020F0502020204030204" pitchFamily="34" charset="0"/>
                <a:ea typeface="Times New Roman" panose="02020603050405020304" pitchFamily="18" charset="0"/>
                <a:cs typeface="Noto Sans Devanagari"/>
              </a:rPr>
              <a:t>1</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 वे शतक हे केवळ माहिती आणि तंत्रज्ञान</a:t>
            </a:r>
            <a:r>
              <a:rPr lang="en-US" sz="2000" dirty="0" err="1">
                <a:solidFill>
                  <a:srgbClr val="C00000"/>
                </a:solidFill>
                <a:effectLst/>
                <a:latin typeface="Calibri" panose="020F0502020204030204" pitchFamily="34" charset="0"/>
                <a:ea typeface="Times New Roman" panose="02020603050405020304" pitchFamily="18" charset="0"/>
                <a:cs typeface="Noto Sans Devanagari"/>
              </a:rPr>
              <a:t>चे</a:t>
            </a:r>
            <a:r>
              <a:rPr lang="hi-IN" sz="2000" dirty="0">
                <a:solidFill>
                  <a:srgbClr val="C00000"/>
                </a:solidFill>
                <a:effectLst/>
                <a:latin typeface="Calibri" panose="020F0502020204030204" pitchFamily="34" charset="0"/>
                <a:ea typeface="Times New Roman" panose="02020603050405020304" pitchFamily="18" charset="0"/>
                <a:cs typeface="Noto Sans Devanagari"/>
              </a:rPr>
              <a:t> शतक न राहता ते सागर विज्ञानाच्या अभ्यासाचे व उपयोजनाचे शतक राहणार आहे</a:t>
            </a:r>
            <a:endParaRPr lang="en-US" sz="2000"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028590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9B3FFDCA-FBA7-4B6E-8F96-4208BBADEC0A}"/>
              </a:ext>
            </a:extLst>
          </p:cNvPr>
          <p:cNvSpPr txBox="1"/>
          <p:nvPr/>
        </p:nvSpPr>
        <p:spPr>
          <a:xfrm>
            <a:off x="104774" y="-72161"/>
            <a:ext cx="11639551" cy="6999737"/>
          </a:xfrm>
          <a:prstGeom prst="rect">
            <a:avLst/>
          </a:prstGeom>
          <a:noFill/>
        </p:spPr>
        <p:txBody>
          <a:bodyPr wrap="square">
            <a:spAutoFit/>
          </a:bodyPr>
          <a:lstStyle/>
          <a:p>
            <a:pPr marL="0" marR="0" algn="just">
              <a:lnSpc>
                <a:spcPct val="150000"/>
              </a:lnSpc>
              <a:spcBef>
                <a:spcPts val="0"/>
              </a:spcBef>
              <a:spcAft>
                <a:spcPts val="800"/>
              </a:spcAft>
            </a:pPr>
            <a:r>
              <a:rPr lang="en-US"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	</a:t>
            </a:r>
            <a:r>
              <a:rPr lang="hi-IN"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सौर ऊर्जेशिवाय सागर ज</a:t>
            </a:r>
            <a:r>
              <a:rPr lang="en-US" sz="2400" dirty="0" err="1">
                <a:solidFill>
                  <a:schemeClr val="bg1"/>
                </a:solidFill>
                <a:effectLst/>
                <a:latin typeface="Calibri" panose="020F0502020204030204" pitchFamily="34" charset="0"/>
                <a:ea typeface="Times New Roman" panose="02020603050405020304" pitchFamily="18" charset="0"/>
                <a:cs typeface="Mangal" panose="02040503050203030202" pitchFamily="18" charset="0"/>
              </a:rPr>
              <a:t>लास</a:t>
            </a:r>
            <a:r>
              <a:rPr lang="en-US"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 </a:t>
            </a:r>
            <a:r>
              <a:rPr lang="en-US" sz="2400" dirty="0" err="1">
                <a:solidFill>
                  <a:schemeClr val="bg1"/>
                </a:solidFill>
                <a:effectLst/>
                <a:latin typeface="Calibri" panose="020F0502020204030204" pitchFamily="34" charset="0"/>
                <a:ea typeface="Times New Roman" panose="02020603050405020304" pitchFamily="18" charset="0"/>
                <a:cs typeface="Mangal" panose="02040503050203030202" pitchFamily="18" charset="0"/>
              </a:rPr>
              <a:t>भूगर्भाकडूनही</a:t>
            </a:r>
            <a:r>
              <a:rPr lang="hi-IN"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 काही प्रमाणात उष्णता मिळते त्याबरोबरच </a:t>
            </a:r>
            <a:r>
              <a:rPr lang="en-US" sz="2400" dirty="0" err="1">
                <a:solidFill>
                  <a:schemeClr val="bg1"/>
                </a:solidFill>
                <a:effectLst/>
                <a:latin typeface="Calibri" panose="020F0502020204030204" pitchFamily="34" charset="0"/>
                <a:ea typeface="Times New Roman" panose="02020603050405020304" pitchFamily="18" charset="0"/>
                <a:cs typeface="Mangal" panose="02040503050203030202" pitchFamily="18" charset="0"/>
              </a:rPr>
              <a:t>भरती</a:t>
            </a:r>
            <a:r>
              <a:rPr lang="en-US" sz="2400" dirty="0" err="1">
                <a:solidFill>
                  <a:schemeClr val="bg1"/>
                </a:solidFill>
                <a:latin typeface="Calibri" panose="020F0502020204030204" pitchFamily="34" charset="0"/>
                <a:ea typeface="Times New Roman" panose="02020603050405020304" pitchFamily="18" charset="0"/>
                <a:cs typeface="Mangal" panose="02040503050203030202" pitchFamily="18" charset="0"/>
              </a:rPr>
              <a:t>-ओहोटी</a:t>
            </a:r>
            <a:r>
              <a:rPr lang="en-US" sz="2400" dirty="0">
                <a:solidFill>
                  <a:schemeClr val="bg1"/>
                </a:solidFill>
                <a:latin typeface="Calibri" panose="020F0502020204030204" pitchFamily="34" charset="0"/>
                <a:ea typeface="Times New Roman" panose="02020603050405020304" pitchFamily="18" charset="0"/>
                <a:cs typeface="Mangal" panose="02040503050203030202" pitchFamily="18" charset="0"/>
              </a:rPr>
              <a:t>, </a:t>
            </a:r>
            <a:r>
              <a:rPr lang="en-US" sz="2400" dirty="0" err="1">
                <a:solidFill>
                  <a:schemeClr val="bg1"/>
                </a:solidFill>
                <a:latin typeface="Calibri" panose="020F0502020204030204" pitchFamily="34" charset="0"/>
                <a:ea typeface="Times New Roman" panose="02020603050405020304" pitchFamily="18" charset="0"/>
                <a:cs typeface="Mangal" panose="02040503050203030202" pitchFamily="18" charset="0"/>
              </a:rPr>
              <a:t>सागर</a:t>
            </a:r>
            <a:r>
              <a:rPr lang="en-US" sz="2400" dirty="0">
                <a:solidFill>
                  <a:schemeClr val="bg1"/>
                </a:solidFill>
                <a:latin typeface="Calibri" panose="020F0502020204030204" pitchFamily="34" charset="0"/>
                <a:ea typeface="Times New Roman" panose="02020603050405020304" pitchFamily="18" charset="0"/>
                <a:cs typeface="Mangal" panose="02040503050203030202" pitchFamily="18" charset="0"/>
              </a:rPr>
              <a:t> </a:t>
            </a:r>
            <a:r>
              <a:rPr lang="en-US" sz="2400" dirty="0" err="1">
                <a:solidFill>
                  <a:schemeClr val="bg1"/>
                </a:solidFill>
                <a:latin typeface="Calibri" panose="020F0502020204030204" pitchFamily="34" charset="0"/>
                <a:ea typeface="Times New Roman" panose="02020603050405020304" pitchFamily="18" charset="0"/>
                <a:cs typeface="Mangal" panose="02040503050203030202" pitchFamily="18" charset="0"/>
              </a:rPr>
              <a:t>प्रवाह</a:t>
            </a:r>
            <a:r>
              <a:rPr lang="en-US" sz="2400" dirty="0">
                <a:solidFill>
                  <a:schemeClr val="bg1"/>
                </a:solidFill>
                <a:latin typeface="Calibri" panose="020F0502020204030204" pitchFamily="34" charset="0"/>
                <a:ea typeface="Times New Roman" panose="02020603050405020304" pitchFamily="18" charset="0"/>
                <a:cs typeface="Mangal" panose="02040503050203030202" pitchFamily="18" charset="0"/>
              </a:rPr>
              <a:t>, </a:t>
            </a:r>
            <a:r>
              <a:rPr lang="hi-IN"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सागरी लाटा या माध्यमातूनही अल्पशा प्रमाणात उष्णता मिळत असते पण सौर ऊर्जेच्या तुलनेत</a:t>
            </a:r>
            <a:r>
              <a:rPr lang="en-US"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 </a:t>
            </a:r>
            <a:r>
              <a:rPr lang="en-US" sz="2400" dirty="0" err="1">
                <a:solidFill>
                  <a:schemeClr val="bg1"/>
                </a:solidFill>
                <a:effectLst/>
                <a:latin typeface="Calibri" panose="020F0502020204030204" pitchFamily="34" charset="0"/>
                <a:ea typeface="Times New Roman" panose="02020603050405020304" pitchFamily="18" charset="0"/>
                <a:cs typeface="Mangal" panose="02040503050203030202" pitchFamily="18" charset="0"/>
              </a:rPr>
              <a:t>यांचे</a:t>
            </a:r>
            <a:r>
              <a:rPr lang="en-US"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 </a:t>
            </a:r>
            <a:r>
              <a:rPr lang="en-US" sz="2400" dirty="0" err="1">
                <a:solidFill>
                  <a:schemeClr val="bg1"/>
                </a:solidFill>
                <a:effectLst/>
                <a:latin typeface="Calibri" panose="020F0502020204030204" pitchFamily="34" charset="0"/>
                <a:ea typeface="Times New Roman" panose="02020603050405020304" pitchFamily="18" charset="0"/>
                <a:cs typeface="Mangal" panose="02040503050203030202" pitchFamily="18" charset="0"/>
              </a:rPr>
              <a:t>प्रमाण</a:t>
            </a:r>
            <a:r>
              <a:rPr lang="en-US"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 </a:t>
            </a:r>
            <a:r>
              <a:rPr lang="en-US" sz="2400" dirty="0" err="1">
                <a:solidFill>
                  <a:schemeClr val="bg1"/>
                </a:solidFill>
                <a:effectLst/>
                <a:latin typeface="Calibri" panose="020F0502020204030204" pitchFamily="34" charset="0"/>
                <a:ea typeface="Times New Roman" panose="02020603050405020304" pitchFamily="18" charset="0"/>
                <a:cs typeface="Mangal" panose="02040503050203030202" pitchFamily="18" charset="0"/>
              </a:rPr>
              <a:t>फार</a:t>
            </a:r>
            <a:r>
              <a:rPr lang="en-US"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 </a:t>
            </a:r>
            <a:r>
              <a:rPr lang="en-US" sz="2400" dirty="0" err="1">
                <a:solidFill>
                  <a:schemeClr val="bg1"/>
                </a:solidFill>
                <a:effectLst/>
                <a:latin typeface="Calibri" panose="020F0502020204030204" pitchFamily="34" charset="0"/>
                <a:ea typeface="Times New Roman" panose="02020603050405020304" pitchFamily="18" charset="0"/>
                <a:cs typeface="Mangal" panose="02040503050203030202" pitchFamily="18" charset="0"/>
              </a:rPr>
              <a:t>अत्</a:t>
            </a:r>
            <a:r>
              <a:rPr lang="en-US" sz="2400" dirty="0" err="1">
                <a:solidFill>
                  <a:schemeClr val="bg1"/>
                </a:solidFill>
                <a:latin typeface="Calibri" panose="020F0502020204030204" pitchFamily="34" charset="0"/>
                <a:ea typeface="Times New Roman" panose="02020603050405020304" pitchFamily="18" charset="0"/>
                <a:cs typeface="Mangal" panose="02040503050203030202" pitchFamily="18" charset="0"/>
              </a:rPr>
              <a:t>यल्प</a:t>
            </a:r>
            <a:r>
              <a:rPr lang="en-US" sz="2400" dirty="0">
                <a:solidFill>
                  <a:schemeClr val="bg1"/>
                </a:solidFill>
                <a:latin typeface="Calibri" panose="020F0502020204030204" pitchFamily="34" charset="0"/>
                <a:ea typeface="Times New Roman" panose="02020603050405020304" pitchFamily="18" charset="0"/>
                <a:cs typeface="Mangal" panose="02040503050203030202" pitchFamily="18" charset="0"/>
              </a:rPr>
              <a:t> </a:t>
            </a:r>
            <a:r>
              <a:rPr lang="en-US" sz="2400" dirty="0" err="1">
                <a:solidFill>
                  <a:schemeClr val="bg1"/>
                </a:solidFill>
                <a:latin typeface="Calibri" panose="020F0502020204030204" pitchFamily="34" charset="0"/>
                <a:ea typeface="Times New Roman" panose="02020603050405020304" pitchFamily="18" charset="0"/>
                <a:cs typeface="Mangal" panose="02040503050203030202" pitchFamily="18" charset="0"/>
              </a:rPr>
              <a:t>आहे</a:t>
            </a:r>
            <a:r>
              <a:rPr lang="en-US" sz="2400" dirty="0">
                <a:solidFill>
                  <a:schemeClr val="bg1"/>
                </a:solidFill>
                <a:latin typeface="Calibri" panose="020F0502020204030204" pitchFamily="34" charset="0"/>
                <a:ea typeface="Times New Roman" panose="02020603050405020304" pitchFamily="18" charset="0"/>
                <a:cs typeface="Mangal" panose="02040503050203030202" pitchFamily="18" charset="0"/>
              </a:rPr>
              <a:t>.</a:t>
            </a:r>
            <a:endParaRPr lang="en-US" sz="24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50000"/>
              </a:lnSpc>
              <a:spcBef>
                <a:spcPts val="0"/>
              </a:spcBef>
              <a:spcAft>
                <a:spcPts val="800"/>
              </a:spcAft>
            </a:pPr>
            <a:r>
              <a:rPr lang="en-US"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	</a:t>
            </a:r>
            <a:r>
              <a:rPr lang="hi-IN"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सागर जल</a:t>
            </a:r>
            <a:r>
              <a:rPr lang="en-US"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च्या तापमानावर परिणाम करणारे घटक</a:t>
            </a:r>
            <a:endParaRPr lang="en-IN" sz="2400" dirty="0">
              <a:solidFill>
                <a:schemeClr val="bg1"/>
              </a:solidFill>
              <a:latin typeface="Calibri" panose="020F0502020204030204" pitchFamily="34" charset="0"/>
              <a:ea typeface="Times New Roman" panose="02020603050405020304" pitchFamily="18" charset="0"/>
              <a:cs typeface="Mangal" panose="02040503050203030202" pitchFamily="18" charset="0"/>
            </a:endParaRPr>
          </a:p>
          <a:p>
            <a:pPr marL="0" marR="0" algn="just">
              <a:lnSpc>
                <a:spcPct val="150000"/>
              </a:lnSpc>
              <a:spcBef>
                <a:spcPts val="0"/>
              </a:spcBef>
              <a:spcAft>
                <a:spcPts val="800"/>
              </a:spcAft>
            </a:pPr>
            <a:r>
              <a:rPr lang="en-IN"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	</a:t>
            </a:r>
            <a:r>
              <a:rPr lang="hi-IN"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सागर जलाचे तापमान वर परिणाम करणारे घटक पुढीलप्रमाणे </a:t>
            </a:r>
            <a:r>
              <a:rPr lang="en-US" sz="2400" dirty="0" err="1">
                <a:solidFill>
                  <a:schemeClr val="bg1"/>
                </a:solidFill>
                <a:latin typeface="Calibri" panose="020F0502020204030204" pitchFamily="34" charset="0"/>
                <a:ea typeface="Times New Roman" panose="02020603050405020304" pitchFamily="18" charset="0"/>
                <a:cs typeface="Mangal" panose="02040503050203030202" pitchFamily="18" charset="0"/>
              </a:rPr>
              <a:t>आहेत</a:t>
            </a:r>
            <a:r>
              <a:rPr lang="en-US" sz="2400" dirty="0">
                <a:solidFill>
                  <a:schemeClr val="bg1"/>
                </a:solidFill>
                <a:latin typeface="Calibri" panose="020F0502020204030204" pitchFamily="34" charset="0"/>
                <a:ea typeface="Times New Roman" panose="02020603050405020304" pitchFamily="18" charset="0"/>
                <a:cs typeface="Mangal" panose="02040503050203030202" pitchFamily="18" charset="0"/>
              </a:rPr>
              <a:t>.</a:t>
            </a:r>
            <a:endParaRPr lang="en-US" sz="24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pPr>
            <a:r>
              <a:rPr lang="en-US"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	</a:t>
            </a:r>
            <a:r>
              <a:rPr lang="en-US" sz="2400" dirty="0">
                <a:solidFill>
                  <a:schemeClr val="bg1"/>
                </a:solidFill>
                <a:latin typeface="Calibri" panose="020F0502020204030204" pitchFamily="34" charset="0"/>
                <a:ea typeface="Times New Roman" panose="02020603050405020304" pitchFamily="18" charset="0"/>
                <a:cs typeface="Mangal" panose="02040503050203030202" pitchFamily="18" charset="0"/>
              </a:rPr>
              <a:t>1)</a:t>
            </a:r>
            <a:r>
              <a:rPr lang="hi-IN"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 अक्षांश </a:t>
            </a:r>
            <a:r>
              <a:rPr lang="en-US"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 </a:t>
            </a:r>
            <a:r>
              <a:rPr lang="hi-IN"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सागर ज</a:t>
            </a:r>
            <a:r>
              <a:rPr lang="en-US" sz="2400" dirty="0" err="1">
                <a:solidFill>
                  <a:schemeClr val="bg1"/>
                </a:solidFill>
                <a:latin typeface="Calibri" panose="020F0502020204030204" pitchFamily="34" charset="0"/>
                <a:ea typeface="Times New Roman" panose="02020603050405020304" pitchFamily="18" charset="0"/>
                <a:cs typeface="Mangal" panose="02040503050203030202" pitchFamily="18" charset="0"/>
              </a:rPr>
              <a:t>ला</a:t>
            </a:r>
            <a:r>
              <a:rPr lang="hi-IN"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च्या तापमानाच्या क्षितिजसमांतर वितरणावर परिणाम करणाऱ्या घटकात अक्षांश हा सर्वात जास्त महत्त्वाचा घटक आहे</a:t>
            </a:r>
            <a:r>
              <a:rPr lang="en-US"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 विषुववृत्तापासून उत्तरेकडे व दक्षिणेकडे गेल्यास सा</a:t>
            </a:r>
            <a:r>
              <a:rPr lang="en-US" sz="2400" dirty="0" err="1">
                <a:solidFill>
                  <a:schemeClr val="bg1"/>
                </a:solidFill>
                <a:effectLst/>
                <a:latin typeface="Calibri" panose="020F0502020204030204" pitchFamily="34" charset="0"/>
                <a:ea typeface="Times New Roman" panose="02020603050405020304" pitchFamily="18" charset="0"/>
                <a:cs typeface="Mangal" panose="02040503050203030202" pitchFamily="18" charset="0"/>
              </a:rPr>
              <a:t>गरजलाचे</a:t>
            </a:r>
            <a:r>
              <a:rPr lang="hi-IN"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 तापमान कमी कमी होत जाते</a:t>
            </a:r>
            <a:r>
              <a:rPr lang="en-US"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 प्रत्येक अक्षवृत्त</a:t>
            </a:r>
            <a:r>
              <a:rPr lang="en-US"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 मागे 0.5 अंश सेल्सियस तापमानात घट होत असते</a:t>
            </a:r>
            <a:r>
              <a:rPr lang="en-US"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 विषुववृत्तीय प्रदेशातील सागर पृष्ठाच</a:t>
            </a:r>
            <a:r>
              <a:rPr lang="en-US"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 तापमान 20 अंश ते 27 अंश सेल्सिअस पर्यंत आढळते</a:t>
            </a:r>
            <a:r>
              <a:rPr lang="en-US"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 30 ते 40 अक्षवृत्ताच्या दरम्यान 16 अंश ते 20 अंश सेल्सियस दरम्यान तापमानात आढळते</a:t>
            </a:r>
            <a:r>
              <a:rPr lang="en-US"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 अक्षवृत्तीय ध्रुवाजवळील प्रदेशात शून्य अंश सेल्सियस पेक्षाही सागर जलाचे तापमान कमी झालेले आढळते</a:t>
            </a:r>
            <a:r>
              <a:rPr lang="en-IN" sz="2400" dirty="0">
                <a:solidFill>
                  <a:schemeClr val="bg1"/>
                </a:solidFill>
                <a:effectLst/>
                <a:latin typeface="Calibri" panose="020F0502020204030204" pitchFamily="34" charset="0"/>
                <a:ea typeface="Times New Roman" panose="02020603050405020304" pitchFamily="18" charset="0"/>
                <a:cs typeface="Mangal" panose="02040503050203030202" pitchFamily="18" charset="0"/>
              </a:rPr>
              <a:t>.</a:t>
            </a:r>
            <a:endParaRPr lang="en-US" sz="2400" dirty="0">
              <a:solidFill>
                <a:schemeClr val="bg1"/>
              </a:solidFill>
            </a:endParaRPr>
          </a:p>
        </p:txBody>
      </p:sp>
    </p:spTree>
    <p:extLst>
      <p:ext uri="{BB962C8B-B14F-4D97-AF65-F5344CB8AC3E}">
        <p14:creationId xmlns:p14="http://schemas.microsoft.com/office/powerpoint/2010/main" val="2768376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show="0">
  <p:cSld>
    <p:bg>
      <p:bgPr>
        <a:solidFill>
          <a:srgbClr val="FFFF00"/>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FA1BFEF-182A-467C-B5B6-4A17A4E01168}"/>
              </a:ext>
            </a:extLst>
          </p:cNvPr>
          <p:cNvSpPr txBox="1"/>
          <p:nvPr/>
        </p:nvSpPr>
        <p:spPr>
          <a:xfrm>
            <a:off x="294813" y="208150"/>
            <a:ext cx="8520713" cy="6152966"/>
          </a:xfrm>
          <a:prstGeom prst="rect">
            <a:avLst/>
          </a:prstGeom>
          <a:noFill/>
        </p:spPr>
        <p:txBody>
          <a:bodyPr wrap="square">
            <a:spAutoFit/>
          </a:bodyPr>
          <a:lstStyle/>
          <a:p>
            <a:pPr marL="0" marR="0" algn="just">
              <a:lnSpc>
                <a:spcPct val="150000"/>
              </a:lnSpc>
              <a:spcBef>
                <a:spcPts val="0"/>
              </a:spcBef>
              <a:spcAft>
                <a:spcPts val="800"/>
              </a:spcAft>
            </a:pPr>
            <a:r>
              <a:rPr lang="hi-IN" sz="2200" b="1" dirty="0">
                <a:solidFill>
                  <a:schemeClr val="bg1"/>
                </a:solidFill>
                <a:effectLst/>
                <a:highlight>
                  <a:srgbClr val="00FFFF"/>
                </a:highlight>
                <a:latin typeface="Calibri" panose="020F0502020204030204" pitchFamily="34" charset="0"/>
                <a:ea typeface="Times New Roman" panose="02020603050405020304" pitchFamily="18" charset="0"/>
                <a:cs typeface="Noto Sans Devanagari"/>
              </a:rPr>
              <a:t>व्याख्या :-</a:t>
            </a:r>
            <a:endParaRPr lang="en-US" sz="2200" b="1" dirty="0">
              <a:solidFill>
                <a:schemeClr val="bg1"/>
              </a:solidFill>
              <a:effectLst/>
              <a:highlight>
                <a:srgbClr val="00FFFF"/>
              </a:highlight>
              <a:latin typeface="Calibri" panose="020F0502020204030204" pitchFamily="34" charset="0"/>
              <a:ea typeface="Times New Roman" panose="02020603050405020304" pitchFamily="18" charset="0"/>
              <a:cs typeface="Noto Sans Devanagari"/>
            </a:endParaRPr>
          </a:p>
          <a:p>
            <a:pPr marL="457200" marR="0" indent="-457200" algn="just">
              <a:lnSpc>
                <a:spcPct val="150000"/>
              </a:lnSpc>
              <a:spcBef>
                <a:spcPts val="0"/>
              </a:spcBef>
              <a:spcAft>
                <a:spcPts val="800"/>
              </a:spcAft>
              <a:buFont typeface="+mj-lt"/>
              <a:buAutoNum type="arabicPeriod"/>
            </a:pPr>
            <a:r>
              <a:rPr lang="hi-IN" sz="2000" dirty="0">
                <a:solidFill>
                  <a:schemeClr val="bg1"/>
                </a:solidFill>
                <a:effectLst/>
                <a:latin typeface="Calibri" panose="020F0502020204030204" pitchFamily="34" charset="0"/>
                <a:ea typeface="Times New Roman" panose="02020603050405020304" pitchFamily="18" charset="0"/>
                <a:cs typeface="Noto Sans Devanagari"/>
              </a:rPr>
              <a:t>सागर विज्ञान म्हणजे सागराचा शास्त्रीय दृष्टिकोनातून केला जाणारा अभ्यास होय.</a:t>
            </a:r>
            <a:endParaRPr lang="en-US" sz="2000" dirty="0">
              <a:solidFill>
                <a:schemeClr val="bg1"/>
              </a:solidFill>
              <a:effectLst/>
              <a:latin typeface="Calibri" panose="020F0502020204030204" pitchFamily="34" charset="0"/>
              <a:ea typeface="Times New Roman" panose="02020603050405020304" pitchFamily="18" charset="0"/>
              <a:cs typeface="Noto Sans Devanagari"/>
            </a:endParaRPr>
          </a:p>
          <a:p>
            <a:pPr marL="457200" marR="0" indent="-457200" algn="just">
              <a:lnSpc>
                <a:spcPct val="150000"/>
              </a:lnSpc>
              <a:spcBef>
                <a:spcPts val="0"/>
              </a:spcBef>
              <a:spcAft>
                <a:spcPts val="800"/>
              </a:spcAft>
              <a:buFont typeface="+mj-lt"/>
              <a:buAutoNum type="arabicPeriod"/>
            </a:pPr>
            <a:r>
              <a:rPr lang="hi-IN" sz="2000" dirty="0">
                <a:solidFill>
                  <a:schemeClr val="bg1"/>
                </a:solidFill>
                <a:effectLst/>
                <a:latin typeface="Calibri" panose="020F0502020204030204" pitchFamily="34" charset="0"/>
                <a:ea typeface="Times New Roman" panose="02020603050405020304" pitchFamily="18" charset="0"/>
                <a:cs typeface="Noto Sans Devanagari"/>
              </a:rPr>
              <a:t>सागरा संबंधित घटकांचा सर्व शास्त्राचा उपयोग करून केला जाणारा अभ्यास म्हणजे सागर विज्ञान होय.</a:t>
            </a:r>
            <a:endParaRPr lang="en-US" sz="2000" dirty="0">
              <a:solidFill>
                <a:schemeClr val="bg1"/>
              </a:solidFill>
              <a:effectLst/>
              <a:latin typeface="Calibri" panose="020F0502020204030204" pitchFamily="34" charset="0"/>
              <a:ea typeface="Times New Roman" panose="02020603050405020304" pitchFamily="18" charset="0"/>
              <a:cs typeface="Noto Sans Devanagari"/>
            </a:endParaRPr>
          </a:p>
          <a:p>
            <a:pPr marL="457200" marR="0" indent="-457200" algn="just">
              <a:lnSpc>
                <a:spcPct val="150000"/>
              </a:lnSpc>
              <a:spcBef>
                <a:spcPts val="0"/>
              </a:spcBef>
              <a:spcAft>
                <a:spcPts val="800"/>
              </a:spcAft>
              <a:buFont typeface="+mj-lt"/>
              <a:buAutoNum type="arabicPeriod"/>
            </a:pPr>
            <a:r>
              <a:rPr lang="hi-IN" sz="2000" dirty="0">
                <a:solidFill>
                  <a:schemeClr val="bg1"/>
                </a:solidFill>
                <a:effectLst/>
                <a:latin typeface="Calibri" panose="020F0502020204030204" pitchFamily="34" charset="0"/>
                <a:ea typeface="Times New Roman" panose="02020603050405020304" pitchFamily="18" charset="0"/>
                <a:cs typeface="Noto Sans Devanagari"/>
              </a:rPr>
              <a:t>सागर जलाचे स्वरूप, त्याच्या हालचाली, तापमान, खोली क्षारता, सागर तळ रचना, सागरामधील वनस्पती व प्राणी, सागरी निक्षेप, सागरी संसाधने इत्यादी घटकांचा अभ्यास करणारे शास्त्र म्हणजे सागर विज्ञान होय.</a:t>
            </a:r>
            <a:endParaRPr lang="en-US" sz="2000" dirty="0">
              <a:solidFill>
                <a:schemeClr val="bg1"/>
              </a:solidFill>
              <a:effectLst/>
              <a:latin typeface="Calibri" panose="020F0502020204030204" pitchFamily="34" charset="0"/>
              <a:ea typeface="Times New Roman" panose="02020603050405020304" pitchFamily="18" charset="0"/>
              <a:cs typeface="Noto Sans Devanagari"/>
            </a:endParaRPr>
          </a:p>
          <a:p>
            <a:pPr marL="457200" marR="0" indent="-457200" algn="just">
              <a:lnSpc>
                <a:spcPct val="150000"/>
              </a:lnSpc>
              <a:spcBef>
                <a:spcPts val="0"/>
              </a:spcBef>
              <a:spcAft>
                <a:spcPts val="800"/>
              </a:spcAft>
              <a:buFont typeface="+mj-lt"/>
              <a:buAutoNum type="arabicPeriod"/>
            </a:pPr>
            <a:r>
              <a:rPr lang="hi-IN" sz="2000" dirty="0">
                <a:solidFill>
                  <a:schemeClr val="bg1"/>
                </a:solidFill>
                <a:effectLst/>
                <a:latin typeface="Calibri" panose="020F0502020204030204" pitchFamily="34" charset="0"/>
                <a:ea typeface="Times New Roman" panose="02020603050405020304" pitchFamily="18" charset="0"/>
                <a:cs typeface="Noto Sans Devanagari"/>
              </a:rPr>
              <a:t>सागर तळाची रचना, सागर जलाचे गुणधर्म, त्याच्या हालचाली, सागरातील जीवसृष्टी व खनिजे या सर्वांचा एकत्रित अभ्यास म्हणजे सागर विज्ञान होय.</a:t>
            </a:r>
            <a:endParaRPr lang="en-US" sz="2000" dirty="0">
              <a:solidFill>
                <a:schemeClr val="bg1"/>
              </a:solidFill>
              <a:effectLst/>
              <a:latin typeface="Calibri" panose="020F0502020204030204" pitchFamily="34" charset="0"/>
              <a:ea typeface="Times New Roman" panose="02020603050405020304" pitchFamily="18" charset="0"/>
              <a:cs typeface="Noto Sans Devanagari"/>
            </a:endParaRPr>
          </a:p>
          <a:p>
            <a:pPr marL="457200" marR="0" indent="-457200" algn="just">
              <a:lnSpc>
                <a:spcPct val="150000"/>
              </a:lnSpc>
              <a:spcBef>
                <a:spcPts val="0"/>
              </a:spcBef>
              <a:spcAft>
                <a:spcPts val="800"/>
              </a:spcAft>
              <a:buFont typeface="+mj-lt"/>
              <a:buAutoNum type="arabicPeriod"/>
            </a:pPr>
            <a:r>
              <a:rPr lang="hi-IN" sz="2000" dirty="0">
                <a:solidFill>
                  <a:schemeClr val="bg1"/>
                </a:solidFill>
                <a:effectLst/>
                <a:latin typeface="Calibri" panose="020F0502020204030204" pitchFamily="34" charset="0"/>
                <a:ea typeface="Times New Roman" panose="02020603050405020304" pitchFamily="18" charset="0"/>
                <a:cs typeface="Noto Sans Devanagari"/>
              </a:rPr>
              <a:t>सागराच्या भौतिक, रसायनिक, जैविक, वातावरणीय, भूशास्त्रीय, अभियांत्रिकी व सागरी धोरणाच्या संदर्भाने केल्या जाणाऱ्या शास्त्रीय अभ्यासास सागर विज्ञान असे म्हणतात.</a:t>
            </a:r>
          </a:p>
        </p:txBody>
      </p:sp>
    </p:spTree>
    <p:extLst>
      <p:ext uri="{BB962C8B-B14F-4D97-AF65-F5344CB8AC3E}">
        <p14:creationId xmlns:p14="http://schemas.microsoft.com/office/powerpoint/2010/main" val="338321506"/>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show="0">
  <p:cSld>
    <p:bg>
      <p:bgPr>
        <a:solidFill>
          <a:srgbClr val="00B0F0"/>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3BDFFE8-9170-4C20-87CC-4FD29EF74EA2}"/>
              </a:ext>
            </a:extLst>
          </p:cNvPr>
          <p:cNvSpPr txBox="1"/>
          <p:nvPr/>
        </p:nvSpPr>
        <p:spPr>
          <a:xfrm>
            <a:off x="288338" y="182501"/>
            <a:ext cx="11468100" cy="6192977"/>
          </a:xfrm>
          <a:prstGeom prst="rect">
            <a:avLst/>
          </a:prstGeom>
          <a:noFill/>
        </p:spPr>
        <p:txBody>
          <a:bodyPr wrap="square">
            <a:spAutoFit/>
          </a:bodyPr>
          <a:lstStyle/>
          <a:p>
            <a:pPr marL="0" marR="0" algn="just">
              <a:lnSpc>
                <a:spcPct val="150000"/>
              </a:lnSpc>
              <a:spcBef>
                <a:spcPts val="0"/>
              </a:spcBef>
              <a:spcAft>
                <a:spcPts val="800"/>
              </a:spcAft>
            </a:pPr>
            <a:r>
              <a:rPr lang="hi-IN" sz="2200" b="1" dirty="0">
                <a:solidFill>
                  <a:srgbClr val="7030A0"/>
                </a:solidFill>
                <a:effectLst/>
                <a:highlight>
                  <a:srgbClr val="FFFF00"/>
                </a:highlight>
                <a:latin typeface="Calibri" panose="020F0502020204030204" pitchFamily="34" charset="0"/>
                <a:ea typeface="Calibri" panose="020F0502020204030204" pitchFamily="34" charset="0"/>
                <a:cs typeface="Nirmala UI" panose="020B0502040204020203" pitchFamily="34" charset="0"/>
              </a:rPr>
              <a:t>सागर विज्ञानाचे </a:t>
            </a:r>
            <a:r>
              <a:rPr lang="en-US" sz="2200" b="1" dirty="0">
                <a:solidFill>
                  <a:srgbClr val="7030A0"/>
                </a:solidFill>
                <a:effectLst/>
                <a:highlight>
                  <a:srgbClr val="FFFF00"/>
                </a:highlight>
                <a:latin typeface="Nirmala UI" panose="020B0502040204020203" pitchFamily="34" charset="0"/>
                <a:ea typeface="Calibri" panose="020F0502020204030204" pitchFamily="34" charset="0"/>
                <a:cs typeface="Times New Roman" panose="02020603050405020304" pitchFamily="18" charset="0"/>
              </a:rPr>
              <a:t>- </a:t>
            </a:r>
            <a:r>
              <a:rPr lang="hi-IN" sz="2200" b="1" dirty="0">
                <a:solidFill>
                  <a:srgbClr val="7030A0"/>
                </a:solidFill>
                <a:effectLst/>
                <a:highlight>
                  <a:srgbClr val="FFFF00"/>
                </a:highlight>
                <a:latin typeface="Nirmala UI" panose="020B0502040204020203" pitchFamily="34" charset="0"/>
                <a:ea typeface="Calibri" panose="020F0502020204030204" pitchFamily="34" charset="0"/>
                <a:cs typeface="Times New Roman" panose="02020603050405020304" pitchFamily="18" charset="0"/>
              </a:rPr>
              <a:t>स्वरूप व व्याप्ती</a:t>
            </a:r>
            <a:r>
              <a:rPr lang="en-US" sz="2200" b="1" dirty="0">
                <a:solidFill>
                  <a:srgbClr val="7030A0"/>
                </a:solidFill>
                <a:effectLst/>
                <a:highlight>
                  <a:srgbClr val="FFFF00"/>
                </a:highlight>
                <a:latin typeface="Nirmala UI" panose="020B0502040204020203" pitchFamily="34" charset="0"/>
                <a:ea typeface="Calibri" panose="020F0502020204030204" pitchFamily="34" charset="0"/>
                <a:cs typeface="Times New Roman" panose="02020603050405020304" pitchFamily="18" charset="0"/>
              </a:rPr>
              <a:t> :-</a:t>
            </a:r>
            <a:endParaRPr lang="en-US" sz="2200" b="1" dirty="0">
              <a:solidFill>
                <a:srgbClr val="7030A0"/>
              </a:solidFill>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50000"/>
              </a:lnSpc>
              <a:spcBef>
                <a:spcPts val="0"/>
              </a:spcBef>
              <a:spcAft>
                <a:spcPts val="800"/>
              </a:spcAft>
            </a:pPr>
            <a:r>
              <a:rPr lang="en-US" sz="1800" b="1" dirty="0">
                <a:solidFill>
                  <a:srgbClr val="7030A0"/>
                </a:solidFill>
                <a:effectLst/>
                <a:latin typeface="Nirmala UI" panose="020B0502040204020203" pitchFamily="34" charset="0"/>
                <a:ea typeface="Calibri" panose="020F0502020204030204" pitchFamily="34" charset="0"/>
                <a:cs typeface="Times New Roman" panose="02020603050405020304" pitchFamily="18" charset="0"/>
              </a:rPr>
              <a:t>	</a:t>
            </a:r>
            <a:r>
              <a:rPr lang="hi-IN" sz="2000" dirty="0">
                <a:solidFill>
                  <a:srgbClr val="7030A0"/>
                </a:solidFill>
                <a:effectLst/>
                <a:latin typeface="Nirmala UI" panose="020B0502040204020203" pitchFamily="34" charset="0"/>
                <a:ea typeface="Calibri" panose="020F0502020204030204" pitchFamily="34" charset="0"/>
                <a:cs typeface="Times New Roman" panose="02020603050405020304" pitchFamily="18" charset="0"/>
              </a:rPr>
              <a:t>सागर विज्ञानाच्या वर दिलेल्या व्याख्या वरून या शास्त्राचा अर्थ, स्वरूप व व्याप्ती स्पष्ट होण्यास मदत होते. या शास्त्राच्या अभ्यासाचे मूळ ग्रीक आणि रोमन विचारवंताच्या विचारधारेमध्ये व कार्यामध्ये आढळते. परंतु या शास्त्राची खऱ्या अर्थाने प्रगतीची वाटचाल अंधकार युगानंतर झालेली आढळते. 15 व्या शतकात नंतर अनेक धाडसी खलाशांनी समुद्रसफरी व संशोधन मोहिमा हाती घेतल्या. त्यामुळे सागरा संबंधीची विविध प्रकाराची माहिती प्राप्त झाली. यामध्ये क्रिस्तोफर कोलंबस, वास्को द गामा, मॅगेलन, कॅप्टन जेम्स कुक इत्यादी सागर प्रवास करणाऱ्या खलाशांचा समावेश होतो. यांनी सागर भागाच्या माहिती बरोबर नवीन भूखंडाचे व बेटाचे शोध लावलेले आहेत. शास्त्रीय दृष्टिकोनातून अभ्यास करण्यासाठी चालेन्जर संशोधन मोहीम इसवी सन १८७२</a:t>
            </a:r>
            <a:r>
              <a:rPr lang="en-IN" sz="2000" dirty="0">
                <a:solidFill>
                  <a:srgbClr val="7030A0"/>
                </a:solidFill>
                <a:effectLst/>
                <a:latin typeface="Nirmala UI" panose="020B0502040204020203" pitchFamily="34" charset="0"/>
                <a:ea typeface="Calibri" panose="020F0502020204030204" pitchFamily="34" charset="0"/>
                <a:cs typeface="Times New Roman" panose="02020603050405020304" pitchFamily="18" charset="0"/>
              </a:rPr>
              <a:t>-</a:t>
            </a:r>
            <a:r>
              <a:rPr lang="hi-IN" sz="2000" dirty="0">
                <a:solidFill>
                  <a:srgbClr val="7030A0"/>
                </a:solidFill>
                <a:effectLst/>
                <a:latin typeface="Calibri" panose="020F0502020204030204" pitchFamily="34" charset="0"/>
                <a:ea typeface="Calibri" panose="020F0502020204030204" pitchFamily="34" charset="0"/>
                <a:cs typeface="Nirmala UI" panose="020B0502040204020203" pitchFamily="34" charset="0"/>
              </a:rPr>
              <a:t>१८७६ या काळात सर सी. डब्ल्यू. थामसन यांच्या नेतृत्वाखाली हाती घेतली होती. ही मोहीम अतिशय महत्त्वपूर्ण मानली जात असून यात २४३ खलाशी, 6 तज्ञ व्यक्ती होते. या मोहिमेत एक लाख 27 हजार किलोमीटर लांबीचा सागरी प्रवास चॅलेंजर जहाजाने केलेला होता. ३६२ सागरी स्‍थानाच्या हवा, सागरी हलचाली, सागरी तापमान, सागरी जीवसृष्टी नोंदी घेतलेल्या होत्या. या मोहिमेचा अहवाल २९५०० पानाचा असून त्याचे पन्नास खंड आहेत. हा अहवाल तयार करण्यासाठी 23 वर्ष लागली होती. या संशोधन मोहिमेमुळे मानवाला सागरा विषयी किती अल्पज्ञान आहे </a:t>
            </a:r>
            <a:r>
              <a:rPr lang="en-US" sz="2000" dirty="0" err="1">
                <a:solidFill>
                  <a:srgbClr val="7030A0"/>
                </a:solidFill>
                <a:effectLst/>
                <a:latin typeface="Calibri" panose="020F0502020204030204" pitchFamily="34" charset="0"/>
                <a:ea typeface="Calibri" panose="020F0502020204030204" pitchFamily="34" charset="0"/>
                <a:cs typeface="Nirmala UI" panose="020B0502040204020203" pitchFamily="34" charset="0"/>
              </a:rPr>
              <a:t>हे</a:t>
            </a:r>
            <a:r>
              <a:rPr lang="en-US" sz="2000" dirty="0">
                <a:solidFill>
                  <a:srgbClr val="7030A0"/>
                </a:solidFill>
                <a:effectLst/>
                <a:latin typeface="Calibri" panose="020F0502020204030204" pitchFamily="34" charset="0"/>
                <a:ea typeface="Calibri" panose="020F0502020204030204" pitchFamily="34" charset="0"/>
                <a:cs typeface="Nirmala UI" panose="020B0502040204020203" pitchFamily="34" charset="0"/>
              </a:rPr>
              <a:t>  </a:t>
            </a:r>
            <a:r>
              <a:rPr lang="en-US" sz="2000" dirty="0" err="1">
                <a:solidFill>
                  <a:srgbClr val="7030A0"/>
                </a:solidFill>
                <a:effectLst/>
                <a:latin typeface="Calibri" panose="020F0502020204030204" pitchFamily="34" charset="0"/>
                <a:ea typeface="Calibri" panose="020F0502020204030204" pitchFamily="34" charset="0"/>
                <a:cs typeface="Nirmala UI" panose="020B0502040204020203" pitchFamily="34" charset="0"/>
              </a:rPr>
              <a:t>माहित</a:t>
            </a:r>
            <a:r>
              <a:rPr lang="en-US" sz="2000" dirty="0">
                <a:solidFill>
                  <a:srgbClr val="7030A0"/>
                </a:solidFill>
                <a:effectLst/>
                <a:latin typeface="Calibri" panose="020F0502020204030204" pitchFamily="34" charset="0"/>
                <a:ea typeface="Calibri" panose="020F0502020204030204" pitchFamily="34" charset="0"/>
                <a:cs typeface="Nirmala UI" panose="020B0502040204020203" pitchFamily="34" charset="0"/>
              </a:rPr>
              <a:t>  </a:t>
            </a:r>
            <a:r>
              <a:rPr lang="en-US" sz="2000" dirty="0" err="1">
                <a:solidFill>
                  <a:srgbClr val="7030A0"/>
                </a:solidFill>
                <a:effectLst/>
                <a:latin typeface="Calibri" panose="020F0502020204030204" pitchFamily="34" charset="0"/>
                <a:ea typeface="Calibri" panose="020F0502020204030204" pitchFamily="34" charset="0"/>
                <a:cs typeface="Nirmala UI" panose="020B0502040204020203" pitchFamily="34" charset="0"/>
              </a:rPr>
              <a:t>झाले</a:t>
            </a:r>
            <a:r>
              <a:rPr lang="en-US" sz="2000" dirty="0">
                <a:solidFill>
                  <a:srgbClr val="7030A0"/>
                </a:solidFill>
                <a:effectLst/>
                <a:latin typeface="Calibri" panose="020F0502020204030204" pitchFamily="34" charset="0"/>
                <a:ea typeface="Calibri" panose="020F0502020204030204" pitchFamily="34" charset="0"/>
                <a:cs typeface="Nirmala UI" panose="020B0502040204020203" pitchFamily="34" charset="0"/>
              </a:rPr>
              <a:t>.</a:t>
            </a:r>
            <a:endParaRPr lang="en-US" sz="2000" dirty="0">
              <a:solidFill>
                <a:srgbClr val="7030A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2780273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show="0">
  <p:cSld>
    <p:bg>
      <p:bgPr>
        <a:solidFill>
          <a:srgbClr val="0070C0"/>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0E0A2D16-E83E-40EA-ABCC-C4CC4EC21809}"/>
              </a:ext>
            </a:extLst>
          </p:cNvPr>
          <p:cNvSpPr txBox="1"/>
          <p:nvPr/>
        </p:nvSpPr>
        <p:spPr>
          <a:xfrm>
            <a:off x="600075" y="320639"/>
            <a:ext cx="9877425" cy="4608121"/>
          </a:xfrm>
          <a:prstGeom prst="rect">
            <a:avLst/>
          </a:prstGeom>
          <a:noFill/>
        </p:spPr>
        <p:txBody>
          <a:bodyPr wrap="square">
            <a:spAutoFit/>
          </a:bodyPr>
          <a:lstStyle/>
          <a:p>
            <a:pPr algn="just">
              <a:lnSpc>
                <a:spcPct val="150000"/>
              </a:lnSpc>
              <a:spcAft>
                <a:spcPts val="800"/>
              </a:spcAft>
            </a:pPr>
            <a:r>
              <a:rPr lang="en-US" sz="2200" b="1" dirty="0">
                <a:solidFill>
                  <a:srgbClr val="FFFF00"/>
                </a:solidFill>
                <a:effectLst/>
                <a:latin typeface="Calibri" panose="020F0502020204030204" pitchFamily="34" charset="0"/>
                <a:ea typeface="Times New Roman" panose="02020603050405020304" pitchFamily="18" charset="0"/>
                <a:cs typeface="Noto Sans Devanagari"/>
              </a:rPr>
              <a:t>	</a:t>
            </a:r>
            <a:r>
              <a:rPr lang="hi-IN" sz="2200" dirty="0">
                <a:solidFill>
                  <a:srgbClr val="FFFF00"/>
                </a:solidFill>
                <a:effectLst/>
                <a:latin typeface="Calibri" panose="020F0502020204030204" pitchFamily="34" charset="0"/>
                <a:ea typeface="Calibri" panose="020F0502020204030204" pitchFamily="34" charset="0"/>
                <a:cs typeface="Nirmala UI" panose="020B0502040204020203" pitchFamily="34" charset="0"/>
              </a:rPr>
              <a:t> चालेन्जर या शास्त्रीय संशोधन मोहिमेनंतर सागराचा अभ्यास करण्यासाठी अनेक संशोधन मोहिमा हाती घेतल्या. यामध्ये जर्मनी, रशिया ऑस्ट्रीया व नॉर्वे या राष्ट्राचा समावेश होतो. 20 व्या शतकातील मिटीऑर संशोधन मोहिम ही महत्त्वपूर्ण मानली जाते. या मोहिमेमध्ये प्रथमच इलेक्ट्रॉनिक प्रतिध्वनी दायक या यंत्राचा उपयोग सागराच्या तळ भागाची खोली मोजण्यासाठी केला होता. दुसऱ्या महायुद्धानंतर सागरी साधन संपत्तीच्या अभ्यासासाठी अनेक राष्ट्रांनी सागर विज्ञान संस्था स्थापन केलेल्या आहेत. सागरी संशोधनामध्ये चॅलेंजर, टस्कारोरा, मिटिऑर, डिस्कवरी 1 डिस्कवरी 2, अलबास्ट्रॉस, ग्लोमर चॅलेंजर इत्यादी जहाजे तर सर जॉन मरे, नानसन, ॲमेंडरसन, पिटरसन इत्यादी शास्त्रज्ञांनी कार्य केले आहे. १९७० चे दशक हे आंतरराष्ट्रीय सागरी संशोधन मोहिमेचे दशक म्हणून ओळखले जाते</a:t>
            </a:r>
            <a:r>
              <a:rPr lang="en-US" sz="2200" dirty="0">
                <a:solidFill>
                  <a:srgbClr val="FFFF00"/>
                </a:solidFill>
                <a:latin typeface="Calibri" panose="020F0502020204030204" pitchFamily="34" charset="0"/>
                <a:ea typeface="Calibri" panose="020F0502020204030204" pitchFamily="34" charset="0"/>
                <a:cs typeface="Nirmala UI" panose="020B0502040204020203" pitchFamily="34" charset="0"/>
              </a:rPr>
              <a:t>.</a:t>
            </a:r>
            <a:endParaRPr lang="en-US" sz="2200" dirty="0">
              <a:solidFill>
                <a:srgbClr val="FFFF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5928585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show="0">
  <p:cSld>
    <p:bg>
      <p:bgPr>
        <a:solidFill>
          <a:srgbClr val="002060"/>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78BD657-F158-42D1-90DF-08043DE74BE1}"/>
              </a:ext>
            </a:extLst>
          </p:cNvPr>
          <p:cNvSpPr txBox="1"/>
          <p:nvPr/>
        </p:nvSpPr>
        <p:spPr>
          <a:xfrm>
            <a:off x="781050" y="528147"/>
            <a:ext cx="8540503" cy="3910622"/>
          </a:xfrm>
          <a:prstGeom prst="rect">
            <a:avLst/>
          </a:prstGeom>
          <a:noFill/>
        </p:spPr>
        <p:txBody>
          <a:bodyPr wrap="square">
            <a:spAutoFit/>
          </a:bodyPr>
          <a:lstStyle/>
          <a:p>
            <a:pPr algn="just">
              <a:lnSpc>
                <a:spcPct val="150000"/>
              </a:lnSpc>
              <a:spcAft>
                <a:spcPts val="800"/>
              </a:spcAft>
            </a:pPr>
            <a:r>
              <a:rPr lang="en-US" sz="2400" dirty="0">
                <a:solidFill>
                  <a:srgbClr val="FF0000"/>
                </a:solidFill>
                <a:latin typeface="Calibri" panose="020F0502020204030204" pitchFamily="34" charset="0"/>
                <a:ea typeface="Calibri" panose="020F0502020204030204" pitchFamily="34" charset="0"/>
                <a:cs typeface="Nirmala UI" panose="020B0502040204020203" pitchFamily="34" charset="0"/>
              </a:rPr>
              <a:t>	</a:t>
            </a:r>
            <a:r>
              <a:rPr lang="hi-IN" sz="2400" dirty="0">
                <a:solidFill>
                  <a:srgbClr val="FF0000"/>
                </a:solidFill>
                <a:effectLst/>
                <a:latin typeface="Calibri" panose="020F0502020204030204" pitchFamily="34" charset="0"/>
                <a:ea typeface="Calibri" panose="020F0502020204030204" pitchFamily="34" charset="0"/>
                <a:cs typeface="Nirmala UI" panose="020B0502040204020203" pitchFamily="34" charset="0"/>
              </a:rPr>
              <a:t>भारतामध्ये 1 जानेवारी 1966 रोजी राष्ट्रीय सागर विज्ञान संस्था स्थापन करण्यात आली. या संस्थेचे मुख्य कार्यालय दिल्ली या ठिकाणी होते. सध्या ही संस्था पणजी या ठिकाणी कार्यरत आहे. भारत देशांनी युनोस्कोच्या माध्यमातून 1962 ते 1965 या कालावधीत हिंदी महासागराच्या सर्वेक्षण मोहिमेत भाग घेतला होता तसेच अंटार्क्टिका शोध मोहिमेत भारतीय शास्त्रज्ञांनी भाग घेतला होता. अद्यापही सागरा विषयीचे पर्याप्त ज्ञान जगातील कोणत्याही देशाला प्राप्त झालेले नाही</a:t>
            </a:r>
            <a:r>
              <a:rPr lang="en-IN" sz="2400" dirty="0">
                <a:solidFill>
                  <a:srgbClr val="FF0000"/>
                </a:solidFill>
                <a:effectLst/>
                <a:latin typeface="Nirmala UI" panose="020B0502040204020203" pitchFamily="34" charset="0"/>
                <a:ea typeface="Calibri" panose="020F0502020204030204" pitchFamily="34" charset="0"/>
                <a:cs typeface="Times New Roman" panose="02020603050405020304" pitchFamily="18" charset="0"/>
              </a:rPr>
              <a:t>.</a:t>
            </a:r>
            <a:endParaRPr lang="en-US" sz="2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4918241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show="0">
  <p:cSld>
    <p:bg>
      <p:bgPr>
        <a:solidFill>
          <a:srgbClr val="7030A0"/>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D7E1F900-20D8-48A3-B1CE-D4FD3B778C1F}"/>
              </a:ext>
            </a:extLst>
          </p:cNvPr>
          <p:cNvSpPr txBox="1"/>
          <p:nvPr/>
        </p:nvSpPr>
        <p:spPr>
          <a:xfrm>
            <a:off x="390524" y="342900"/>
            <a:ext cx="8391525" cy="6131615"/>
          </a:xfrm>
          <a:prstGeom prst="rect">
            <a:avLst/>
          </a:prstGeom>
          <a:noFill/>
        </p:spPr>
        <p:txBody>
          <a:bodyPr wrap="square">
            <a:spAutoFit/>
          </a:bodyPr>
          <a:lstStyle/>
          <a:p>
            <a:pPr algn="just">
              <a:lnSpc>
                <a:spcPct val="150000"/>
              </a:lnSpc>
              <a:spcAft>
                <a:spcPts val="800"/>
              </a:spcAft>
            </a:pPr>
            <a:r>
              <a:rPr lang="en-US" sz="2200" dirty="0">
                <a:solidFill>
                  <a:srgbClr val="00B0F0"/>
                </a:solidFill>
                <a:latin typeface="Calibri" panose="020F0502020204030204" pitchFamily="34" charset="0"/>
                <a:ea typeface="Calibri" panose="020F0502020204030204" pitchFamily="34" charset="0"/>
                <a:cs typeface="Nirmala UI" panose="020B0502040204020203" pitchFamily="34" charset="0"/>
              </a:rPr>
              <a:t>	</a:t>
            </a:r>
            <a:r>
              <a:rPr lang="hi-IN" sz="2200" dirty="0">
                <a:solidFill>
                  <a:srgbClr val="FFC000"/>
                </a:solidFill>
                <a:effectLst/>
                <a:latin typeface="Calibri" panose="020F0502020204030204" pitchFamily="34" charset="0"/>
                <a:ea typeface="Calibri" panose="020F0502020204030204" pitchFamily="34" charset="0"/>
                <a:cs typeface="Nirmala UI" panose="020B0502040204020203" pitchFamily="34" charset="0"/>
              </a:rPr>
              <a:t>सागर विज्ञान या शास्त्राच्या विकासास वरील उल्लेख केलेल्या खलाशांच्या सागरी प्रवास व संशोधन मोहिमा पायाभूत ठरल्या आहेत. म्हणून सागर विज्ञान या ज्ञान शाखेचा स्वतंत्र अभ्यास दुसऱ्या महायुद्धानंतर सुरु झालेला आढळतो. या शास्त्राचे स्वरूप अंतर विद्या शाखीय आहे. या शास्त्राचा अभ्यास विषय आहे यामध्ये सागर व महासागराची तळ रचना, सागर जलाचे तापमान, सागर क्षारता, सागर जलाची खोली, सागरजलाच्या हालचाली, सागरी लाटा, सागरी प्रवाह व भरती-ओहोटी, सागरी जीवसृष्टी, सागरी निक्षेप, सागरी वातावरण, सागरी धोरण इत्यादी घटकांचा समावेश होतो. वरील सर्व घटकांचा अभ्यास करण्यासाठी व त्याचे परिपूर्ण आकलन होण्यासाठी पदार्थविज्ञान, रसायनशास्त्र, वनस्पतिशास्त्र, प्राणिशास्त्र, भूगोल शास्त्र, भूगर्भशास्त्र, वातावरणशास्त्र इत्यादी अनेक शास्त्रांचा उपयोग करून घ्यावा लागतो</a:t>
            </a:r>
            <a:r>
              <a:rPr lang="en-IN" sz="2200" dirty="0">
                <a:solidFill>
                  <a:srgbClr val="FFC000"/>
                </a:solidFill>
                <a:effectLst/>
                <a:latin typeface="Nirmala UI" panose="020B0502040204020203" pitchFamily="34" charset="0"/>
                <a:ea typeface="Calibri" panose="020F0502020204030204" pitchFamily="34" charset="0"/>
                <a:cs typeface="Times New Roman" panose="02020603050405020304" pitchFamily="18" charset="0"/>
              </a:rPr>
              <a:t>. </a:t>
            </a:r>
            <a:r>
              <a:rPr lang="hi-IN" sz="2200" dirty="0">
                <a:solidFill>
                  <a:srgbClr val="FFC000"/>
                </a:solidFill>
                <a:effectLst/>
                <a:latin typeface="Calibri" panose="020F0502020204030204" pitchFamily="34" charset="0"/>
                <a:ea typeface="Calibri" panose="020F0502020204030204" pitchFamily="34" charset="0"/>
                <a:cs typeface="Nirmala UI" panose="020B0502040204020203" pitchFamily="34" charset="0"/>
              </a:rPr>
              <a:t>म्हणूनच सागर विज्ञान हे शास्त्र आंतरविद्या शा</a:t>
            </a:r>
            <a:r>
              <a:rPr lang="en-US" sz="2200" dirty="0" err="1">
                <a:solidFill>
                  <a:srgbClr val="FFC000"/>
                </a:solidFill>
                <a:effectLst/>
                <a:latin typeface="Calibri" panose="020F0502020204030204" pitchFamily="34" charset="0"/>
                <a:ea typeface="Calibri" panose="020F0502020204030204" pitchFamily="34" charset="0"/>
                <a:cs typeface="Nirmala UI" panose="020B0502040204020203" pitchFamily="34" charset="0"/>
              </a:rPr>
              <a:t>खी</a:t>
            </a:r>
            <a:r>
              <a:rPr lang="hi-IN" sz="2200" dirty="0">
                <a:solidFill>
                  <a:srgbClr val="FFC000"/>
                </a:solidFill>
                <a:effectLst/>
                <a:latin typeface="Calibri" panose="020F0502020204030204" pitchFamily="34" charset="0"/>
                <a:ea typeface="Calibri" panose="020F0502020204030204" pitchFamily="34" charset="0"/>
                <a:cs typeface="Nirmala UI" panose="020B0502040204020203" pitchFamily="34" charset="0"/>
              </a:rPr>
              <a:t>य शास्त्र म्हणून ओळखले जाते</a:t>
            </a:r>
            <a:r>
              <a:rPr lang="en-IN" sz="2200" dirty="0">
                <a:solidFill>
                  <a:srgbClr val="FFC000"/>
                </a:solidFill>
                <a:effectLst/>
                <a:latin typeface="Nirmala UI" panose="020B0502040204020203" pitchFamily="34" charset="0"/>
                <a:ea typeface="Calibri" panose="020F0502020204030204" pitchFamily="34" charset="0"/>
                <a:cs typeface="Times New Roman" panose="02020603050405020304" pitchFamily="18" charset="0"/>
              </a:rPr>
              <a:t>.</a:t>
            </a:r>
            <a:endParaRPr lang="en-US" sz="2200" dirty="0">
              <a:solidFill>
                <a:srgbClr val="FFC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5854604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show="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2F176F53-F889-45A3-B776-1105ABFD7D43}"/>
              </a:ext>
            </a:extLst>
          </p:cNvPr>
          <p:cNvSpPr txBox="1"/>
          <p:nvPr/>
        </p:nvSpPr>
        <p:spPr>
          <a:xfrm>
            <a:off x="516061" y="317338"/>
            <a:ext cx="7634287" cy="3924151"/>
          </a:xfrm>
          <a:prstGeom prst="rect">
            <a:avLst/>
          </a:prstGeom>
          <a:noFill/>
        </p:spPr>
        <p:txBody>
          <a:bodyPr wrap="square">
            <a:spAutoFit/>
          </a:bodyPr>
          <a:lstStyle/>
          <a:p>
            <a:pPr marL="0" marR="0" algn="just">
              <a:lnSpc>
                <a:spcPct val="150000"/>
              </a:lnSpc>
              <a:spcBef>
                <a:spcPts val="0"/>
              </a:spcBef>
              <a:spcAft>
                <a:spcPts val="800"/>
              </a:spcAft>
            </a:pPr>
            <a:r>
              <a:rPr lang="en-US" sz="2400" dirty="0">
                <a:solidFill>
                  <a:srgbClr val="002060"/>
                </a:solidFill>
                <a:effectLst/>
                <a:latin typeface="Calibri" panose="020F0502020204030204" pitchFamily="34" charset="0"/>
                <a:ea typeface="Times New Roman" panose="02020603050405020304" pitchFamily="18" charset="0"/>
                <a:cs typeface="Noto Sans Devanagari"/>
              </a:rPr>
              <a:t>	</a:t>
            </a:r>
            <a:r>
              <a:rPr lang="hi-IN" sz="2400" dirty="0">
                <a:solidFill>
                  <a:srgbClr val="002060"/>
                </a:solidFill>
                <a:effectLst/>
                <a:latin typeface="Calibri" panose="020F0502020204030204" pitchFamily="34" charset="0"/>
                <a:ea typeface="Times New Roman" panose="02020603050405020304" pitchFamily="18" charset="0"/>
                <a:cs typeface="Noto Sans Devanagari"/>
              </a:rPr>
              <a:t>सागर विज्ञान या शास्त्राच</a:t>
            </a:r>
            <a:r>
              <a:rPr lang="en-US" sz="2400" dirty="0">
                <a:solidFill>
                  <a:srgbClr val="002060"/>
                </a:solidFill>
                <a:effectLst/>
                <a:latin typeface="Calibri" panose="020F0502020204030204" pitchFamily="34" charset="0"/>
                <a:ea typeface="Times New Roman" panose="02020603050405020304" pitchFamily="18" charset="0"/>
                <a:cs typeface="Noto Sans Devanagari"/>
              </a:rPr>
              <a:t>े</a:t>
            </a:r>
            <a:r>
              <a:rPr lang="hi-IN" sz="2400" dirty="0">
                <a:solidFill>
                  <a:srgbClr val="002060"/>
                </a:solidFill>
                <a:effectLst/>
                <a:latin typeface="Calibri" panose="020F0502020204030204" pitchFamily="34" charset="0"/>
                <a:ea typeface="Times New Roman" panose="02020603050405020304" pitchFamily="18" charset="0"/>
                <a:cs typeface="Noto Sans Devanagari"/>
              </a:rPr>
              <a:t> स्वरूप मानवाच्या शास्त्रीय आणि तांत्रिक प्रगतीबरोबरच बदलत चाललेले आहे</a:t>
            </a:r>
            <a:r>
              <a:rPr lang="en-US" sz="2400" dirty="0">
                <a:solidFill>
                  <a:srgbClr val="002060"/>
                </a:solidFill>
                <a:effectLst/>
                <a:latin typeface="Calibri" panose="020F0502020204030204" pitchFamily="34" charset="0"/>
                <a:ea typeface="Times New Roman" panose="02020603050405020304" pitchFamily="18" charset="0"/>
                <a:cs typeface="Noto Sans Devanagari"/>
              </a:rPr>
              <a:t>.</a:t>
            </a:r>
            <a:r>
              <a:rPr lang="hi-IN" sz="2400" dirty="0">
                <a:solidFill>
                  <a:srgbClr val="002060"/>
                </a:solidFill>
                <a:effectLst/>
                <a:latin typeface="Calibri" panose="020F0502020204030204" pitchFamily="34" charset="0"/>
                <a:ea typeface="Times New Roman" panose="02020603050405020304" pitchFamily="18" charset="0"/>
                <a:cs typeface="Noto Sans Devanagari"/>
              </a:rPr>
              <a:t> शास्त्रीय व तांत्रिक प्रगतीमुळे काळाच्या ओघात </a:t>
            </a:r>
            <a:r>
              <a:rPr lang="en-US" sz="2400" dirty="0" err="1">
                <a:solidFill>
                  <a:srgbClr val="002060"/>
                </a:solidFill>
                <a:latin typeface="Calibri" panose="020F0502020204030204" pitchFamily="34" charset="0"/>
                <a:ea typeface="Times New Roman" panose="02020603050405020304" pitchFamily="18" charset="0"/>
                <a:cs typeface="Noto Sans Devanagari"/>
              </a:rPr>
              <a:t>इतर</a:t>
            </a:r>
            <a:r>
              <a:rPr lang="en-US" sz="2400" dirty="0">
                <a:solidFill>
                  <a:srgbClr val="002060"/>
                </a:solidFill>
                <a:latin typeface="Calibri" panose="020F0502020204030204" pitchFamily="34" charset="0"/>
                <a:ea typeface="Times New Roman" panose="02020603050405020304" pitchFamily="18" charset="0"/>
                <a:cs typeface="Noto Sans Devanagari"/>
              </a:rPr>
              <a:t> </a:t>
            </a:r>
            <a:r>
              <a:rPr lang="hi-IN" sz="2400" dirty="0">
                <a:solidFill>
                  <a:srgbClr val="002060"/>
                </a:solidFill>
                <a:effectLst/>
                <a:latin typeface="Calibri" panose="020F0502020204030204" pitchFamily="34" charset="0"/>
                <a:ea typeface="Times New Roman" panose="02020603050405020304" pitchFamily="18" charset="0"/>
                <a:cs typeface="Noto Sans Devanagari"/>
              </a:rPr>
              <a:t>ज्ञान</a:t>
            </a:r>
            <a:r>
              <a:rPr lang="en-US" sz="2400" dirty="0">
                <a:solidFill>
                  <a:srgbClr val="002060"/>
                </a:solidFill>
                <a:effectLst/>
                <a:latin typeface="Calibri" panose="020F0502020204030204" pitchFamily="34" charset="0"/>
                <a:ea typeface="Times New Roman" panose="02020603050405020304" pitchFamily="18" charset="0"/>
                <a:cs typeface="Noto Sans Devanagari"/>
              </a:rPr>
              <a:t> </a:t>
            </a:r>
            <a:r>
              <a:rPr lang="en-US" sz="2400" dirty="0" err="1">
                <a:solidFill>
                  <a:srgbClr val="002060"/>
                </a:solidFill>
                <a:effectLst/>
                <a:latin typeface="Calibri" panose="020F0502020204030204" pitchFamily="34" charset="0"/>
                <a:ea typeface="Times New Roman" panose="02020603050405020304" pitchFamily="18" charset="0"/>
                <a:cs typeface="Noto Sans Devanagari"/>
              </a:rPr>
              <a:t>शाखेत</a:t>
            </a:r>
            <a:r>
              <a:rPr lang="hi-IN" sz="2400" dirty="0">
                <a:solidFill>
                  <a:srgbClr val="002060"/>
                </a:solidFill>
                <a:effectLst/>
                <a:latin typeface="Calibri" panose="020F0502020204030204" pitchFamily="34" charset="0"/>
                <a:ea typeface="Times New Roman" panose="02020603050405020304" pitchFamily="18" charset="0"/>
                <a:cs typeface="Noto Sans Devanagari"/>
              </a:rPr>
              <a:t> बदल होतात</a:t>
            </a:r>
            <a:r>
              <a:rPr lang="en-US" sz="2400" dirty="0">
                <a:solidFill>
                  <a:srgbClr val="002060"/>
                </a:solidFill>
                <a:effectLst/>
                <a:latin typeface="Calibri" panose="020F0502020204030204" pitchFamily="34" charset="0"/>
                <a:ea typeface="Times New Roman" panose="02020603050405020304" pitchFamily="18" charset="0"/>
                <a:cs typeface="Noto Sans Devanagari"/>
              </a:rPr>
              <a:t>.</a:t>
            </a:r>
            <a:r>
              <a:rPr lang="hi-IN" sz="2400" dirty="0">
                <a:solidFill>
                  <a:srgbClr val="002060"/>
                </a:solidFill>
                <a:effectLst/>
                <a:latin typeface="Calibri" panose="020F0502020204030204" pitchFamily="34" charset="0"/>
                <a:ea typeface="Times New Roman" panose="02020603050405020304" pitchFamily="18" charset="0"/>
                <a:cs typeface="Noto Sans Devanagari"/>
              </a:rPr>
              <a:t> त्या बदलाचा परिणाम </a:t>
            </a:r>
            <a:r>
              <a:rPr lang="en-US" sz="2400" dirty="0" err="1">
                <a:solidFill>
                  <a:srgbClr val="002060"/>
                </a:solidFill>
                <a:effectLst/>
                <a:latin typeface="Calibri" panose="020F0502020204030204" pitchFamily="34" charset="0"/>
                <a:ea typeface="Times New Roman" panose="02020603050405020304" pitchFamily="18" charset="0"/>
                <a:cs typeface="Noto Sans Devanagari"/>
              </a:rPr>
              <a:t>सागर</a:t>
            </a:r>
            <a:r>
              <a:rPr lang="en-US" sz="2400" dirty="0">
                <a:solidFill>
                  <a:srgbClr val="002060"/>
                </a:solidFill>
                <a:effectLst/>
                <a:latin typeface="Calibri" panose="020F0502020204030204" pitchFamily="34" charset="0"/>
                <a:ea typeface="Times New Roman" panose="02020603050405020304" pitchFamily="18" charset="0"/>
                <a:cs typeface="Noto Sans Devanagari"/>
              </a:rPr>
              <a:t> </a:t>
            </a:r>
            <a:r>
              <a:rPr lang="hi-IN" sz="2400" dirty="0">
                <a:solidFill>
                  <a:srgbClr val="002060"/>
                </a:solidFill>
                <a:effectLst/>
                <a:latin typeface="Calibri" panose="020F0502020204030204" pitchFamily="34" charset="0"/>
                <a:ea typeface="Times New Roman" panose="02020603050405020304" pitchFamily="18" charset="0"/>
                <a:cs typeface="Noto Sans Devanagari"/>
              </a:rPr>
              <a:t>विज्ञान या ज्ञान </a:t>
            </a:r>
            <a:r>
              <a:rPr lang="en-US" sz="2400" dirty="0" err="1">
                <a:solidFill>
                  <a:srgbClr val="002060"/>
                </a:solidFill>
                <a:effectLst/>
                <a:latin typeface="Calibri" panose="020F0502020204030204" pitchFamily="34" charset="0"/>
                <a:ea typeface="Times New Roman" panose="02020603050405020304" pitchFamily="18" charset="0"/>
                <a:cs typeface="Noto Sans Devanagari"/>
              </a:rPr>
              <a:t>शाखेवरही</a:t>
            </a:r>
            <a:r>
              <a:rPr lang="en-US" sz="2400" dirty="0">
                <a:solidFill>
                  <a:srgbClr val="002060"/>
                </a:solidFill>
                <a:effectLst/>
                <a:latin typeface="Calibri" panose="020F0502020204030204" pitchFamily="34" charset="0"/>
                <a:ea typeface="Times New Roman" panose="02020603050405020304" pitchFamily="18" charset="0"/>
                <a:cs typeface="Noto Sans Devanagari"/>
              </a:rPr>
              <a:t> </a:t>
            </a:r>
            <a:r>
              <a:rPr lang="hi-IN" sz="2400" dirty="0">
                <a:solidFill>
                  <a:srgbClr val="002060"/>
                </a:solidFill>
                <a:effectLst/>
                <a:latin typeface="Calibri" panose="020F0502020204030204" pitchFamily="34" charset="0"/>
                <a:ea typeface="Times New Roman" panose="02020603050405020304" pitchFamily="18" charset="0"/>
                <a:cs typeface="Noto Sans Devanagari"/>
              </a:rPr>
              <a:t>होतो</a:t>
            </a:r>
            <a:r>
              <a:rPr lang="en-US" sz="2400" dirty="0">
                <a:solidFill>
                  <a:srgbClr val="002060"/>
                </a:solidFill>
                <a:effectLst/>
                <a:latin typeface="Calibri" panose="020F0502020204030204" pitchFamily="34" charset="0"/>
                <a:ea typeface="Times New Roman" panose="02020603050405020304" pitchFamily="18" charset="0"/>
                <a:cs typeface="Noto Sans Devanagari"/>
              </a:rPr>
              <a:t>.</a:t>
            </a:r>
            <a:r>
              <a:rPr lang="hi-IN" sz="2400" dirty="0">
                <a:solidFill>
                  <a:srgbClr val="002060"/>
                </a:solidFill>
                <a:effectLst/>
                <a:latin typeface="Calibri" panose="020F0502020204030204" pitchFamily="34" charset="0"/>
                <a:ea typeface="Times New Roman" panose="02020603050405020304" pitchFamily="18" charset="0"/>
                <a:cs typeface="Noto Sans Devanagari"/>
              </a:rPr>
              <a:t> कारण या ज्ञान</a:t>
            </a:r>
            <a:r>
              <a:rPr lang="en-US" sz="2400" dirty="0">
                <a:solidFill>
                  <a:srgbClr val="002060"/>
                </a:solidFill>
                <a:effectLst/>
                <a:latin typeface="Calibri" panose="020F0502020204030204" pitchFamily="34" charset="0"/>
                <a:ea typeface="Times New Roman" panose="02020603050405020304" pitchFamily="18" charset="0"/>
                <a:cs typeface="Noto Sans Devanagari"/>
              </a:rPr>
              <a:t> </a:t>
            </a:r>
            <a:r>
              <a:rPr lang="en-US" sz="2400" dirty="0" err="1">
                <a:solidFill>
                  <a:srgbClr val="002060"/>
                </a:solidFill>
                <a:effectLst/>
                <a:latin typeface="Calibri" panose="020F0502020204030204" pitchFamily="34" charset="0"/>
                <a:ea typeface="Times New Roman" panose="02020603050405020304" pitchFamily="18" charset="0"/>
                <a:cs typeface="Noto Sans Devanagari"/>
              </a:rPr>
              <a:t>शाखेत</a:t>
            </a:r>
            <a:r>
              <a:rPr lang="en-US" sz="2400" dirty="0">
                <a:solidFill>
                  <a:srgbClr val="002060"/>
                </a:solidFill>
                <a:effectLst/>
                <a:latin typeface="Calibri" panose="020F0502020204030204" pitchFamily="34" charset="0"/>
                <a:ea typeface="Times New Roman" panose="02020603050405020304" pitchFamily="18" charset="0"/>
                <a:cs typeface="Noto Sans Devanagari"/>
              </a:rPr>
              <a:t> </a:t>
            </a:r>
            <a:r>
              <a:rPr lang="en-US" sz="2400" dirty="0" err="1">
                <a:solidFill>
                  <a:srgbClr val="002060"/>
                </a:solidFill>
                <a:effectLst/>
                <a:latin typeface="Calibri" panose="020F0502020204030204" pitchFamily="34" charset="0"/>
                <a:ea typeface="Times New Roman" panose="02020603050405020304" pitchFamily="18" charset="0"/>
                <a:cs typeface="Noto Sans Devanagari"/>
              </a:rPr>
              <a:t>इतर</a:t>
            </a:r>
            <a:r>
              <a:rPr lang="en-US" sz="2400" dirty="0">
                <a:solidFill>
                  <a:srgbClr val="002060"/>
                </a:solidFill>
                <a:effectLst/>
                <a:latin typeface="Calibri" panose="020F0502020204030204" pitchFamily="34" charset="0"/>
                <a:ea typeface="Times New Roman" panose="02020603050405020304" pitchFamily="18" charset="0"/>
                <a:cs typeface="Noto Sans Devanagari"/>
              </a:rPr>
              <a:t> </a:t>
            </a:r>
            <a:r>
              <a:rPr lang="en-US" sz="2400" dirty="0" err="1">
                <a:solidFill>
                  <a:srgbClr val="002060"/>
                </a:solidFill>
                <a:effectLst/>
                <a:latin typeface="Calibri" panose="020F0502020204030204" pitchFamily="34" charset="0"/>
                <a:ea typeface="Times New Roman" panose="02020603050405020304" pitchFamily="18" charset="0"/>
                <a:cs typeface="Noto Sans Devanagari"/>
              </a:rPr>
              <a:t>शास्त्राने</a:t>
            </a:r>
            <a:r>
              <a:rPr lang="hi-IN" sz="2400" dirty="0">
                <a:solidFill>
                  <a:srgbClr val="002060"/>
                </a:solidFill>
                <a:effectLst/>
                <a:latin typeface="Calibri" panose="020F0502020204030204" pitchFamily="34" charset="0"/>
                <a:ea typeface="Times New Roman" panose="02020603050405020304" pitchFamily="18" charset="0"/>
                <a:cs typeface="Noto Sans Devanagari"/>
              </a:rPr>
              <a:t> प्राप्त केलेल्या ज्ञानाच</a:t>
            </a:r>
            <a:r>
              <a:rPr lang="en-US" sz="2400" dirty="0">
                <a:solidFill>
                  <a:srgbClr val="002060"/>
                </a:solidFill>
                <a:effectLst/>
                <a:latin typeface="Calibri" panose="020F0502020204030204" pitchFamily="34" charset="0"/>
                <a:ea typeface="Times New Roman" panose="02020603050405020304" pitchFamily="18" charset="0"/>
                <a:cs typeface="Noto Sans Devanagari"/>
              </a:rPr>
              <a:t>े </a:t>
            </a:r>
            <a:r>
              <a:rPr lang="en-US" sz="2400" dirty="0" err="1">
                <a:solidFill>
                  <a:srgbClr val="002060"/>
                </a:solidFill>
                <a:effectLst/>
                <a:latin typeface="Calibri" panose="020F0502020204030204" pitchFamily="34" charset="0"/>
                <a:ea typeface="Times New Roman" panose="02020603050405020304" pitchFamily="18" charset="0"/>
                <a:cs typeface="Noto Sans Devanagari"/>
              </a:rPr>
              <a:t>उपयोजन</a:t>
            </a:r>
            <a:r>
              <a:rPr lang="en-US" sz="2400" dirty="0">
                <a:solidFill>
                  <a:srgbClr val="002060"/>
                </a:solidFill>
                <a:effectLst/>
                <a:latin typeface="Calibri" panose="020F0502020204030204" pitchFamily="34" charset="0"/>
                <a:ea typeface="Times New Roman" panose="02020603050405020304" pitchFamily="18" charset="0"/>
                <a:cs typeface="Noto Sans Devanagari"/>
              </a:rPr>
              <a:t> </a:t>
            </a:r>
            <a:r>
              <a:rPr lang="en-US" sz="2400" dirty="0" err="1">
                <a:solidFill>
                  <a:srgbClr val="002060"/>
                </a:solidFill>
                <a:effectLst/>
                <a:latin typeface="Calibri" panose="020F0502020204030204" pitchFamily="34" charset="0"/>
                <a:ea typeface="Times New Roman" panose="02020603050405020304" pitchFamily="18" charset="0"/>
                <a:cs typeface="Noto Sans Devanagari"/>
              </a:rPr>
              <a:t>असते</a:t>
            </a:r>
            <a:r>
              <a:rPr lang="en-US" sz="2400" dirty="0">
                <a:solidFill>
                  <a:srgbClr val="002060"/>
                </a:solidFill>
                <a:effectLst/>
                <a:latin typeface="Calibri" panose="020F0502020204030204" pitchFamily="34" charset="0"/>
                <a:ea typeface="Times New Roman" panose="02020603050405020304" pitchFamily="18" charset="0"/>
                <a:cs typeface="Noto Sans Devanagari"/>
              </a:rPr>
              <a:t>.</a:t>
            </a:r>
            <a:r>
              <a:rPr lang="hi-IN" sz="2400" dirty="0">
                <a:solidFill>
                  <a:srgbClr val="002060"/>
                </a:solidFill>
                <a:effectLst/>
                <a:latin typeface="Calibri" panose="020F0502020204030204" pitchFamily="34" charset="0"/>
                <a:ea typeface="Times New Roman" panose="02020603050405020304" pitchFamily="18" charset="0"/>
                <a:cs typeface="Noto Sans Devanagari"/>
              </a:rPr>
              <a:t> त्यामुळे </a:t>
            </a:r>
            <a:r>
              <a:rPr lang="en-US" sz="2400" dirty="0" err="1">
                <a:solidFill>
                  <a:srgbClr val="002060"/>
                </a:solidFill>
                <a:effectLst/>
                <a:latin typeface="Calibri" panose="020F0502020204030204" pitchFamily="34" charset="0"/>
                <a:ea typeface="Times New Roman" panose="02020603050405020304" pitchFamily="18" charset="0"/>
                <a:cs typeface="Noto Sans Devanagari"/>
              </a:rPr>
              <a:t>सागर</a:t>
            </a:r>
            <a:r>
              <a:rPr lang="en-US" sz="2400" dirty="0">
                <a:solidFill>
                  <a:srgbClr val="002060"/>
                </a:solidFill>
                <a:effectLst/>
                <a:latin typeface="Calibri" panose="020F0502020204030204" pitchFamily="34" charset="0"/>
                <a:ea typeface="Times New Roman" panose="02020603050405020304" pitchFamily="18" charset="0"/>
                <a:cs typeface="Noto Sans Devanagari"/>
              </a:rPr>
              <a:t> </a:t>
            </a:r>
            <a:r>
              <a:rPr lang="en-US" sz="2400" dirty="0" err="1">
                <a:solidFill>
                  <a:srgbClr val="002060"/>
                </a:solidFill>
                <a:effectLst/>
                <a:latin typeface="Calibri" panose="020F0502020204030204" pitchFamily="34" charset="0"/>
                <a:ea typeface="Times New Roman" panose="02020603050405020304" pitchFamily="18" charset="0"/>
                <a:cs typeface="Noto Sans Devanagari"/>
              </a:rPr>
              <a:t>विज्ञान</a:t>
            </a:r>
            <a:r>
              <a:rPr lang="en-US" sz="2400" dirty="0">
                <a:solidFill>
                  <a:srgbClr val="002060"/>
                </a:solidFill>
                <a:latin typeface="Calibri" panose="020F0502020204030204" pitchFamily="34" charset="0"/>
                <a:ea typeface="Times New Roman" panose="02020603050405020304" pitchFamily="18" charset="0"/>
                <a:cs typeface="Noto Sans Devanagari"/>
              </a:rPr>
              <a:t> </a:t>
            </a:r>
            <a:r>
              <a:rPr lang="en-US" sz="2400" dirty="0" err="1">
                <a:solidFill>
                  <a:srgbClr val="002060"/>
                </a:solidFill>
                <a:latin typeface="Calibri" panose="020F0502020204030204" pitchFamily="34" charset="0"/>
                <a:ea typeface="Times New Roman" panose="02020603050405020304" pitchFamily="18" charset="0"/>
                <a:cs typeface="Noto Sans Devanagari"/>
              </a:rPr>
              <a:t>या</a:t>
            </a:r>
            <a:r>
              <a:rPr lang="en-US" sz="2400" dirty="0">
                <a:solidFill>
                  <a:srgbClr val="002060"/>
                </a:solidFill>
                <a:latin typeface="Calibri" panose="020F0502020204030204" pitchFamily="34" charset="0"/>
                <a:ea typeface="Times New Roman" panose="02020603050405020304" pitchFamily="18" charset="0"/>
                <a:cs typeface="Noto Sans Devanagari"/>
              </a:rPr>
              <a:t> </a:t>
            </a:r>
            <a:r>
              <a:rPr lang="en-US" sz="2400" dirty="0" err="1">
                <a:solidFill>
                  <a:srgbClr val="002060"/>
                </a:solidFill>
                <a:latin typeface="Calibri" panose="020F0502020204030204" pitchFamily="34" charset="0"/>
                <a:ea typeface="Times New Roman" panose="02020603050405020304" pitchFamily="18" charset="0"/>
                <a:cs typeface="Noto Sans Devanagari"/>
              </a:rPr>
              <a:t>शास्त्राचे</a:t>
            </a:r>
            <a:r>
              <a:rPr lang="en-US" sz="2400" dirty="0">
                <a:solidFill>
                  <a:srgbClr val="002060"/>
                </a:solidFill>
                <a:latin typeface="Calibri" panose="020F0502020204030204" pitchFamily="34" charset="0"/>
                <a:ea typeface="Times New Roman" panose="02020603050405020304" pitchFamily="18" charset="0"/>
                <a:cs typeface="Noto Sans Devanagari"/>
              </a:rPr>
              <a:t> </a:t>
            </a:r>
            <a:r>
              <a:rPr lang="en-US" sz="2400" dirty="0" err="1">
                <a:solidFill>
                  <a:srgbClr val="002060"/>
                </a:solidFill>
                <a:latin typeface="Calibri" panose="020F0502020204030204" pitchFamily="34" charset="0"/>
                <a:ea typeface="Times New Roman" panose="02020603050405020304" pitchFamily="18" charset="0"/>
                <a:cs typeface="Noto Sans Devanagari"/>
              </a:rPr>
              <a:t>स्वरुप</a:t>
            </a:r>
            <a:r>
              <a:rPr lang="en-US" sz="2400" dirty="0">
                <a:solidFill>
                  <a:srgbClr val="002060"/>
                </a:solidFill>
                <a:latin typeface="Calibri" panose="020F0502020204030204" pitchFamily="34" charset="0"/>
                <a:ea typeface="Times New Roman" panose="02020603050405020304" pitchFamily="18" charset="0"/>
                <a:cs typeface="Noto Sans Devanagari"/>
              </a:rPr>
              <a:t> ग</a:t>
            </a:r>
            <a:r>
              <a:rPr lang="hi-IN" sz="2400" dirty="0">
                <a:solidFill>
                  <a:srgbClr val="002060"/>
                </a:solidFill>
                <a:effectLst/>
                <a:latin typeface="Calibri" panose="020F0502020204030204" pitchFamily="34" charset="0"/>
                <a:ea typeface="Times New Roman" panose="02020603050405020304" pitchFamily="18" charset="0"/>
                <a:cs typeface="Noto Sans Devanagari"/>
              </a:rPr>
              <a:t>तिशील स्वरूपाचे आहे</a:t>
            </a:r>
            <a:r>
              <a:rPr lang="en-IN" sz="2400" dirty="0">
                <a:solidFill>
                  <a:srgbClr val="002060"/>
                </a:solidFill>
                <a:effectLst/>
                <a:latin typeface="Calibri" panose="020F0502020204030204" pitchFamily="34" charset="0"/>
                <a:ea typeface="Times New Roman" panose="02020603050405020304" pitchFamily="18" charset="0"/>
                <a:cs typeface="Noto Sans Devanagari"/>
              </a:rPr>
              <a:t>.</a:t>
            </a:r>
            <a:r>
              <a:rPr lang="hi-IN" sz="2400" dirty="0">
                <a:solidFill>
                  <a:srgbClr val="002060"/>
                </a:solidFill>
                <a:effectLst/>
                <a:latin typeface="Calibri" panose="020F0502020204030204" pitchFamily="34" charset="0"/>
                <a:ea typeface="Times New Roman" panose="02020603050405020304" pitchFamily="18" charset="0"/>
                <a:cs typeface="Noto Sans Devanagari"/>
              </a:rPr>
              <a:t> </a:t>
            </a:r>
            <a:endParaRPr lang="en-US" sz="2400" dirty="0">
              <a:solidFill>
                <a:srgbClr val="002060"/>
              </a:solidFill>
              <a:effectLst/>
              <a:latin typeface="Calibri" panose="020F0502020204030204" pitchFamily="34" charset="0"/>
              <a:ea typeface="Times New Roman" panose="02020603050405020304" pitchFamily="18" charset="0"/>
              <a:cs typeface="Noto Sans Devanagari"/>
            </a:endParaRPr>
          </a:p>
        </p:txBody>
      </p:sp>
    </p:spTree>
    <p:extLst>
      <p:ext uri="{BB962C8B-B14F-4D97-AF65-F5344CB8AC3E}">
        <p14:creationId xmlns:p14="http://schemas.microsoft.com/office/powerpoint/2010/main" val="321701054"/>
      </p:ext>
    </p:extLst>
  </p:cSld>
  <p:clrMapOvr>
    <a:masterClrMapping/>
  </p:clrMapOvr>
  <p:transition spd="slow">
    <p:comb/>
  </p:transition>
</p:sld>
</file>

<file path=ppt/slides/slide46.xml><?xml version="1.0" encoding="utf-8"?>
<p:sld xmlns:a="http://schemas.openxmlformats.org/drawingml/2006/main" xmlns:r="http://schemas.openxmlformats.org/officeDocument/2006/relationships" xmlns:p="http://schemas.openxmlformats.org/presentationml/2006/main" show="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C2986EC5-EF60-421B-9A78-05D7BA58A9CF}"/>
              </a:ext>
            </a:extLst>
          </p:cNvPr>
          <p:cNvSpPr txBox="1"/>
          <p:nvPr/>
        </p:nvSpPr>
        <p:spPr>
          <a:xfrm>
            <a:off x="1522379" y="414021"/>
            <a:ext cx="6099242" cy="4483279"/>
          </a:xfrm>
          <a:prstGeom prst="rect">
            <a:avLst/>
          </a:prstGeom>
          <a:noFill/>
        </p:spPr>
        <p:txBody>
          <a:bodyPr wrap="square">
            <a:spAutoFit/>
          </a:bodyPr>
          <a:lstStyle/>
          <a:p>
            <a:pPr marL="0" marR="0" algn="just">
              <a:lnSpc>
                <a:spcPct val="150000"/>
              </a:lnSpc>
              <a:spcBef>
                <a:spcPts val="0"/>
              </a:spcBef>
              <a:spcAft>
                <a:spcPts val="800"/>
              </a:spcAft>
            </a:pPr>
            <a:r>
              <a:rPr lang="hi-IN" sz="2600" b="1" dirty="0">
                <a:solidFill>
                  <a:srgbClr val="FFFF00"/>
                </a:solidFill>
                <a:effectLst/>
                <a:highlight>
                  <a:srgbClr val="00FF00"/>
                </a:highlight>
                <a:latin typeface="Calibri" panose="020F0502020204030204" pitchFamily="34" charset="0"/>
                <a:ea typeface="Times New Roman" panose="02020603050405020304" pitchFamily="18" charset="0"/>
                <a:cs typeface="Noto Sans Devanagari"/>
              </a:rPr>
              <a:t>सागर विज्ञानाच्या शाखा</a:t>
            </a:r>
            <a:r>
              <a:rPr lang="en-US" sz="2600" b="1" dirty="0">
                <a:solidFill>
                  <a:srgbClr val="FFFF00"/>
                </a:solidFill>
                <a:effectLst/>
                <a:highlight>
                  <a:srgbClr val="00FF00"/>
                </a:highlight>
                <a:latin typeface="Calibri" panose="020F0502020204030204" pitchFamily="34" charset="0"/>
                <a:ea typeface="Times New Roman" panose="02020603050405020304" pitchFamily="18" charset="0"/>
                <a:cs typeface="Noto Sans Devanagari"/>
              </a:rPr>
              <a:t> :-</a:t>
            </a:r>
            <a:r>
              <a:rPr lang="hi-IN" sz="2600" b="1" dirty="0">
                <a:solidFill>
                  <a:srgbClr val="FFFF00"/>
                </a:solidFill>
                <a:effectLst/>
                <a:highlight>
                  <a:srgbClr val="00FF00"/>
                </a:highlight>
                <a:latin typeface="Calibri" panose="020F0502020204030204" pitchFamily="34" charset="0"/>
                <a:ea typeface="Times New Roman" panose="02020603050405020304" pitchFamily="18" charset="0"/>
                <a:cs typeface="Noto Sans Devanagari"/>
              </a:rPr>
              <a:t> </a:t>
            </a:r>
            <a:endParaRPr lang="en-US" sz="2600" b="1" dirty="0">
              <a:solidFill>
                <a:srgbClr val="FFFF00"/>
              </a:solidFill>
              <a:effectLst/>
              <a:highlight>
                <a:srgbClr val="00FF00"/>
              </a:highlight>
              <a:latin typeface="Calibri" panose="020F0502020204030204" pitchFamily="34" charset="0"/>
              <a:ea typeface="Times New Roman" panose="02020603050405020304" pitchFamily="18" charset="0"/>
              <a:cs typeface="Noto Sans Devanagari"/>
            </a:endParaRPr>
          </a:p>
          <a:p>
            <a:pPr marL="0" marR="0" algn="just">
              <a:lnSpc>
                <a:spcPct val="150000"/>
              </a:lnSpc>
              <a:spcBef>
                <a:spcPts val="0"/>
              </a:spcBef>
              <a:spcAft>
                <a:spcPts val="800"/>
              </a:spcAft>
            </a:pPr>
            <a:r>
              <a:rPr lang="en-US" sz="2400" dirty="0">
                <a:solidFill>
                  <a:srgbClr val="FFFF00"/>
                </a:solidFill>
                <a:effectLst/>
                <a:latin typeface="Calibri" panose="020F0502020204030204" pitchFamily="34" charset="0"/>
                <a:ea typeface="Times New Roman" panose="02020603050405020304" pitchFamily="18" charset="0"/>
                <a:cs typeface="Noto Sans Devanagari"/>
              </a:rPr>
              <a:t>	</a:t>
            </a:r>
            <a:r>
              <a:rPr lang="hi-IN" sz="2400" dirty="0">
                <a:solidFill>
                  <a:srgbClr val="FFFF00"/>
                </a:solidFill>
                <a:effectLst/>
                <a:latin typeface="Calibri" panose="020F0502020204030204" pitchFamily="34" charset="0"/>
                <a:ea typeface="Times New Roman" panose="02020603050405020304" pitchFamily="18" charset="0"/>
                <a:cs typeface="Noto Sans Devanagari"/>
              </a:rPr>
              <a:t>सागर विज्ञानाच्या खालील प्रमुख चार शाखा पडतात</a:t>
            </a:r>
            <a:r>
              <a:rPr lang="en-US" sz="2400" dirty="0">
                <a:solidFill>
                  <a:srgbClr val="FFFF00"/>
                </a:solidFill>
                <a:effectLst/>
                <a:latin typeface="Calibri" panose="020F0502020204030204" pitchFamily="34" charset="0"/>
                <a:ea typeface="Times New Roman" panose="02020603050405020304" pitchFamily="18" charset="0"/>
                <a:cs typeface="Noto Sans Devanagari"/>
              </a:rPr>
              <a:t>.</a:t>
            </a:r>
          </a:p>
          <a:p>
            <a:pPr marL="457200" marR="0" indent="-457200" algn="just">
              <a:lnSpc>
                <a:spcPct val="150000"/>
              </a:lnSpc>
              <a:spcBef>
                <a:spcPts val="0"/>
              </a:spcBef>
              <a:spcAft>
                <a:spcPts val="800"/>
              </a:spcAft>
              <a:buFont typeface="+mj-lt"/>
              <a:buAutoNum type="arabicPeriod"/>
            </a:pPr>
            <a:r>
              <a:rPr lang="hi-IN" sz="2400" dirty="0">
                <a:solidFill>
                  <a:srgbClr val="FFFF00"/>
                </a:solidFill>
                <a:effectLst/>
                <a:latin typeface="Calibri" panose="020F0502020204030204" pitchFamily="34" charset="0"/>
                <a:ea typeface="Times New Roman" panose="02020603050405020304" pitchFamily="18" charset="0"/>
                <a:cs typeface="Noto Sans Devanagari"/>
              </a:rPr>
              <a:t>प्राकृतिक सागर विज्ञान</a:t>
            </a:r>
            <a:endParaRPr lang="en-US" sz="2400" dirty="0">
              <a:solidFill>
                <a:srgbClr val="FFFF00"/>
              </a:solidFill>
              <a:effectLst/>
              <a:latin typeface="Calibri" panose="020F0502020204030204" pitchFamily="34" charset="0"/>
              <a:ea typeface="Times New Roman" panose="02020603050405020304" pitchFamily="18" charset="0"/>
              <a:cs typeface="Noto Sans Devanagari"/>
            </a:endParaRPr>
          </a:p>
          <a:p>
            <a:pPr marL="457200" marR="0" indent="-457200" algn="just">
              <a:lnSpc>
                <a:spcPct val="150000"/>
              </a:lnSpc>
              <a:spcBef>
                <a:spcPts val="0"/>
              </a:spcBef>
              <a:spcAft>
                <a:spcPts val="800"/>
              </a:spcAft>
              <a:buFont typeface="+mj-lt"/>
              <a:buAutoNum type="arabicPeriod"/>
            </a:pPr>
            <a:r>
              <a:rPr lang="hi-IN" sz="2400" dirty="0">
                <a:solidFill>
                  <a:srgbClr val="FFFF00"/>
                </a:solidFill>
                <a:effectLst/>
                <a:latin typeface="Calibri" panose="020F0502020204030204" pitchFamily="34" charset="0"/>
                <a:ea typeface="Times New Roman" panose="02020603050405020304" pitchFamily="18" charset="0"/>
                <a:cs typeface="Noto Sans Devanagari"/>
              </a:rPr>
              <a:t>रासायनिक सागर विज्ञान</a:t>
            </a:r>
            <a:endParaRPr lang="en-US" sz="2400" dirty="0">
              <a:solidFill>
                <a:srgbClr val="FFFF00"/>
              </a:solidFill>
              <a:effectLst/>
              <a:latin typeface="Calibri" panose="020F0502020204030204" pitchFamily="34" charset="0"/>
              <a:ea typeface="Times New Roman" panose="02020603050405020304" pitchFamily="18" charset="0"/>
              <a:cs typeface="Noto Sans Devanagari"/>
            </a:endParaRPr>
          </a:p>
          <a:p>
            <a:pPr marL="457200" marR="0" indent="-457200" algn="just">
              <a:lnSpc>
                <a:spcPct val="150000"/>
              </a:lnSpc>
              <a:spcBef>
                <a:spcPts val="0"/>
              </a:spcBef>
              <a:spcAft>
                <a:spcPts val="800"/>
              </a:spcAft>
              <a:buFont typeface="+mj-lt"/>
              <a:buAutoNum type="arabicPeriod"/>
            </a:pPr>
            <a:r>
              <a:rPr lang="hi-IN" sz="2400" dirty="0">
                <a:solidFill>
                  <a:srgbClr val="FFFF00"/>
                </a:solidFill>
                <a:effectLst/>
                <a:latin typeface="Calibri" panose="020F0502020204030204" pitchFamily="34" charset="0"/>
                <a:ea typeface="Times New Roman" panose="02020603050405020304" pitchFamily="18" charset="0"/>
                <a:cs typeface="Noto Sans Devanagari"/>
              </a:rPr>
              <a:t>भूगर्भशास्त्रीय सागर विज्ञान</a:t>
            </a:r>
            <a:endParaRPr lang="en-US" sz="2400" dirty="0">
              <a:solidFill>
                <a:srgbClr val="FFFF00"/>
              </a:solidFill>
              <a:effectLst/>
              <a:latin typeface="Calibri" panose="020F0502020204030204" pitchFamily="34" charset="0"/>
              <a:ea typeface="Times New Roman" panose="02020603050405020304" pitchFamily="18" charset="0"/>
              <a:cs typeface="Noto Sans Devanagari"/>
            </a:endParaRPr>
          </a:p>
          <a:p>
            <a:pPr marL="457200" marR="0" indent="-457200" algn="just">
              <a:lnSpc>
                <a:spcPct val="150000"/>
              </a:lnSpc>
              <a:spcBef>
                <a:spcPts val="0"/>
              </a:spcBef>
              <a:spcAft>
                <a:spcPts val="800"/>
              </a:spcAft>
              <a:buFont typeface="+mj-lt"/>
              <a:buAutoNum type="arabicPeriod"/>
            </a:pPr>
            <a:r>
              <a:rPr lang="hi-IN" sz="2400" dirty="0">
                <a:solidFill>
                  <a:srgbClr val="FFFF00"/>
                </a:solidFill>
                <a:effectLst/>
                <a:latin typeface="Calibri" panose="020F0502020204030204" pitchFamily="34" charset="0"/>
                <a:ea typeface="Times New Roman" panose="02020603050405020304" pitchFamily="18" charset="0"/>
                <a:cs typeface="Noto Sans Devanagari"/>
              </a:rPr>
              <a:t>जैविक  सागर विज्ञान.</a:t>
            </a:r>
            <a:endParaRPr lang="en-US" sz="2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70955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E4758CD7-8315-4320-9A1B-3E41C5684C76}"/>
              </a:ext>
            </a:extLst>
          </p:cNvPr>
          <p:cNvSpPr txBox="1"/>
          <p:nvPr/>
        </p:nvSpPr>
        <p:spPr>
          <a:xfrm>
            <a:off x="545456" y="541081"/>
            <a:ext cx="7635505" cy="5636158"/>
          </a:xfrm>
          <a:prstGeom prst="rect">
            <a:avLst/>
          </a:prstGeom>
          <a:noFill/>
        </p:spPr>
        <p:txBody>
          <a:bodyPr wrap="square">
            <a:spAutoFit/>
          </a:bodyPr>
          <a:lstStyle/>
          <a:p>
            <a:pPr marL="0" marR="0" algn="just">
              <a:lnSpc>
                <a:spcPct val="150000"/>
              </a:lnSpc>
              <a:spcBef>
                <a:spcPts val="0"/>
              </a:spcBef>
              <a:spcAft>
                <a:spcPts val="800"/>
              </a:spcAft>
            </a:pPr>
            <a:r>
              <a:rPr lang="en-US" sz="2200" dirty="0">
                <a:effectLst/>
                <a:latin typeface="Calibri" panose="020F0502020204030204" pitchFamily="34" charset="0"/>
                <a:ea typeface="Times New Roman" panose="02020603050405020304" pitchFamily="18" charset="0"/>
                <a:cs typeface="Noto Sans Devanagari"/>
              </a:rPr>
              <a:t>	</a:t>
            </a:r>
            <a:r>
              <a:rPr lang="hi-IN" sz="2200" dirty="0">
                <a:effectLst/>
                <a:latin typeface="Calibri" panose="020F0502020204030204" pitchFamily="34" charset="0"/>
                <a:ea typeface="Times New Roman" panose="02020603050405020304" pitchFamily="18" charset="0"/>
                <a:cs typeface="Noto Sans Devanagari"/>
              </a:rPr>
              <a:t>प्रत्येक ज्ञानशाखा ही </a:t>
            </a:r>
            <a:r>
              <a:rPr lang="en-US" sz="2200" dirty="0" err="1">
                <a:effectLst/>
                <a:latin typeface="Calibri" panose="020F0502020204030204" pitchFamily="34" charset="0"/>
                <a:ea typeface="Times New Roman" panose="02020603050405020304" pitchFamily="18" charset="0"/>
                <a:cs typeface="Noto Sans Devanagari"/>
              </a:rPr>
              <a:t>इतर</a:t>
            </a:r>
            <a:r>
              <a:rPr lang="en-US" sz="2200" dirty="0">
                <a:effectLst/>
                <a:latin typeface="Calibri" panose="020F0502020204030204" pitchFamily="34" charset="0"/>
                <a:ea typeface="Times New Roman" panose="02020603050405020304" pitchFamily="18" charset="0"/>
                <a:cs typeface="Noto Sans Devanagari"/>
              </a:rPr>
              <a:t> </a:t>
            </a:r>
            <a:r>
              <a:rPr lang="hi-IN" sz="2200" dirty="0">
                <a:effectLst/>
                <a:latin typeface="Calibri" panose="020F0502020204030204" pitchFamily="34" charset="0"/>
                <a:ea typeface="Times New Roman" panose="02020603050405020304" pitchFamily="18" charset="0"/>
                <a:cs typeface="Noto Sans Devanagari"/>
              </a:rPr>
              <a:t>ज्ञानशाखाशी संबंधित असते सागर विज्ञान </a:t>
            </a:r>
            <a:r>
              <a:rPr lang="en-US" sz="2200" dirty="0" err="1">
                <a:effectLst/>
                <a:latin typeface="Calibri" panose="020F0502020204030204" pitchFamily="34" charset="0"/>
                <a:ea typeface="Times New Roman" panose="02020603050405020304" pitchFamily="18" charset="0"/>
                <a:cs typeface="Noto Sans Devanagari"/>
              </a:rPr>
              <a:t>ही</a:t>
            </a:r>
            <a:r>
              <a:rPr lang="en-US" sz="2200" dirty="0">
                <a:effectLst/>
                <a:latin typeface="Calibri" panose="020F0502020204030204" pitchFamily="34" charset="0"/>
                <a:ea typeface="Times New Roman" panose="02020603050405020304" pitchFamily="18" charset="0"/>
                <a:cs typeface="Noto Sans Devanagari"/>
              </a:rPr>
              <a:t> </a:t>
            </a:r>
            <a:r>
              <a:rPr lang="hi-IN" sz="2200" dirty="0">
                <a:effectLst/>
                <a:latin typeface="Calibri" panose="020F0502020204030204" pitchFamily="34" charset="0"/>
                <a:ea typeface="Times New Roman" panose="02020603050405020304" pitchFamily="18" charset="0"/>
                <a:cs typeface="Noto Sans Devanagari"/>
              </a:rPr>
              <a:t>ज्ञानशाखा सुद्धा इतर </a:t>
            </a:r>
            <a:r>
              <a:rPr lang="en-US" sz="2200" dirty="0" err="1">
                <a:latin typeface="Calibri" panose="020F0502020204030204" pitchFamily="34" charset="0"/>
                <a:ea typeface="Times New Roman" panose="02020603050405020304" pitchFamily="18" charset="0"/>
                <a:cs typeface="Noto Sans Devanagari"/>
              </a:rPr>
              <a:t>अनेक</a:t>
            </a:r>
            <a:r>
              <a:rPr lang="hi-IN" sz="2200" dirty="0">
                <a:effectLst/>
                <a:latin typeface="Calibri" panose="020F0502020204030204" pitchFamily="34" charset="0"/>
                <a:ea typeface="Times New Roman" panose="02020603050405020304" pitchFamily="18" charset="0"/>
                <a:cs typeface="Noto Sans Devanagari"/>
              </a:rPr>
              <a:t> नैसर्गिक </a:t>
            </a:r>
            <a:r>
              <a:rPr lang="en-US" sz="2200" dirty="0" err="1">
                <a:effectLst/>
                <a:latin typeface="Calibri" panose="020F0502020204030204" pitchFamily="34" charset="0"/>
                <a:ea typeface="Times New Roman" panose="02020603050405020304" pitchFamily="18" charset="0"/>
                <a:cs typeface="Noto Sans Devanagari"/>
              </a:rPr>
              <a:t>ज्ञानशाखाशी</a:t>
            </a:r>
            <a:r>
              <a:rPr lang="en-US" sz="2200" dirty="0">
                <a:effectLst/>
                <a:latin typeface="Calibri" panose="020F0502020204030204" pitchFamily="34" charset="0"/>
                <a:ea typeface="Times New Roman" panose="02020603050405020304" pitchFamily="18" charset="0"/>
                <a:cs typeface="Noto Sans Devanagari"/>
              </a:rPr>
              <a:t> </a:t>
            </a:r>
            <a:r>
              <a:rPr lang="hi-IN" sz="2200" dirty="0">
                <a:effectLst/>
                <a:latin typeface="Calibri" panose="020F0502020204030204" pitchFamily="34" charset="0"/>
                <a:ea typeface="Times New Roman" panose="02020603050405020304" pitchFamily="18" charset="0"/>
                <a:cs typeface="Noto Sans Devanagari"/>
              </a:rPr>
              <a:t>व सामाजिक शास्त्र संबंधित आहे</a:t>
            </a:r>
            <a:r>
              <a:rPr lang="en-US" sz="2200" dirty="0">
                <a:effectLst/>
                <a:latin typeface="Calibri" panose="020F0502020204030204" pitchFamily="34" charset="0"/>
                <a:ea typeface="Times New Roman" panose="02020603050405020304" pitchFamily="18" charset="0"/>
                <a:cs typeface="Noto Sans Devanagari"/>
              </a:rPr>
              <a:t>.</a:t>
            </a:r>
            <a:r>
              <a:rPr lang="hi-IN" sz="2200" dirty="0">
                <a:effectLst/>
                <a:latin typeface="Calibri" panose="020F0502020204030204" pitchFamily="34" charset="0"/>
                <a:ea typeface="Times New Roman" panose="02020603050405020304" pitchFamily="18" charset="0"/>
                <a:cs typeface="Noto Sans Devanagari"/>
              </a:rPr>
              <a:t> म्हणजेच पदार्थविज्ञान</a:t>
            </a:r>
            <a:r>
              <a:rPr lang="en-US" sz="2200" dirty="0">
                <a:effectLst/>
                <a:latin typeface="Calibri" panose="020F0502020204030204" pitchFamily="34" charset="0"/>
                <a:ea typeface="Times New Roman" panose="02020603050405020304" pitchFamily="18" charset="0"/>
                <a:cs typeface="Noto Sans Devanagari"/>
              </a:rPr>
              <a:t>,</a:t>
            </a:r>
            <a:r>
              <a:rPr lang="hi-IN" sz="2200" dirty="0">
                <a:effectLst/>
                <a:latin typeface="Calibri" panose="020F0502020204030204" pitchFamily="34" charset="0"/>
                <a:ea typeface="Times New Roman" panose="02020603050405020304" pitchFamily="18" charset="0"/>
                <a:cs typeface="Noto Sans Devanagari"/>
              </a:rPr>
              <a:t> रसायनशास्त्र</a:t>
            </a:r>
            <a:r>
              <a:rPr lang="en-US" sz="2200" dirty="0">
                <a:effectLst/>
                <a:latin typeface="Calibri" panose="020F0502020204030204" pitchFamily="34" charset="0"/>
                <a:ea typeface="Times New Roman" panose="02020603050405020304" pitchFamily="18" charset="0"/>
                <a:cs typeface="Noto Sans Devanagari"/>
              </a:rPr>
              <a:t>,</a:t>
            </a:r>
            <a:r>
              <a:rPr lang="hi-IN" sz="2200" dirty="0">
                <a:effectLst/>
                <a:latin typeface="Calibri" panose="020F0502020204030204" pitchFamily="34" charset="0"/>
                <a:ea typeface="Times New Roman" panose="02020603050405020304" pitchFamily="18" charset="0"/>
                <a:cs typeface="Noto Sans Devanagari"/>
              </a:rPr>
              <a:t> वनस्पतिशास्त्र</a:t>
            </a:r>
            <a:r>
              <a:rPr lang="en-US" sz="2200" dirty="0">
                <a:effectLst/>
                <a:latin typeface="Calibri" panose="020F0502020204030204" pitchFamily="34" charset="0"/>
                <a:ea typeface="Times New Roman" panose="02020603050405020304" pitchFamily="18" charset="0"/>
                <a:cs typeface="Noto Sans Devanagari"/>
              </a:rPr>
              <a:t>,</a:t>
            </a:r>
            <a:r>
              <a:rPr lang="hi-IN" sz="2200" dirty="0">
                <a:effectLst/>
                <a:latin typeface="Calibri" panose="020F0502020204030204" pitchFamily="34" charset="0"/>
                <a:ea typeface="Times New Roman" panose="02020603050405020304" pitchFamily="18" charset="0"/>
                <a:cs typeface="Noto Sans Devanagari"/>
              </a:rPr>
              <a:t> प्राणिशास्त्र</a:t>
            </a:r>
            <a:r>
              <a:rPr lang="en-US" sz="2200" dirty="0">
                <a:effectLst/>
                <a:latin typeface="Calibri" panose="020F0502020204030204" pitchFamily="34" charset="0"/>
                <a:ea typeface="Times New Roman" panose="02020603050405020304" pitchFamily="18" charset="0"/>
                <a:cs typeface="Noto Sans Devanagari"/>
              </a:rPr>
              <a:t>,</a:t>
            </a:r>
            <a:r>
              <a:rPr lang="hi-IN" sz="2200" dirty="0">
                <a:effectLst/>
                <a:latin typeface="Calibri" panose="020F0502020204030204" pitchFamily="34" charset="0"/>
                <a:ea typeface="Times New Roman" panose="02020603050405020304" pitchFamily="18" charset="0"/>
                <a:cs typeface="Noto Sans Devanagari"/>
              </a:rPr>
              <a:t> भूगर्भशास्त्र</a:t>
            </a:r>
            <a:r>
              <a:rPr lang="en-US" sz="2200" dirty="0">
                <a:latin typeface="Calibri" panose="020F0502020204030204" pitchFamily="34" charset="0"/>
                <a:ea typeface="Times New Roman" panose="02020603050405020304" pitchFamily="18" charset="0"/>
                <a:cs typeface="Noto Sans Devanagari"/>
              </a:rPr>
              <a:t>,</a:t>
            </a:r>
            <a:r>
              <a:rPr lang="hi-IN" sz="2200" dirty="0">
                <a:effectLst/>
                <a:latin typeface="Calibri" panose="020F0502020204030204" pitchFamily="34" charset="0"/>
                <a:ea typeface="Times New Roman" panose="02020603050405020304" pitchFamily="18" charset="0"/>
                <a:cs typeface="Noto Sans Devanagari"/>
              </a:rPr>
              <a:t> इत्यादी नैसर्गिक शास्त्रा</a:t>
            </a:r>
            <a:r>
              <a:rPr lang="en-US" sz="2200" dirty="0" err="1">
                <a:effectLst/>
                <a:latin typeface="Calibri" panose="020F0502020204030204" pitchFamily="34" charset="0"/>
                <a:ea typeface="Times New Roman" panose="02020603050405020304" pitchFamily="18" charset="0"/>
                <a:cs typeface="Noto Sans Devanagari"/>
              </a:rPr>
              <a:t>शी</a:t>
            </a:r>
            <a:r>
              <a:rPr lang="hi-IN" sz="2200" dirty="0">
                <a:effectLst/>
                <a:latin typeface="Calibri" panose="020F0502020204030204" pitchFamily="34" charset="0"/>
                <a:ea typeface="Times New Roman" panose="02020603050405020304" pitchFamily="18" charset="0"/>
                <a:cs typeface="Noto Sans Devanagari"/>
              </a:rPr>
              <a:t> व अर्थशास्त्र</a:t>
            </a:r>
            <a:r>
              <a:rPr lang="en-US" sz="2200" dirty="0">
                <a:effectLst/>
                <a:latin typeface="Calibri" panose="020F0502020204030204" pitchFamily="34" charset="0"/>
                <a:ea typeface="Times New Roman" panose="02020603050405020304" pitchFamily="18" charset="0"/>
                <a:cs typeface="Noto Sans Devanagari"/>
              </a:rPr>
              <a:t>,</a:t>
            </a:r>
            <a:r>
              <a:rPr lang="hi-IN" sz="2200" dirty="0">
                <a:effectLst/>
                <a:latin typeface="Calibri" panose="020F0502020204030204" pitchFamily="34" charset="0"/>
                <a:ea typeface="Times New Roman" panose="02020603050405020304" pitchFamily="18" charset="0"/>
                <a:cs typeface="Noto Sans Devanagari"/>
              </a:rPr>
              <a:t> समाजशास्त्र</a:t>
            </a:r>
            <a:r>
              <a:rPr lang="en-US" sz="2200" dirty="0">
                <a:effectLst/>
                <a:latin typeface="Calibri" panose="020F0502020204030204" pitchFamily="34" charset="0"/>
                <a:ea typeface="Times New Roman" panose="02020603050405020304" pitchFamily="18" charset="0"/>
                <a:cs typeface="Noto Sans Devanagari"/>
              </a:rPr>
              <a:t>,</a:t>
            </a:r>
            <a:r>
              <a:rPr lang="hi-IN" sz="2200" dirty="0">
                <a:effectLst/>
                <a:latin typeface="Calibri" panose="020F0502020204030204" pitchFamily="34" charset="0"/>
                <a:ea typeface="Times New Roman" panose="02020603050405020304" pitchFamily="18" charset="0"/>
                <a:cs typeface="Noto Sans Devanagari"/>
              </a:rPr>
              <a:t> राज्यशास्त्र</a:t>
            </a:r>
            <a:r>
              <a:rPr lang="en-US" sz="2200" dirty="0">
                <a:effectLst/>
                <a:latin typeface="Calibri" panose="020F0502020204030204" pitchFamily="34" charset="0"/>
                <a:ea typeface="Times New Roman" panose="02020603050405020304" pitchFamily="18" charset="0"/>
                <a:cs typeface="Noto Sans Devanagari"/>
              </a:rPr>
              <a:t>,</a:t>
            </a:r>
            <a:r>
              <a:rPr lang="hi-IN" sz="2200" dirty="0">
                <a:effectLst/>
                <a:latin typeface="Calibri" panose="020F0502020204030204" pitchFamily="34" charset="0"/>
                <a:ea typeface="Times New Roman" panose="02020603050405020304" pitchFamily="18" charset="0"/>
                <a:cs typeface="Noto Sans Devanagari"/>
              </a:rPr>
              <a:t> इतिहास</a:t>
            </a:r>
            <a:r>
              <a:rPr lang="en-US" sz="2200" dirty="0">
                <a:effectLst/>
                <a:latin typeface="Calibri" panose="020F0502020204030204" pitchFamily="34" charset="0"/>
                <a:ea typeface="Times New Roman" panose="02020603050405020304" pitchFamily="18" charset="0"/>
                <a:cs typeface="Noto Sans Devanagari"/>
              </a:rPr>
              <a:t>,</a:t>
            </a:r>
            <a:r>
              <a:rPr lang="hi-IN" sz="2200" dirty="0">
                <a:effectLst/>
                <a:latin typeface="Calibri" panose="020F0502020204030204" pitchFamily="34" charset="0"/>
                <a:ea typeface="Times New Roman" panose="02020603050405020304" pitchFamily="18" charset="0"/>
                <a:cs typeface="Noto Sans Devanagari"/>
              </a:rPr>
              <a:t> भूगोल इत्यादी सामाजिक शास्त्रा</a:t>
            </a:r>
            <a:r>
              <a:rPr lang="en-US" sz="2200" dirty="0" err="1">
                <a:latin typeface="Calibri" panose="020F0502020204030204" pitchFamily="34" charset="0"/>
                <a:ea typeface="Times New Roman" panose="02020603050405020304" pitchFamily="18" charset="0"/>
                <a:cs typeface="Noto Sans Devanagari"/>
              </a:rPr>
              <a:t>शी</a:t>
            </a:r>
            <a:r>
              <a:rPr lang="hi-IN" sz="2200" dirty="0">
                <a:effectLst/>
                <a:latin typeface="Calibri" panose="020F0502020204030204" pitchFamily="34" charset="0"/>
                <a:ea typeface="Times New Roman" panose="02020603050405020304" pitchFamily="18" charset="0"/>
                <a:cs typeface="Noto Sans Devanagari"/>
              </a:rPr>
              <a:t> सागर विज्ञान हे शास्त्र संबंधित आहे</a:t>
            </a:r>
            <a:r>
              <a:rPr lang="en-US" sz="2200" dirty="0">
                <a:effectLst/>
                <a:latin typeface="Calibri" panose="020F0502020204030204" pitchFamily="34" charset="0"/>
                <a:ea typeface="Times New Roman" panose="02020603050405020304" pitchFamily="18" charset="0"/>
                <a:cs typeface="Noto Sans Devanagari"/>
              </a:rPr>
              <a:t>.</a:t>
            </a:r>
            <a:r>
              <a:rPr lang="hi-IN" sz="2200" dirty="0">
                <a:effectLst/>
                <a:latin typeface="Calibri" panose="020F0502020204030204" pitchFamily="34" charset="0"/>
                <a:ea typeface="Times New Roman" panose="02020603050405020304" pitchFamily="18" charset="0"/>
                <a:cs typeface="Noto Sans Devanagari"/>
              </a:rPr>
              <a:t> या वेगवेगळ्या शास्त्रा</a:t>
            </a:r>
            <a:r>
              <a:rPr lang="en-US" sz="2200" dirty="0" err="1">
                <a:effectLst/>
                <a:latin typeface="Calibri" panose="020F0502020204030204" pitchFamily="34" charset="0"/>
                <a:ea typeface="Times New Roman" panose="02020603050405020304" pitchFamily="18" charset="0"/>
                <a:cs typeface="Noto Sans Devanagari"/>
              </a:rPr>
              <a:t>शी</a:t>
            </a:r>
            <a:r>
              <a:rPr lang="hi-IN" sz="2200" dirty="0">
                <a:effectLst/>
                <a:latin typeface="Calibri" panose="020F0502020204030204" pitchFamily="34" charset="0"/>
                <a:ea typeface="Times New Roman" panose="02020603050405020304" pitchFamily="18" charset="0"/>
                <a:cs typeface="Noto Sans Devanagari"/>
              </a:rPr>
              <a:t> सागर </a:t>
            </a:r>
            <a:r>
              <a:rPr lang="en-US" sz="2200" dirty="0" err="1">
                <a:latin typeface="Calibri" panose="020F0502020204030204" pitchFamily="34" charset="0"/>
                <a:ea typeface="Times New Roman" panose="02020603050405020304" pitchFamily="18" charset="0"/>
                <a:cs typeface="Noto Sans Devanagari"/>
              </a:rPr>
              <a:t>वि</a:t>
            </a:r>
            <a:r>
              <a:rPr lang="hi-IN" sz="2200" dirty="0">
                <a:effectLst/>
                <a:latin typeface="Calibri" panose="020F0502020204030204" pitchFamily="34" charset="0"/>
                <a:ea typeface="Times New Roman" panose="02020603050405020304" pitchFamily="18" charset="0"/>
                <a:cs typeface="Noto Sans Devanagari"/>
              </a:rPr>
              <a:t>ज्ञानाचा असणारा संबंध परस्पर पूरक असतो</a:t>
            </a:r>
            <a:r>
              <a:rPr lang="en-US" sz="2200" dirty="0">
                <a:effectLst/>
                <a:latin typeface="Calibri" panose="020F0502020204030204" pitchFamily="34" charset="0"/>
                <a:ea typeface="Times New Roman" panose="02020603050405020304" pitchFamily="18" charset="0"/>
                <a:cs typeface="Noto Sans Devanagari"/>
              </a:rPr>
              <a:t>.</a:t>
            </a:r>
            <a:r>
              <a:rPr lang="hi-IN" sz="2200" dirty="0">
                <a:effectLst/>
                <a:latin typeface="Calibri" panose="020F0502020204030204" pitchFamily="34" charset="0"/>
                <a:ea typeface="Times New Roman" panose="02020603050405020304" pitchFamily="18" charset="0"/>
                <a:cs typeface="Noto Sans Devanagari"/>
              </a:rPr>
              <a:t> ही शास्त्र</a:t>
            </a:r>
            <a:r>
              <a:rPr lang="en-US" sz="2200" dirty="0">
                <a:effectLst/>
                <a:latin typeface="Calibri" panose="020F0502020204030204" pitchFamily="34" charset="0"/>
                <a:ea typeface="Times New Roman" panose="02020603050405020304" pitchFamily="18" charset="0"/>
                <a:cs typeface="Noto Sans Devanagari"/>
              </a:rPr>
              <a:t>े</a:t>
            </a:r>
            <a:r>
              <a:rPr lang="hi-IN" sz="2200" dirty="0">
                <a:effectLst/>
                <a:latin typeface="Calibri" panose="020F0502020204030204" pitchFamily="34" charset="0"/>
                <a:ea typeface="Times New Roman" panose="02020603050405020304" pitchFamily="18" charset="0"/>
                <a:cs typeface="Noto Sans Devanagari"/>
              </a:rPr>
              <a:t> परस्परविरोधी नसतात</a:t>
            </a:r>
            <a:r>
              <a:rPr lang="en-US" sz="2200" dirty="0">
                <a:effectLst/>
                <a:latin typeface="Calibri" panose="020F0502020204030204" pitchFamily="34" charset="0"/>
                <a:ea typeface="Times New Roman" panose="02020603050405020304" pitchFamily="18" charset="0"/>
                <a:cs typeface="Noto Sans Devanagari"/>
              </a:rPr>
              <a:t>.</a:t>
            </a:r>
            <a:r>
              <a:rPr lang="hi-IN" sz="2200" dirty="0">
                <a:effectLst/>
                <a:latin typeface="Calibri" panose="020F0502020204030204" pitchFamily="34" charset="0"/>
                <a:ea typeface="Times New Roman" panose="02020603050405020304" pitchFamily="18" charset="0"/>
                <a:cs typeface="Noto Sans Devanagari"/>
              </a:rPr>
              <a:t> यामुळे क</a:t>
            </a:r>
            <a:r>
              <a:rPr lang="en-US" sz="2200" dirty="0" err="1">
                <a:latin typeface="Calibri" panose="020F0502020204030204" pitchFamily="34" charset="0"/>
                <a:ea typeface="Times New Roman" panose="02020603050405020304" pitchFamily="18" charset="0"/>
                <a:cs typeface="Noto Sans Devanagari"/>
              </a:rPr>
              <a:t>ोणत्याही</a:t>
            </a:r>
            <a:r>
              <a:rPr lang="en-US" sz="2200" dirty="0">
                <a:latin typeface="Calibri" panose="020F0502020204030204" pitchFamily="34" charset="0"/>
                <a:ea typeface="Times New Roman" panose="02020603050405020304" pitchFamily="18" charset="0"/>
                <a:cs typeface="Noto Sans Devanagari"/>
              </a:rPr>
              <a:t> </a:t>
            </a:r>
            <a:r>
              <a:rPr lang="en-US" sz="2200" dirty="0" err="1">
                <a:latin typeface="Calibri" panose="020F0502020204030204" pitchFamily="34" charset="0"/>
                <a:ea typeface="Times New Roman" panose="02020603050405020304" pitchFamily="18" charset="0"/>
                <a:cs typeface="Noto Sans Devanagari"/>
              </a:rPr>
              <a:t>ज्ञान</a:t>
            </a:r>
            <a:r>
              <a:rPr lang="hi-IN" sz="2200" dirty="0">
                <a:effectLst/>
                <a:latin typeface="Calibri" panose="020F0502020204030204" pitchFamily="34" charset="0"/>
                <a:ea typeface="Times New Roman" panose="02020603050405020304" pitchFamily="18" charset="0"/>
                <a:cs typeface="Noto Sans Devanagari"/>
              </a:rPr>
              <a:t>शास्त्राचा विकास </a:t>
            </a:r>
            <a:r>
              <a:rPr lang="en-US" sz="2200" dirty="0" err="1">
                <a:effectLst/>
                <a:latin typeface="Calibri" panose="020F0502020204030204" pitchFamily="34" charset="0"/>
                <a:ea typeface="Times New Roman" panose="02020603050405020304" pitchFamily="18" charset="0"/>
                <a:cs typeface="Noto Sans Devanagari"/>
              </a:rPr>
              <a:t>परस्पर</a:t>
            </a:r>
            <a:r>
              <a:rPr lang="en-US" sz="2200" dirty="0">
                <a:effectLst/>
                <a:latin typeface="Calibri" panose="020F0502020204030204" pitchFamily="34" charset="0"/>
                <a:ea typeface="Times New Roman" panose="02020603050405020304" pitchFamily="18" charset="0"/>
                <a:cs typeface="Noto Sans Devanagari"/>
              </a:rPr>
              <a:t> </a:t>
            </a:r>
            <a:r>
              <a:rPr lang="hi-IN" sz="2200" dirty="0">
                <a:effectLst/>
                <a:latin typeface="Calibri" panose="020F0502020204030204" pitchFamily="34" charset="0"/>
                <a:ea typeface="Times New Roman" panose="02020603050405020304" pitchFamily="18" charset="0"/>
                <a:cs typeface="Noto Sans Devanagari"/>
              </a:rPr>
              <a:t>संबंधाच्या विकासावर अवलंबून असतो</a:t>
            </a:r>
            <a:r>
              <a:rPr lang="en-US" sz="2200" dirty="0">
                <a:effectLst/>
                <a:latin typeface="Calibri" panose="020F0502020204030204" pitchFamily="34" charset="0"/>
                <a:ea typeface="Times New Roman" panose="02020603050405020304" pitchFamily="18" charset="0"/>
                <a:cs typeface="Noto Sans Devanagari"/>
              </a:rPr>
              <a:t>. </a:t>
            </a:r>
            <a:r>
              <a:rPr lang="en-US" sz="2200" dirty="0" err="1">
                <a:effectLst/>
                <a:latin typeface="Calibri" panose="020F0502020204030204" pitchFamily="34" charset="0"/>
                <a:ea typeface="Times New Roman" panose="02020603050405020304" pitchFamily="18" charset="0"/>
                <a:cs typeface="Noto Sans Devanagari"/>
              </a:rPr>
              <a:t>पृथ्वीचे</a:t>
            </a:r>
            <a:r>
              <a:rPr lang="hi-IN" sz="2200" dirty="0">
                <a:effectLst/>
                <a:latin typeface="Calibri" panose="020F0502020204030204" pitchFamily="34" charset="0"/>
                <a:ea typeface="Times New Roman" panose="02020603050405020304" pitchFamily="18" charset="0"/>
                <a:cs typeface="Noto Sans Devanagari"/>
              </a:rPr>
              <a:t> समग्र</a:t>
            </a:r>
            <a:r>
              <a:rPr lang="en-US" sz="2200" dirty="0">
                <a:effectLst/>
                <a:latin typeface="Calibri" panose="020F0502020204030204" pitchFamily="34" charset="0"/>
                <a:ea typeface="Times New Roman" panose="02020603050405020304" pitchFamily="18" charset="0"/>
                <a:cs typeface="Noto Sans Devanagari"/>
              </a:rPr>
              <a:t> </a:t>
            </a:r>
            <a:r>
              <a:rPr lang="en-US" sz="2200" dirty="0" err="1">
                <a:effectLst/>
                <a:latin typeface="Calibri" panose="020F0502020204030204" pitchFamily="34" charset="0"/>
                <a:ea typeface="Times New Roman" panose="02020603050405020304" pitchFamily="18" charset="0"/>
                <a:cs typeface="Noto Sans Devanagari"/>
              </a:rPr>
              <a:t>आकलन</a:t>
            </a:r>
            <a:r>
              <a:rPr lang="en-US" sz="2200" dirty="0">
                <a:effectLst/>
                <a:latin typeface="Calibri" panose="020F0502020204030204" pitchFamily="34" charset="0"/>
                <a:ea typeface="Times New Roman" panose="02020603050405020304" pitchFamily="18" charset="0"/>
                <a:cs typeface="Noto Sans Devanagari"/>
              </a:rPr>
              <a:t> </a:t>
            </a:r>
            <a:r>
              <a:rPr lang="hi-IN" sz="2200" dirty="0">
                <a:effectLst/>
                <a:latin typeface="Calibri" panose="020F0502020204030204" pitchFamily="34" charset="0"/>
                <a:ea typeface="Times New Roman" panose="02020603050405020304" pitchFamily="18" charset="0"/>
                <a:cs typeface="Noto Sans Devanagari"/>
              </a:rPr>
              <a:t>होण्यासाठी आंतर विद्याशाख</a:t>
            </a:r>
            <a:r>
              <a:rPr lang="en-US" sz="2200" dirty="0" err="1">
                <a:effectLst/>
                <a:latin typeface="Calibri" panose="020F0502020204030204" pitchFamily="34" charset="0"/>
                <a:ea typeface="Times New Roman" panose="02020603050405020304" pitchFamily="18" charset="0"/>
                <a:cs typeface="Noto Sans Devanagari"/>
              </a:rPr>
              <a:t>ीय</a:t>
            </a:r>
            <a:r>
              <a:rPr lang="hi-IN" sz="2200" dirty="0">
                <a:effectLst/>
                <a:latin typeface="Calibri" panose="020F0502020204030204" pitchFamily="34" charset="0"/>
                <a:ea typeface="Times New Roman" panose="02020603050405020304" pitchFamily="18" charset="0"/>
                <a:cs typeface="Noto Sans Devanagari"/>
              </a:rPr>
              <a:t> दृष्टिकोन</a:t>
            </a:r>
            <a:r>
              <a:rPr lang="en-US" sz="2200" dirty="0">
                <a:effectLst/>
                <a:latin typeface="Calibri" panose="020F0502020204030204" pitchFamily="34" charset="0"/>
                <a:ea typeface="Times New Roman" panose="02020603050405020304" pitchFamily="18" charset="0"/>
                <a:cs typeface="Noto Sans Devanagari"/>
              </a:rPr>
              <a:t> </a:t>
            </a:r>
            <a:r>
              <a:rPr lang="en-US" sz="2200" dirty="0" err="1">
                <a:effectLst/>
                <a:latin typeface="Calibri" panose="020F0502020204030204" pitchFamily="34" charset="0"/>
                <a:ea typeface="Times New Roman" panose="02020603050405020304" pitchFamily="18" charset="0"/>
                <a:cs typeface="Noto Sans Devanagari"/>
              </a:rPr>
              <a:t>किंवा</a:t>
            </a:r>
            <a:r>
              <a:rPr lang="en-US" sz="2200" dirty="0">
                <a:effectLst/>
                <a:latin typeface="Calibri" panose="020F0502020204030204" pitchFamily="34" charset="0"/>
                <a:ea typeface="Times New Roman" panose="02020603050405020304" pitchFamily="18" charset="0"/>
                <a:cs typeface="Noto Sans Devanagari"/>
              </a:rPr>
              <a:t> </a:t>
            </a:r>
            <a:r>
              <a:rPr lang="en-US" sz="2200" dirty="0" err="1">
                <a:effectLst/>
                <a:latin typeface="Calibri" panose="020F0502020204030204" pitchFamily="34" charset="0"/>
                <a:ea typeface="Times New Roman" panose="02020603050405020304" pitchFamily="18" charset="0"/>
                <a:cs typeface="Noto Sans Devanagari"/>
              </a:rPr>
              <a:t>पध्</a:t>
            </a:r>
            <a:r>
              <a:rPr lang="en-US" sz="2200" dirty="0" err="1">
                <a:latin typeface="Calibri" panose="020F0502020204030204" pitchFamily="34" charset="0"/>
                <a:ea typeface="Times New Roman" panose="02020603050405020304" pitchFamily="18" charset="0"/>
                <a:cs typeface="Noto Sans Devanagari"/>
              </a:rPr>
              <a:t>दत</a:t>
            </a:r>
            <a:r>
              <a:rPr lang="en-US" sz="2200" dirty="0">
                <a:latin typeface="Calibri" panose="020F0502020204030204" pitchFamily="34" charset="0"/>
                <a:ea typeface="Times New Roman" panose="02020603050405020304" pitchFamily="18" charset="0"/>
                <a:cs typeface="Noto Sans Devanagari"/>
              </a:rPr>
              <a:t> </a:t>
            </a:r>
            <a:r>
              <a:rPr lang="en-US" sz="2200" dirty="0" err="1">
                <a:latin typeface="Calibri" panose="020F0502020204030204" pitchFamily="34" charset="0"/>
                <a:ea typeface="Times New Roman" panose="02020603050405020304" pitchFamily="18" charset="0"/>
                <a:cs typeface="Noto Sans Devanagari"/>
              </a:rPr>
              <a:t>आवश्यक</a:t>
            </a:r>
            <a:r>
              <a:rPr lang="en-US" sz="2200" dirty="0">
                <a:latin typeface="Calibri" panose="020F0502020204030204" pitchFamily="34" charset="0"/>
                <a:ea typeface="Times New Roman" panose="02020603050405020304" pitchFamily="18" charset="0"/>
                <a:cs typeface="Noto Sans Devanagari"/>
              </a:rPr>
              <a:t> </a:t>
            </a:r>
            <a:r>
              <a:rPr lang="en-US" sz="2200" dirty="0" err="1">
                <a:latin typeface="Calibri" panose="020F0502020204030204" pitchFamily="34" charset="0"/>
                <a:ea typeface="Times New Roman" panose="02020603050405020304" pitchFamily="18" charset="0"/>
                <a:cs typeface="Noto Sans Devanagari"/>
              </a:rPr>
              <a:t>असते</a:t>
            </a:r>
            <a:r>
              <a:rPr lang="en-IN" sz="2200" dirty="0">
                <a:effectLst/>
                <a:latin typeface="Calibri" panose="020F0502020204030204" pitchFamily="34" charset="0"/>
                <a:ea typeface="Times New Roman" panose="02020603050405020304" pitchFamily="18" charset="0"/>
                <a:cs typeface="Noto Sans Devanagari"/>
              </a:rPr>
              <a:t>.</a:t>
            </a:r>
            <a:endParaRPr lang="en-US" sz="22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175844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show="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08EADA3E-6755-4401-96FD-F98969DED2BD}"/>
              </a:ext>
            </a:extLst>
          </p:cNvPr>
          <p:cNvSpPr txBox="1"/>
          <p:nvPr/>
        </p:nvSpPr>
        <p:spPr>
          <a:xfrm>
            <a:off x="497889" y="214292"/>
            <a:ext cx="8166717" cy="6800580"/>
          </a:xfrm>
          <a:prstGeom prst="rect">
            <a:avLst/>
          </a:prstGeom>
          <a:noFill/>
        </p:spPr>
        <p:txBody>
          <a:bodyPr wrap="square">
            <a:spAutoFit/>
          </a:bodyPr>
          <a:lstStyle/>
          <a:p>
            <a:pPr marL="0" marR="0" algn="just">
              <a:lnSpc>
                <a:spcPct val="150000"/>
              </a:lnSpc>
              <a:spcBef>
                <a:spcPts val="0"/>
              </a:spcBef>
              <a:spcAft>
                <a:spcPts val="800"/>
              </a:spcAft>
            </a:pPr>
            <a:r>
              <a:rPr lang="hi-IN" sz="2400" b="1" dirty="0">
                <a:solidFill>
                  <a:srgbClr val="7030A0"/>
                </a:solidFill>
                <a:effectLst/>
                <a:highlight>
                  <a:srgbClr val="FF0000"/>
                </a:highlight>
                <a:latin typeface="Calibri" panose="020F0502020204030204" pitchFamily="34" charset="0"/>
                <a:ea typeface="Times New Roman" panose="02020603050405020304" pitchFamily="18" charset="0"/>
                <a:cs typeface="Noto Sans Devanagari"/>
              </a:rPr>
              <a:t>सागर विज्ञानाचे महत्व </a:t>
            </a:r>
            <a:r>
              <a:rPr lang="en-US" sz="2400" b="1" dirty="0">
                <a:solidFill>
                  <a:srgbClr val="7030A0"/>
                </a:solidFill>
                <a:highlight>
                  <a:srgbClr val="FF0000"/>
                </a:highlight>
                <a:latin typeface="Calibri" panose="020F0502020204030204" pitchFamily="34" charset="0"/>
                <a:ea typeface="Times New Roman" panose="02020603050405020304" pitchFamily="18" charset="0"/>
                <a:cs typeface="Noto Sans Devanagari"/>
              </a:rPr>
              <a:t>:-</a:t>
            </a:r>
            <a:endParaRPr lang="en-US" sz="2400" b="1" dirty="0">
              <a:solidFill>
                <a:srgbClr val="7030A0"/>
              </a:solidFill>
              <a:effectLst/>
              <a:highlight>
                <a:srgbClr val="FF0000"/>
              </a:highlight>
              <a:latin typeface="Calibri" panose="020F0502020204030204" pitchFamily="34" charset="0"/>
              <a:ea typeface="Times New Roman" panose="02020603050405020304" pitchFamily="18" charset="0"/>
              <a:cs typeface="Noto Sans Devanagari"/>
            </a:endParaRPr>
          </a:p>
          <a:p>
            <a:pPr marL="0" marR="0" algn="just">
              <a:lnSpc>
                <a:spcPct val="150000"/>
              </a:lnSpc>
              <a:spcBef>
                <a:spcPts val="0"/>
              </a:spcBef>
              <a:spcAft>
                <a:spcPts val="800"/>
              </a:spcAft>
            </a:pPr>
            <a:r>
              <a:rPr lang="en-US" sz="2200" dirty="0">
                <a:solidFill>
                  <a:srgbClr val="7030A0"/>
                </a:solidFill>
                <a:effectLst/>
                <a:latin typeface="Calibri" panose="020F0502020204030204" pitchFamily="34" charset="0"/>
                <a:ea typeface="Times New Roman" panose="02020603050405020304" pitchFamily="18" charset="0"/>
                <a:cs typeface="Noto Sans Devanagari"/>
              </a:rPr>
              <a:t>	</a:t>
            </a:r>
            <a:r>
              <a:rPr lang="hi-IN" sz="2200" dirty="0">
                <a:solidFill>
                  <a:srgbClr val="7030A0"/>
                </a:solidFill>
                <a:effectLst/>
                <a:latin typeface="Calibri" panose="020F0502020204030204" pitchFamily="34" charset="0"/>
                <a:ea typeface="Times New Roman" panose="02020603050405020304" pitchFamily="18" charset="0"/>
                <a:cs typeface="Noto Sans Devanagari"/>
              </a:rPr>
              <a:t>पृथ्वीच्या एकूण क्षेत्रफळाच्या सुमारे 71% </a:t>
            </a:r>
            <a:r>
              <a:rPr lang="en-US" sz="2200" dirty="0" err="1">
                <a:solidFill>
                  <a:srgbClr val="7030A0"/>
                </a:solidFill>
                <a:latin typeface="Calibri" panose="020F0502020204030204" pitchFamily="34" charset="0"/>
                <a:ea typeface="Times New Roman" panose="02020603050405020304" pitchFamily="18" charset="0"/>
                <a:cs typeface="Noto Sans Devanagari"/>
              </a:rPr>
              <a:t>भाग</a:t>
            </a:r>
            <a:r>
              <a:rPr lang="en-US" sz="2200" dirty="0">
                <a:solidFill>
                  <a:srgbClr val="7030A0"/>
                </a:solidFill>
                <a:latin typeface="Calibri" panose="020F0502020204030204" pitchFamily="34" charset="0"/>
                <a:ea typeface="Times New Roman" panose="02020603050405020304" pitchFamily="18" charset="0"/>
                <a:cs typeface="Noto Sans Devanagari"/>
              </a:rPr>
              <a:t> </a:t>
            </a:r>
            <a:r>
              <a:rPr lang="hi-IN" sz="2200" dirty="0">
                <a:solidFill>
                  <a:srgbClr val="7030A0"/>
                </a:solidFill>
                <a:effectLst/>
                <a:latin typeface="Calibri" panose="020F0502020204030204" pitchFamily="34" charset="0"/>
                <a:ea typeface="Times New Roman" panose="02020603050405020304" pitchFamily="18" charset="0"/>
                <a:cs typeface="Noto Sans Devanagari"/>
              </a:rPr>
              <a:t>महासागर</a:t>
            </a:r>
            <a:r>
              <a:rPr lang="en-US" sz="2200" dirty="0" err="1">
                <a:solidFill>
                  <a:srgbClr val="7030A0"/>
                </a:solidFill>
                <a:effectLst/>
                <a:latin typeface="Calibri" panose="020F0502020204030204" pitchFamily="34" charset="0"/>
                <a:ea typeface="Times New Roman" panose="02020603050405020304" pitchFamily="18" charset="0"/>
                <a:cs typeface="Noto Sans Devanagari"/>
              </a:rPr>
              <a:t>ाने</a:t>
            </a:r>
            <a:r>
              <a:rPr lang="en-US" sz="2200" dirty="0">
                <a:solidFill>
                  <a:srgbClr val="7030A0"/>
                </a:solidFill>
                <a:effectLst/>
                <a:latin typeface="Calibri" panose="020F0502020204030204" pitchFamily="34" charset="0"/>
                <a:ea typeface="Times New Roman" panose="02020603050405020304" pitchFamily="18" charset="0"/>
                <a:cs typeface="Noto Sans Devanagari"/>
              </a:rPr>
              <a:t> (</a:t>
            </a:r>
            <a:r>
              <a:rPr lang="en-US" sz="2200" dirty="0" err="1">
                <a:solidFill>
                  <a:srgbClr val="7030A0"/>
                </a:solidFill>
                <a:effectLst/>
                <a:latin typeface="Calibri" panose="020F0502020204030204" pitchFamily="34" charset="0"/>
                <a:ea typeface="Times New Roman" panose="02020603050405020304" pitchFamily="18" charset="0"/>
                <a:cs typeface="Noto Sans Devanagari"/>
              </a:rPr>
              <a:t>पाण्याने</a:t>
            </a:r>
            <a:r>
              <a:rPr lang="en-US" sz="2200" dirty="0">
                <a:solidFill>
                  <a:srgbClr val="7030A0"/>
                </a:solidFill>
                <a:effectLst/>
                <a:latin typeface="Calibri" panose="020F0502020204030204" pitchFamily="34" charset="0"/>
                <a:ea typeface="Times New Roman" panose="02020603050405020304" pitchFamily="18" charset="0"/>
                <a:cs typeface="Noto Sans Devanagari"/>
              </a:rPr>
              <a:t>)</a:t>
            </a:r>
            <a:r>
              <a:rPr lang="hi-IN" sz="2200" dirty="0">
                <a:solidFill>
                  <a:srgbClr val="7030A0"/>
                </a:solidFill>
                <a:effectLst/>
                <a:latin typeface="Calibri" panose="020F0502020204030204" pitchFamily="34" charset="0"/>
                <a:ea typeface="Times New Roman" panose="02020603050405020304" pitchFamily="18" charset="0"/>
                <a:cs typeface="Noto Sans Devanagari"/>
              </a:rPr>
              <a:t> व्यापलेला आहे</a:t>
            </a:r>
            <a:r>
              <a:rPr lang="en-US" sz="2200" dirty="0">
                <a:solidFill>
                  <a:srgbClr val="7030A0"/>
                </a:solidFill>
                <a:effectLst/>
                <a:latin typeface="Calibri" panose="020F0502020204030204" pitchFamily="34" charset="0"/>
                <a:ea typeface="Times New Roman" panose="02020603050405020304" pitchFamily="18" charset="0"/>
                <a:cs typeface="Noto Sans Devanagari"/>
              </a:rPr>
              <a:t>.</a:t>
            </a:r>
            <a:r>
              <a:rPr lang="hi-IN" sz="2200" dirty="0">
                <a:solidFill>
                  <a:srgbClr val="7030A0"/>
                </a:solidFill>
                <a:effectLst/>
                <a:latin typeface="Calibri" panose="020F0502020204030204" pitchFamily="34" charset="0"/>
                <a:ea typeface="Times New Roman" panose="02020603050405020304" pitchFamily="18" charset="0"/>
                <a:cs typeface="Noto Sans Devanagari"/>
              </a:rPr>
              <a:t> मानव</a:t>
            </a:r>
            <a:r>
              <a:rPr lang="en-US" sz="2200" dirty="0">
                <a:solidFill>
                  <a:srgbClr val="7030A0"/>
                </a:solidFill>
                <a:latin typeface="Calibri" panose="020F0502020204030204" pitchFamily="34" charset="0"/>
                <a:ea typeface="Times New Roman" panose="02020603050405020304" pitchFamily="18" charset="0"/>
                <a:cs typeface="Noto Sans Devanagari"/>
              </a:rPr>
              <a:t> </a:t>
            </a:r>
            <a:r>
              <a:rPr lang="en-US" sz="2200" dirty="0" err="1">
                <a:solidFill>
                  <a:srgbClr val="7030A0"/>
                </a:solidFill>
                <a:latin typeface="Calibri" panose="020F0502020204030204" pitchFamily="34" charset="0"/>
                <a:ea typeface="Times New Roman" panose="02020603050405020304" pitchFamily="18" charset="0"/>
                <a:cs typeface="Noto Sans Devanagari"/>
              </a:rPr>
              <a:t>पूर्वीपासूनच</a:t>
            </a:r>
            <a:r>
              <a:rPr lang="en-US" sz="2200" dirty="0">
                <a:solidFill>
                  <a:srgbClr val="7030A0"/>
                </a:solidFill>
                <a:latin typeface="Calibri" panose="020F0502020204030204" pitchFamily="34" charset="0"/>
                <a:ea typeface="Times New Roman" panose="02020603050405020304" pitchFamily="18" charset="0"/>
                <a:cs typeface="Noto Sans Devanagari"/>
              </a:rPr>
              <a:t> </a:t>
            </a:r>
            <a:r>
              <a:rPr lang="en-US" sz="2200" dirty="0" err="1">
                <a:solidFill>
                  <a:srgbClr val="7030A0"/>
                </a:solidFill>
                <a:latin typeface="Calibri" panose="020F0502020204030204" pitchFamily="34" charset="0"/>
                <a:ea typeface="Times New Roman" panose="02020603050405020304" pitchFamily="18" charset="0"/>
                <a:cs typeface="Noto Sans Devanagari"/>
              </a:rPr>
              <a:t>सागरातील</a:t>
            </a:r>
            <a:r>
              <a:rPr lang="hi-IN" sz="2200" dirty="0">
                <a:solidFill>
                  <a:srgbClr val="7030A0"/>
                </a:solidFill>
                <a:effectLst/>
                <a:latin typeface="Calibri" panose="020F0502020204030204" pitchFamily="34" charset="0"/>
                <a:ea typeface="Times New Roman" panose="02020603050405020304" pitchFamily="18" charset="0"/>
                <a:cs typeface="Noto Sans Devanagari"/>
              </a:rPr>
              <a:t> विविध संपत्तीचा</a:t>
            </a:r>
            <a:r>
              <a:rPr lang="en-US" sz="2200" dirty="0">
                <a:solidFill>
                  <a:srgbClr val="7030A0"/>
                </a:solidFill>
                <a:latin typeface="Calibri" panose="020F0502020204030204" pitchFamily="34" charset="0"/>
                <a:ea typeface="Times New Roman" panose="02020603050405020304" pitchFamily="18" charset="0"/>
                <a:cs typeface="Noto Sans Devanagari"/>
              </a:rPr>
              <a:t> </a:t>
            </a:r>
            <a:r>
              <a:rPr lang="en-US" sz="2200" dirty="0" err="1">
                <a:solidFill>
                  <a:srgbClr val="7030A0"/>
                </a:solidFill>
                <a:latin typeface="Calibri" panose="020F0502020204030204" pitchFamily="34" charset="0"/>
                <a:ea typeface="Times New Roman" panose="02020603050405020304" pitchFamily="18" charset="0"/>
                <a:cs typeface="Noto Sans Devanagari"/>
              </a:rPr>
              <a:t>उपभोग</a:t>
            </a:r>
            <a:r>
              <a:rPr lang="hi-IN" sz="2200" dirty="0">
                <a:solidFill>
                  <a:srgbClr val="7030A0"/>
                </a:solidFill>
                <a:effectLst/>
                <a:latin typeface="Calibri" panose="020F0502020204030204" pitchFamily="34" charset="0"/>
                <a:ea typeface="Times New Roman" panose="02020603050405020304" pitchFamily="18" charset="0"/>
                <a:cs typeface="Noto Sans Devanagari"/>
              </a:rPr>
              <a:t> घेत</a:t>
            </a:r>
            <a:r>
              <a:rPr lang="en-US" sz="2200" dirty="0">
                <a:solidFill>
                  <a:srgbClr val="7030A0"/>
                </a:solidFill>
                <a:effectLst/>
                <a:latin typeface="Calibri" panose="020F0502020204030204" pitchFamily="34" charset="0"/>
                <a:ea typeface="Times New Roman" panose="02020603050405020304" pitchFamily="18" charset="0"/>
                <a:cs typeface="Noto Sans Devanagari"/>
              </a:rPr>
              <a:t> आ</a:t>
            </a:r>
            <a:r>
              <a:rPr lang="hi-IN" sz="2200" dirty="0">
                <a:solidFill>
                  <a:srgbClr val="7030A0"/>
                </a:solidFill>
                <a:effectLst/>
                <a:latin typeface="Calibri" panose="020F0502020204030204" pitchFamily="34" charset="0"/>
                <a:ea typeface="Times New Roman" panose="02020603050405020304" pitchFamily="18" charset="0"/>
                <a:cs typeface="Noto Sans Devanagari"/>
              </a:rPr>
              <a:t>लेला आहे</a:t>
            </a:r>
            <a:r>
              <a:rPr lang="en-US" sz="2200" dirty="0">
                <a:solidFill>
                  <a:srgbClr val="7030A0"/>
                </a:solidFill>
                <a:effectLst/>
                <a:latin typeface="Calibri" panose="020F0502020204030204" pitchFamily="34" charset="0"/>
                <a:ea typeface="Times New Roman" panose="02020603050405020304" pitchFamily="18" charset="0"/>
                <a:cs typeface="Noto Sans Devanagari"/>
              </a:rPr>
              <a:t>. </a:t>
            </a:r>
            <a:r>
              <a:rPr lang="en-US" sz="2200" dirty="0" err="1">
                <a:solidFill>
                  <a:srgbClr val="7030A0"/>
                </a:solidFill>
                <a:effectLst/>
                <a:latin typeface="Calibri" panose="020F0502020204030204" pitchFamily="34" charset="0"/>
                <a:ea typeface="Times New Roman" panose="02020603050405020304" pitchFamily="18" charset="0"/>
                <a:cs typeface="Noto Sans Devanagari"/>
              </a:rPr>
              <a:t>जसजशी</a:t>
            </a:r>
            <a:r>
              <a:rPr lang="hi-IN" sz="2200" dirty="0">
                <a:solidFill>
                  <a:srgbClr val="7030A0"/>
                </a:solidFill>
                <a:effectLst/>
                <a:latin typeface="Calibri" panose="020F0502020204030204" pitchFamily="34" charset="0"/>
                <a:ea typeface="Times New Roman" panose="02020603050405020304" pitchFamily="18" charset="0"/>
                <a:cs typeface="Noto Sans Devanagari"/>
              </a:rPr>
              <a:t> शास्त्रीय आणि तांत्रिक प्रगती होत आहे तस तसे सागर व महासागराची स्वरूप व त्यामध</a:t>
            </a:r>
            <a:r>
              <a:rPr lang="en-US" sz="2200" dirty="0" err="1">
                <a:solidFill>
                  <a:srgbClr val="7030A0"/>
                </a:solidFill>
                <a:effectLst/>
                <a:latin typeface="Calibri" panose="020F0502020204030204" pitchFamily="34" charset="0"/>
                <a:ea typeface="Times New Roman" panose="02020603050405020304" pitchFamily="18" charset="0"/>
                <a:cs typeface="Noto Sans Devanagari"/>
              </a:rPr>
              <a:t>ील</a:t>
            </a:r>
            <a:r>
              <a:rPr lang="hi-IN" sz="2200" dirty="0">
                <a:solidFill>
                  <a:srgbClr val="7030A0"/>
                </a:solidFill>
                <a:effectLst/>
                <a:latin typeface="Calibri" panose="020F0502020204030204" pitchFamily="34" charset="0"/>
                <a:ea typeface="Times New Roman" panose="02020603050405020304" pitchFamily="18" charset="0"/>
                <a:cs typeface="Noto Sans Devanagari"/>
              </a:rPr>
              <a:t> साधनसंपत्ती विषयी मानवाला मोठ्या प्रमाणावर माहिती मिळत चाललेली आहे</a:t>
            </a:r>
            <a:r>
              <a:rPr lang="en-US" sz="2200" dirty="0">
                <a:solidFill>
                  <a:srgbClr val="7030A0"/>
                </a:solidFill>
                <a:effectLst/>
                <a:latin typeface="Calibri" panose="020F0502020204030204" pitchFamily="34" charset="0"/>
                <a:ea typeface="Times New Roman" panose="02020603050405020304" pitchFamily="18" charset="0"/>
                <a:cs typeface="Noto Sans Devanagari"/>
              </a:rPr>
              <a:t>.</a:t>
            </a:r>
            <a:r>
              <a:rPr lang="hi-IN" sz="2200" dirty="0">
                <a:solidFill>
                  <a:srgbClr val="7030A0"/>
                </a:solidFill>
                <a:effectLst/>
                <a:latin typeface="Calibri" panose="020F0502020204030204" pitchFamily="34" charset="0"/>
                <a:ea typeface="Times New Roman" panose="02020603050405020304" pitchFamily="18" charset="0"/>
                <a:cs typeface="Noto Sans Devanagari"/>
              </a:rPr>
              <a:t> सागर विज्ञानाच्या प्रगतीमुळे सागर तळाच</a:t>
            </a:r>
            <a:r>
              <a:rPr lang="en-US" sz="2200" dirty="0">
                <a:solidFill>
                  <a:srgbClr val="7030A0"/>
                </a:solidFill>
                <a:effectLst/>
                <a:latin typeface="Calibri" panose="020F0502020204030204" pitchFamily="34" charset="0"/>
                <a:ea typeface="Times New Roman" panose="02020603050405020304" pitchFamily="18" charset="0"/>
                <a:cs typeface="Noto Sans Devanagari"/>
              </a:rPr>
              <a:t>े</a:t>
            </a:r>
            <a:r>
              <a:rPr lang="hi-IN" sz="2200" dirty="0">
                <a:solidFill>
                  <a:srgbClr val="7030A0"/>
                </a:solidFill>
                <a:effectLst/>
                <a:latin typeface="Calibri" panose="020F0502020204030204" pitchFamily="34" charset="0"/>
                <a:ea typeface="Times New Roman" panose="02020603050405020304" pitchFamily="18" charset="0"/>
                <a:cs typeface="Noto Sans Devanagari"/>
              </a:rPr>
              <a:t> स्वरूप</a:t>
            </a:r>
            <a:r>
              <a:rPr lang="en-US" sz="2200" dirty="0">
                <a:solidFill>
                  <a:srgbClr val="7030A0"/>
                </a:solidFill>
                <a:effectLst/>
                <a:latin typeface="Calibri" panose="020F0502020204030204" pitchFamily="34" charset="0"/>
                <a:ea typeface="Times New Roman" panose="02020603050405020304" pitchFamily="18" charset="0"/>
                <a:cs typeface="Noto Sans Devanagari"/>
              </a:rPr>
              <a:t>,</a:t>
            </a:r>
            <a:r>
              <a:rPr lang="hi-IN" sz="2200" dirty="0">
                <a:solidFill>
                  <a:srgbClr val="7030A0"/>
                </a:solidFill>
                <a:effectLst/>
                <a:latin typeface="Calibri" panose="020F0502020204030204" pitchFamily="34" charset="0"/>
                <a:ea typeface="Times New Roman" panose="02020603050405020304" pitchFamily="18" charset="0"/>
                <a:cs typeface="Noto Sans Devanagari"/>
              </a:rPr>
              <a:t> निर्मिती</a:t>
            </a:r>
            <a:r>
              <a:rPr lang="en-US" sz="2200" dirty="0">
                <a:solidFill>
                  <a:srgbClr val="7030A0"/>
                </a:solidFill>
                <a:effectLst/>
                <a:latin typeface="Calibri" panose="020F0502020204030204" pitchFamily="34" charset="0"/>
                <a:ea typeface="Times New Roman" panose="02020603050405020304" pitchFamily="18" charset="0"/>
                <a:cs typeface="Noto Sans Devanagari"/>
              </a:rPr>
              <a:t>,</a:t>
            </a:r>
            <a:r>
              <a:rPr lang="hi-IN" sz="2200" dirty="0">
                <a:solidFill>
                  <a:srgbClr val="7030A0"/>
                </a:solidFill>
                <a:effectLst/>
                <a:latin typeface="Calibri" panose="020F0502020204030204" pitchFamily="34" charset="0"/>
                <a:ea typeface="Times New Roman" panose="02020603050405020304" pitchFamily="18" charset="0"/>
                <a:cs typeface="Noto Sans Devanagari"/>
              </a:rPr>
              <a:t> सागरजलाच्या हालचाली</a:t>
            </a:r>
            <a:r>
              <a:rPr lang="en-US" sz="2200" dirty="0">
                <a:solidFill>
                  <a:srgbClr val="7030A0"/>
                </a:solidFill>
                <a:effectLst/>
                <a:latin typeface="Calibri" panose="020F0502020204030204" pitchFamily="34" charset="0"/>
                <a:ea typeface="Times New Roman" panose="02020603050405020304" pitchFamily="18" charset="0"/>
                <a:cs typeface="Noto Sans Devanagari"/>
              </a:rPr>
              <a:t>,</a:t>
            </a:r>
            <a:r>
              <a:rPr lang="hi-IN" sz="2200" dirty="0">
                <a:solidFill>
                  <a:srgbClr val="7030A0"/>
                </a:solidFill>
                <a:effectLst/>
                <a:latin typeface="Calibri" panose="020F0502020204030204" pitchFamily="34" charset="0"/>
                <a:ea typeface="Times New Roman" panose="02020603050405020304" pitchFamily="18" charset="0"/>
                <a:cs typeface="Noto Sans Devanagari"/>
              </a:rPr>
              <a:t> सागर जलाच</a:t>
            </a:r>
            <a:r>
              <a:rPr lang="en-US" sz="2200" dirty="0">
                <a:solidFill>
                  <a:srgbClr val="7030A0"/>
                </a:solidFill>
                <a:effectLst/>
                <a:latin typeface="Calibri" panose="020F0502020204030204" pitchFamily="34" charset="0"/>
                <a:ea typeface="Times New Roman" panose="02020603050405020304" pitchFamily="18" charset="0"/>
                <a:cs typeface="Noto Sans Devanagari"/>
              </a:rPr>
              <a:t>े</a:t>
            </a:r>
            <a:r>
              <a:rPr lang="hi-IN" sz="2200" dirty="0">
                <a:solidFill>
                  <a:srgbClr val="7030A0"/>
                </a:solidFill>
                <a:effectLst/>
                <a:latin typeface="Calibri" panose="020F0502020204030204" pitchFamily="34" charset="0"/>
                <a:ea typeface="Times New Roman" panose="02020603050405020304" pitchFamily="18" charset="0"/>
                <a:cs typeface="Noto Sans Devanagari"/>
              </a:rPr>
              <a:t> रासायनिक गुणधर्म</a:t>
            </a:r>
            <a:r>
              <a:rPr lang="en-US" sz="2200" dirty="0">
                <a:solidFill>
                  <a:srgbClr val="7030A0"/>
                </a:solidFill>
                <a:effectLst/>
                <a:latin typeface="Calibri" panose="020F0502020204030204" pitchFamily="34" charset="0"/>
                <a:ea typeface="Times New Roman" panose="02020603050405020304" pitchFamily="18" charset="0"/>
                <a:cs typeface="Noto Sans Devanagari"/>
              </a:rPr>
              <a:t>,</a:t>
            </a:r>
            <a:r>
              <a:rPr lang="hi-IN" sz="2200" dirty="0">
                <a:solidFill>
                  <a:srgbClr val="7030A0"/>
                </a:solidFill>
                <a:effectLst/>
                <a:latin typeface="Calibri" panose="020F0502020204030204" pitchFamily="34" charset="0"/>
                <a:ea typeface="Times New Roman" panose="02020603050405020304" pitchFamily="18" charset="0"/>
                <a:cs typeface="Noto Sans Devanagari"/>
              </a:rPr>
              <a:t> सागरातील साधनसंपत्ती</a:t>
            </a:r>
            <a:r>
              <a:rPr lang="en-US" sz="2200" dirty="0">
                <a:solidFill>
                  <a:srgbClr val="7030A0"/>
                </a:solidFill>
                <a:effectLst/>
                <a:latin typeface="Calibri" panose="020F0502020204030204" pitchFamily="34" charset="0"/>
                <a:ea typeface="Times New Roman" panose="02020603050405020304" pitchFamily="18" charset="0"/>
                <a:cs typeface="Noto Sans Devanagari"/>
              </a:rPr>
              <a:t>,</a:t>
            </a:r>
            <a:r>
              <a:rPr lang="hi-IN" sz="2200" dirty="0">
                <a:solidFill>
                  <a:srgbClr val="7030A0"/>
                </a:solidFill>
                <a:effectLst/>
                <a:latin typeface="Calibri" panose="020F0502020204030204" pitchFamily="34" charset="0"/>
                <a:ea typeface="Times New Roman" panose="02020603050405020304" pitchFamily="18" charset="0"/>
                <a:cs typeface="Noto Sans Devanagari"/>
              </a:rPr>
              <a:t> सागराम</a:t>
            </a:r>
            <a:r>
              <a:rPr lang="en-US" sz="2200" dirty="0" err="1">
                <a:solidFill>
                  <a:srgbClr val="7030A0"/>
                </a:solidFill>
                <a:effectLst/>
                <a:latin typeface="Calibri" panose="020F0502020204030204" pitchFamily="34" charset="0"/>
                <a:ea typeface="Times New Roman" panose="02020603050405020304" pitchFamily="18" charset="0"/>
                <a:cs typeface="Noto Sans Devanagari"/>
              </a:rPr>
              <a:t>धील</a:t>
            </a:r>
            <a:r>
              <a:rPr lang="hi-IN" sz="2200" dirty="0">
                <a:solidFill>
                  <a:srgbClr val="7030A0"/>
                </a:solidFill>
                <a:effectLst/>
                <a:latin typeface="Calibri" panose="020F0502020204030204" pitchFamily="34" charset="0"/>
                <a:ea typeface="Times New Roman" panose="02020603050405020304" pitchFamily="18" charset="0"/>
                <a:cs typeface="Noto Sans Devanagari"/>
              </a:rPr>
              <a:t> जीवसृष्टी</a:t>
            </a:r>
            <a:r>
              <a:rPr lang="en-US" sz="2200" dirty="0">
                <a:solidFill>
                  <a:srgbClr val="7030A0"/>
                </a:solidFill>
                <a:effectLst/>
                <a:latin typeface="Calibri" panose="020F0502020204030204" pitchFamily="34" charset="0"/>
                <a:ea typeface="Times New Roman" panose="02020603050405020304" pitchFamily="18" charset="0"/>
                <a:cs typeface="Noto Sans Devanagari"/>
              </a:rPr>
              <a:t>,</a:t>
            </a:r>
            <a:r>
              <a:rPr lang="hi-IN" sz="2200" dirty="0">
                <a:solidFill>
                  <a:srgbClr val="7030A0"/>
                </a:solidFill>
                <a:effectLst/>
                <a:latin typeface="Calibri" panose="020F0502020204030204" pitchFamily="34" charset="0"/>
                <a:ea typeface="Times New Roman" panose="02020603050405020304" pitchFamily="18" charset="0"/>
                <a:cs typeface="Noto Sans Devanagari"/>
              </a:rPr>
              <a:t> सागरी ऊर्जा इत्यादी</a:t>
            </a:r>
            <a:r>
              <a:rPr lang="en-US" sz="2200" dirty="0">
                <a:solidFill>
                  <a:srgbClr val="7030A0"/>
                </a:solidFill>
                <a:effectLst/>
                <a:latin typeface="Calibri" panose="020F0502020204030204" pitchFamily="34" charset="0"/>
                <a:ea typeface="Times New Roman" panose="02020603050405020304" pitchFamily="18" charset="0"/>
                <a:cs typeface="Noto Sans Devanagari"/>
              </a:rPr>
              <a:t>. </a:t>
            </a:r>
            <a:r>
              <a:rPr lang="en-US" sz="2200" dirty="0" err="1">
                <a:solidFill>
                  <a:srgbClr val="7030A0"/>
                </a:solidFill>
                <a:effectLst/>
                <a:latin typeface="Calibri" panose="020F0502020204030204" pitchFamily="34" charset="0"/>
                <a:ea typeface="Times New Roman" panose="02020603050405020304" pitchFamily="18" charset="0"/>
                <a:cs typeface="Noto Sans Devanagari"/>
              </a:rPr>
              <a:t>अनेक</a:t>
            </a:r>
            <a:r>
              <a:rPr lang="en-US" sz="2200" dirty="0">
                <a:solidFill>
                  <a:srgbClr val="7030A0"/>
                </a:solidFill>
                <a:effectLst/>
                <a:latin typeface="Calibri" panose="020F0502020204030204" pitchFamily="34" charset="0"/>
                <a:ea typeface="Times New Roman" panose="02020603050405020304" pitchFamily="18" charset="0"/>
                <a:cs typeface="Noto Sans Devanagari"/>
              </a:rPr>
              <a:t> </a:t>
            </a:r>
            <a:r>
              <a:rPr lang="en-US" sz="2200" dirty="0" err="1">
                <a:solidFill>
                  <a:srgbClr val="7030A0"/>
                </a:solidFill>
                <a:effectLst/>
                <a:latin typeface="Calibri" panose="020F0502020204030204" pitchFamily="34" charset="0"/>
                <a:ea typeface="Times New Roman" panose="02020603050405020304" pitchFamily="18" charset="0"/>
                <a:cs typeface="Noto Sans Devanagari"/>
              </a:rPr>
              <a:t>घटकांच्या</a:t>
            </a:r>
            <a:r>
              <a:rPr lang="en-US" sz="2200" dirty="0">
                <a:solidFill>
                  <a:srgbClr val="7030A0"/>
                </a:solidFill>
                <a:effectLst/>
                <a:latin typeface="Calibri" panose="020F0502020204030204" pitchFamily="34" charset="0"/>
                <a:ea typeface="Times New Roman" panose="02020603050405020304" pitchFamily="18" charset="0"/>
                <a:cs typeface="Noto Sans Devanagari"/>
              </a:rPr>
              <a:t> </a:t>
            </a:r>
            <a:r>
              <a:rPr lang="hi-IN" sz="2200" dirty="0">
                <a:solidFill>
                  <a:srgbClr val="7030A0"/>
                </a:solidFill>
                <a:effectLst/>
                <a:latin typeface="Calibri" panose="020F0502020204030204" pitchFamily="34" charset="0"/>
                <a:ea typeface="Times New Roman" panose="02020603050405020304" pitchFamily="18" charset="0"/>
                <a:cs typeface="Noto Sans Devanagari"/>
              </a:rPr>
              <a:t>संदर्भा</a:t>
            </a:r>
            <a:r>
              <a:rPr lang="en-US" sz="2200" dirty="0" err="1">
                <a:solidFill>
                  <a:srgbClr val="7030A0"/>
                </a:solidFill>
                <a:effectLst/>
                <a:latin typeface="Calibri" panose="020F0502020204030204" pitchFamily="34" charset="0"/>
                <a:ea typeface="Times New Roman" panose="02020603050405020304" pitchFamily="18" charset="0"/>
                <a:cs typeface="Noto Sans Devanagari"/>
              </a:rPr>
              <a:t>ने</a:t>
            </a:r>
            <a:r>
              <a:rPr lang="en-US" sz="2200" dirty="0">
                <a:solidFill>
                  <a:srgbClr val="7030A0"/>
                </a:solidFill>
                <a:effectLst/>
                <a:latin typeface="Calibri" panose="020F0502020204030204" pitchFamily="34" charset="0"/>
                <a:ea typeface="Times New Roman" panose="02020603050405020304" pitchFamily="18" charset="0"/>
                <a:cs typeface="Noto Sans Devanagari"/>
              </a:rPr>
              <a:t> </a:t>
            </a:r>
            <a:r>
              <a:rPr lang="en-US" sz="2200" dirty="0" err="1">
                <a:solidFill>
                  <a:srgbClr val="7030A0"/>
                </a:solidFill>
                <a:effectLst/>
                <a:latin typeface="Calibri" panose="020F0502020204030204" pitchFamily="34" charset="0"/>
                <a:ea typeface="Times New Roman" panose="02020603050405020304" pitchFamily="18" charset="0"/>
                <a:cs typeface="Noto Sans Devanagari"/>
              </a:rPr>
              <a:t>जी</a:t>
            </a:r>
            <a:r>
              <a:rPr lang="en-US" sz="2200" dirty="0">
                <a:solidFill>
                  <a:srgbClr val="7030A0"/>
                </a:solidFill>
                <a:effectLst/>
                <a:latin typeface="Calibri" panose="020F0502020204030204" pitchFamily="34" charset="0"/>
                <a:ea typeface="Times New Roman" panose="02020603050405020304" pitchFamily="18" charset="0"/>
                <a:cs typeface="Noto Sans Devanagari"/>
              </a:rPr>
              <a:t> </a:t>
            </a:r>
            <a:r>
              <a:rPr lang="hi-IN" sz="2200" dirty="0">
                <a:solidFill>
                  <a:srgbClr val="7030A0"/>
                </a:solidFill>
                <a:effectLst/>
                <a:latin typeface="Calibri" panose="020F0502020204030204" pitchFamily="34" charset="0"/>
                <a:ea typeface="Times New Roman" panose="02020603050405020304" pitchFamily="18" charset="0"/>
                <a:cs typeface="Noto Sans Devanagari"/>
              </a:rPr>
              <a:t>महत्वपूर्ण माहिती उपलब्ध होत आहे</a:t>
            </a:r>
            <a:r>
              <a:rPr lang="en-US" sz="2200" dirty="0">
                <a:solidFill>
                  <a:srgbClr val="7030A0"/>
                </a:solidFill>
                <a:effectLst/>
                <a:latin typeface="Calibri" panose="020F0502020204030204" pitchFamily="34" charset="0"/>
                <a:ea typeface="Times New Roman" panose="02020603050405020304" pitchFamily="18" charset="0"/>
                <a:cs typeface="Noto Sans Devanagari"/>
              </a:rPr>
              <a:t>,</a:t>
            </a:r>
            <a:r>
              <a:rPr lang="hi-IN" sz="2200" dirty="0">
                <a:solidFill>
                  <a:srgbClr val="7030A0"/>
                </a:solidFill>
                <a:effectLst/>
                <a:latin typeface="Calibri" panose="020F0502020204030204" pitchFamily="34" charset="0"/>
                <a:ea typeface="Times New Roman" panose="02020603050405020304" pitchFamily="18" charset="0"/>
                <a:cs typeface="Noto Sans Devanagari"/>
              </a:rPr>
              <a:t> त्या माहितीचा उपयोग </a:t>
            </a:r>
            <a:r>
              <a:rPr lang="en-US" sz="2200" dirty="0" err="1">
                <a:solidFill>
                  <a:srgbClr val="7030A0"/>
                </a:solidFill>
                <a:effectLst/>
                <a:latin typeface="Calibri" panose="020F0502020204030204" pitchFamily="34" charset="0"/>
                <a:ea typeface="Times New Roman" panose="02020603050405020304" pitchFamily="18" charset="0"/>
                <a:cs typeface="Noto Sans Devanagari"/>
              </a:rPr>
              <a:t>मानवाच्</a:t>
            </a:r>
            <a:r>
              <a:rPr lang="en-US" sz="2200" dirty="0" err="1">
                <a:solidFill>
                  <a:srgbClr val="7030A0"/>
                </a:solidFill>
                <a:latin typeface="Calibri" panose="020F0502020204030204" pitchFamily="34" charset="0"/>
                <a:ea typeface="Times New Roman" panose="02020603050405020304" pitchFamily="18" charset="0"/>
                <a:cs typeface="Noto Sans Devanagari"/>
              </a:rPr>
              <a:t>या</a:t>
            </a:r>
            <a:r>
              <a:rPr lang="en-US" sz="2200" dirty="0">
                <a:solidFill>
                  <a:srgbClr val="7030A0"/>
                </a:solidFill>
                <a:latin typeface="Calibri" panose="020F0502020204030204" pitchFamily="34" charset="0"/>
                <a:ea typeface="Times New Roman" panose="02020603050405020304" pitchFamily="18" charset="0"/>
                <a:cs typeface="Noto Sans Devanagari"/>
              </a:rPr>
              <a:t> </a:t>
            </a:r>
            <a:r>
              <a:rPr lang="hi-IN" sz="2200" dirty="0">
                <a:solidFill>
                  <a:srgbClr val="7030A0"/>
                </a:solidFill>
                <a:effectLst/>
                <a:latin typeface="Calibri" panose="020F0502020204030204" pitchFamily="34" charset="0"/>
                <a:ea typeface="Times New Roman" panose="02020603050405020304" pitchFamily="18" charset="0"/>
                <a:cs typeface="Noto Sans Devanagari"/>
              </a:rPr>
              <a:t>सागर संबंधित व्यवसायाच्या विकासासाठी करून घेण्यात येत आहे</a:t>
            </a:r>
            <a:r>
              <a:rPr lang="en-US" sz="2200" dirty="0">
                <a:solidFill>
                  <a:srgbClr val="7030A0"/>
                </a:solidFill>
                <a:effectLst/>
                <a:latin typeface="Calibri" panose="020F0502020204030204" pitchFamily="34" charset="0"/>
                <a:ea typeface="Times New Roman" panose="02020603050405020304" pitchFamily="18" charset="0"/>
                <a:cs typeface="Noto Sans Devanagari"/>
              </a:rPr>
              <a:t>.</a:t>
            </a:r>
            <a:r>
              <a:rPr lang="hi-IN" sz="2200" dirty="0">
                <a:solidFill>
                  <a:srgbClr val="7030A0"/>
                </a:solidFill>
                <a:effectLst/>
                <a:latin typeface="Calibri" panose="020F0502020204030204" pitchFamily="34" charset="0"/>
                <a:ea typeface="Times New Roman" panose="02020603050405020304" pitchFamily="18" charset="0"/>
                <a:cs typeface="Noto Sans Devanagari"/>
              </a:rPr>
              <a:t> सागरापासून आणिक प्रत्यक्ष व अप्रत्यक्ष फायदे मानवाला होत असतात</a:t>
            </a:r>
            <a:r>
              <a:rPr lang="en-US" sz="2200" dirty="0">
                <a:solidFill>
                  <a:srgbClr val="7030A0"/>
                </a:solidFill>
                <a:effectLst/>
                <a:latin typeface="Calibri" panose="020F0502020204030204" pitchFamily="34" charset="0"/>
                <a:ea typeface="Times New Roman" panose="02020603050405020304" pitchFamily="18" charset="0"/>
                <a:cs typeface="Noto Sans Devanagari"/>
              </a:rPr>
              <a:t>.</a:t>
            </a:r>
            <a:r>
              <a:rPr lang="hi-IN" sz="2200" dirty="0">
                <a:solidFill>
                  <a:srgbClr val="7030A0"/>
                </a:solidFill>
                <a:effectLst/>
                <a:latin typeface="Calibri" panose="020F0502020204030204" pitchFamily="34" charset="0"/>
                <a:ea typeface="Times New Roman" panose="02020603050405020304" pitchFamily="18" charset="0"/>
                <a:cs typeface="Noto Sans Devanagari"/>
              </a:rPr>
              <a:t> सागर विज्ञानाच्या अभ्यासाची महत्त्व व उपयुक्तता पुढील घटकाच्या आधारे स्पष्ट होते</a:t>
            </a:r>
            <a:r>
              <a:rPr lang="en-IN" sz="2200" dirty="0">
                <a:solidFill>
                  <a:srgbClr val="7030A0"/>
                </a:solidFill>
                <a:effectLst/>
                <a:latin typeface="Calibri" panose="020F0502020204030204" pitchFamily="34" charset="0"/>
                <a:ea typeface="Times New Roman" panose="02020603050405020304" pitchFamily="18" charset="0"/>
                <a:cs typeface="Noto Sans Devanagari"/>
              </a:rPr>
              <a:t>.</a:t>
            </a:r>
            <a:endParaRPr lang="en-US" sz="2200" dirty="0">
              <a:solidFill>
                <a:srgbClr val="7030A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80554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show="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440480C7-DAC1-484A-8DA7-893C7C5330A9}"/>
              </a:ext>
            </a:extLst>
          </p:cNvPr>
          <p:cNvSpPr txBox="1"/>
          <p:nvPr/>
        </p:nvSpPr>
        <p:spPr>
          <a:xfrm>
            <a:off x="371475" y="593193"/>
            <a:ext cx="8624887" cy="5280933"/>
          </a:xfrm>
          <a:prstGeom prst="rect">
            <a:avLst/>
          </a:prstGeom>
          <a:noFill/>
        </p:spPr>
        <p:txBody>
          <a:bodyPr wrap="square">
            <a:spAutoFit/>
          </a:bodyPr>
          <a:lstStyle/>
          <a:p>
            <a:pPr marL="0" marR="0" algn="just">
              <a:lnSpc>
                <a:spcPct val="150000"/>
              </a:lnSpc>
              <a:spcBef>
                <a:spcPts val="0"/>
              </a:spcBef>
              <a:spcAft>
                <a:spcPts val="800"/>
              </a:spcAft>
            </a:pPr>
            <a:r>
              <a:rPr lang="en-US" sz="2200" b="1" dirty="0">
                <a:solidFill>
                  <a:srgbClr val="0070C0"/>
                </a:solidFill>
                <a:highlight>
                  <a:srgbClr val="800000"/>
                </a:highlight>
                <a:latin typeface="Calibri" panose="020F0502020204030204" pitchFamily="34" charset="0"/>
                <a:ea typeface="Times New Roman" panose="02020603050405020304" pitchFamily="18" charset="0"/>
                <a:cs typeface="Noto Sans Devanagari"/>
              </a:rPr>
              <a:t>1.</a:t>
            </a:r>
            <a:r>
              <a:rPr lang="hi-IN" sz="2200" b="1" dirty="0">
                <a:solidFill>
                  <a:srgbClr val="0070C0"/>
                </a:solidFill>
                <a:effectLst/>
                <a:highlight>
                  <a:srgbClr val="800000"/>
                </a:highlight>
                <a:latin typeface="Calibri" panose="020F0502020204030204" pitchFamily="34" charset="0"/>
                <a:ea typeface="Times New Roman" panose="02020603050405020304" pitchFamily="18" charset="0"/>
                <a:cs typeface="Noto Sans Devanagari"/>
              </a:rPr>
              <a:t> सागर विज्ञान व सागरी जीवसृष्टी</a:t>
            </a:r>
            <a:r>
              <a:rPr lang="en-US" sz="2200" b="1" dirty="0">
                <a:solidFill>
                  <a:srgbClr val="0070C0"/>
                </a:solidFill>
                <a:effectLst/>
                <a:highlight>
                  <a:srgbClr val="800000"/>
                </a:highlight>
                <a:latin typeface="Calibri" panose="020F0502020204030204" pitchFamily="34" charset="0"/>
                <a:ea typeface="Times New Roman" panose="02020603050405020304" pitchFamily="18" charset="0"/>
                <a:cs typeface="Noto Sans Devanagari"/>
              </a:rPr>
              <a:t> :-</a:t>
            </a:r>
            <a:endParaRPr lang="en-US" sz="2200" b="1" dirty="0">
              <a:solidFill>
                <a:srgbClr val="0070C0"/>
              </a:solidFill>
              <a:effectLst/>
              <a:highlight>
                <a:srgbClr val="800000"/>
              </a:highligh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50000"/>
              </a:lnSpc>
              <a:spcBef>
                <a:spcPts val="0"/>
              </a:spcBef>
              <a:spcAft>
                <a:spcPts val="800"/>
              </a:spcAft>
            </a:pPr>
            <a:r>
              <a:rPr lang="en-US" sz="2000" dirty="0">
                <a:solidFill>
                  <a:srgbClr val="0070C0"/>
                </a:solidFill>
                <a:effectLst/>
                <a:latin typeface="Calibri" panose="020F0502020204030204" pitchFamily="34" charset="0"/>
                <a:ea typeface="Times New Roman" panose="02020603050405020304" pitchFamily="18" charset="0"/>
                <a:cs typeface="Noto Sans Devanagari"/>
              </a:rPr>
              <a:t>	</a:t>
            </a:r>
            <a:r>
              <a:rPr lang="hi-IN" sz="2000" dirty="0">
                <a:solidFill>
                  <a:srgbClr val="0070C0"/>
                </a:solidFill>
                <a:effectLst/>
                <a:latin typeface="Calibri" panose="020F0502020204030204" pitchFamily="34" charset="0"/>
                <a:ea typeface="Times New Roman" panose="02020603050405020304" pitchFamily="18" charset="0"/>
                <a:cs typeface="Noto Sans Devanagari"/>
              </a:rPr>
              <a:t>सागरी जीवशास्त्र या सागर विज्ञानाच्या शाखेत सागरातील जीवसृष्टीचा अभ्यास केला जातो</a:t>
            </a:r>
            <a:r>
              <a:rPr lang="en-US" sz="2000" dirty="0">
                <a:solidFill>
                  <a:srgbClr val="0070C0"/>
                </a:solidFill>
                <a:effectLst/>
                <a:latin typeface="Calibri" panose="020F0502020204030204" pitchFamily="34" charset="0"/>
                <a:ea typeface="Times New Roman" panose="02020603050405020304" pitchFamily="18" charset="0"/>
                <a:cs typeface="Noto Sans Devanagari"/>
              </a:rPr>
              <a:t>.</a:t>
            </a:r>
            <a:r>
              <a:rPr lang="hi-IN" sz="2000" dirty="0">
                <a:solidFill>
                  <a:srgbClr val="0070C0"/>
                </a:solidFill>
                <a:effectLst/>
                <a:latin typeface="Calibri" panose="020F0502020204030204" pitchFamily="34" charset="0"/>
                <a:ea typeface="Times New Roman" panose="02020603050405020304" pitchFamily="18" charset="0"/>
                <a:cs typeface="Noto Sans Devanagari"/>
              </a:rPr>
              <a:t> सागरामध्ये सूक्ष्मजीव वनस्पती व प्राणी यांचा मोठ्या प्रमाणात साठा आहे</a:t>
            </a:r>
            <a:r>
              <a:rPr lang="en-US" sz="2000" dirty="0">
                <a:solidFill>
                  <a:srgbClr val="0070C0"/>
                </a:solidFill>
                <a:effectLst/>
                <a:latin typeface="Calibri" panose="020F0502020204030204" pitchFamily="34" charset="0"/>
                <a:ea typeface="Times New Roman" panose="02020603050405020304" pitchFamily="18" charset="0"/>
                <a:cs typeface="Noto Sans Devanagari"/>
              </a:rPr>
              <a:t>.</a:t>
            </a:r>
            <a:r>
              <a:rPr lang="hi-IN" sz="2000" dirty="0">
                <a:solidFill>
                  <a:srgbClr val="0070C0"/>
                </a:solidFill>
                <a:effectLst/>
                <a:latin typeface="Calibri" panose="020F0502020204030204" pitchFamily="34" charset="0"/>
                <a:ea typeface="Times New Roman" panose="02020603050405020304" pitchFamily="18" charset="0"/>
                <a:cs typeface="Noto Sans Devanagari"/>
              </a:rPr>
              <a:t> मानवाकडे ज्यावेळी फारस</a:t>
            </a:r>
            <a:r>
              <a:rPr lang="en-US" sz="2000" dirty="0">
                <a:solidFill>
                  <a:srgbClr val="0070C0"/>
                </a:solidFill>
                <a:effectLst/>
                <a:latin typeface="Calibri" panose="020F0502020204030204" pitchFamily="34" charset="0"/>
                <a:ea typeface="Times New Roman" panose="02020603050405020304" pitchFamily="18" charset="0"/>
                <a:cs typeface="Noto Sans Devanagari"/>
              </a:rPr>
              <a:t>े </a:t>
            </a:r>
            <a:r>
              <a:rPr lang="hi-IN" sz="2000" dirty="0">
                <a:solidFill>
                  <a:srgbClr val="0070C0"/>
                </a:solidFill>
                <a:effectLst/>
                <a:latin typeface="Calibri" panose="020F0502020204030204" pitchFamily="34" charset="0"/>
                <a:ea typeface="Times New Roman" panose="02020603050405020304" pitchFamily="18" charset="0"/>
                <a:cs typeface="Noto Sans Devanagari"/>
              </a:rPr>
              <a:t>शास्त्रीय व तांत्रिक ज्ञान नव्हते</a:t>
            </a:r>
            <a:r>
              <a:rPr lang="en-US" sz="2000" dirty="0">
                <a:solidFill>
                  <a:srgbClr val="0070C0"/>
                </a:solidFill>
                <a:effectLst/>
                <a:latin typeface="Calibri" panose="020F0502020204030204" pitchFamily="34" charset="0"/>
                <a:ea typeface="Times New Roman" panose="02020603050405020304" pitchFamily="18" charset="0"/>
                <a:cs typeface="Noto Sans Devanagari"/>
              </a:rPr>
              <a:t>.</a:t>
            </a:r>
            <a:r>
              <a:rPr lang="hi-IN" sz="2000" dirty="0">
                <a:solidFill>
                  <a:srgbClr val="0070C0"/>
                </a:solidFill>
                <a:effectLst/>
                <a:latin typeface="Calibri" panose="020F0502020204030204" pitchFamily="34" charset="0"/>
                <a:ea typeface="Times New Roman" panose="02020603050405020304" pitchFamily="18" charset="0"/>
                <a:cs typeface="Noto Sans Devanagari"/>
              </a:rPr>
              <a:t> त्या काळात त्या</a:t>
            </a:r>
            <a:r>
              <a:rPr lang="en-US" sz="2000" dirty="0" err="1">
                <a:solidFill>
                  <a:srgbClr val="0070C0"/>
                </a:solidFill>
                <a:effectLst/>
                <a:latin typeface="Calibri" panose="020F0502020204030204" pitchFamily="34" charset="0"/>
                <a:ea typeface="Times New Roman" panose="02020603050405020304" pitchFamily="18" charset="0"/>
                <a:cs typeface="Noto Sans Devanagari"/>
              </a:rPr>
              <a:t>ने</a:t>
            </a:r>
            <a:r>
              <a:rPr lang="hi-IN" sz="2000" dirty="0">
                <a:solidFill>
                  <a:srgbClr val="0070C0"/>
                </a:solidFill>
                <a:effectLst/>
                <a:latin typeface="Calibri" panose="020F0502020204030204" pitchFamily="34" charset="0"/>
                <a:ea typeface="Times New Roman" panose="02020603050405020304" pitchFamily="18" charset="0"/>
                <a:cs typeface="Noto Sans Devanagari"/>
              </a:rPr>
              <a:t> मासेमारी</a:t>
            </a:r>
            <a:r>
              <a:rPr lang="en-US" sz="2000" dirty="0" err="1">
                <a:solidFill>
                  <a:srgbClr val="0070C0"/>
                </a:solidFill>
                <a:effectLst/>
                <a:latin typeface="Calibri" panose="020F0502020204030204" pitchFamily="34" charset="0"/>
                <a:ea typeface="Times New Roman" panose="02020603050405020304" pitchFamily="18" charset="0"/>
                <a:cs typeface="Noto Sans Devanagari"/>
              </a:rPr>
              <a:t>च्या</a:t>
            </a:r>
            <a:r>
              <a:rPr lang="hi-IN" sz="2000" dirty="0">
                <a:solidFill>
                  <a:srgbClr val="0070C0"/>
                </a:solidFill>
                <a:effectLst/>
                <a:latin typeface="Calibri" panose="020F0502020204030204" pitchFamily="34" charset="0"/>
                <a:ea typeface="Times New Roman" panose="02020603050405020304" pitchFamily="18" charset="0"/>
                <a:cs typeface="Noto Sans Devanagari"/>
              </a:rPr>
              <a:t> व्यवसाय</a:t>
            </a:r>
            <a:r>
              <a:rPr lang="en-US" sz="2000" dirty="0" err="1">
                <a:solidFill>
                  <a:srgbClr val="0070C0"/>
                </a:solidFill>
                <a:effectLst/>
                <a:latin typeface="Calibri" panose="020F0502020204030204" pitchFamily="34" charset="0"/>
                <a:ea typeface="Times New Roman" panose="02020603050405020304" pitchFamily="18" charset="0"/>
                <a:cs typeface="Noto Sans Devanagari"/>
              </a:rPr>
              <a:t>ातून</a:t>
            </a:r>
            <a:r>
              <a:rPr lang="hi-IN" sz="2000" dirty="0">
                <a:solidFill>
                  <a:srgbClr val="0070C0"/>
                </a:solidFill>
                <a:effectLst/>
                <a:latin typeface="Calibri" panose="020F0502020204030204" pitchFamily="34" charset="0"/>
                <a:ea typeface="Times New Roman" panose="02020603050405020304" pitchFamily="18" charset="0"/>
                <a:cs typeface="Noto Sans Devanagari"/>
              </a:rPr>
              <a:t> सागरी जीवसृष्टीचा उपयोग केलेला आहे</a:t>
            </a:r>
            <a:r>
              <a:rPr lang="en-US" sz="2000" dirty="0">
                <a:solidFill>
                  <a:srgbClr val="0070C0"/>
                </a:solidFill>
                <a:effectLst/>
                <a:latin typeface="Calibri" panose="020F0502020204030204" pitchFamily="34" charset="0"/>
                <a:ea typeface="Times New Roman" panose="02020603050405020304" pitchFamily="18" charset="0"/>
                <a:cs typeface="Noto Sans Devanagari"/>
              </a:rPr>
              <a:t>.</a:t>
            </a:r>
            <a:r>
              <a:rPr lang="hi-IN" sz="2000" dirty="0">
                <a:solidFill>
                  <a:srgbClr val="0070C0"/>
                </a:solidFill>
                <a:effectLst/>
                <a:latin typeface="Calibri" panose="020F0502020204030204" pitchFamily="34" charset="0"/>
                <a:ea typeface="Times New Roman" panose="02020603050405020304" pitchFamily="18" charset="0"/>
                <a:cs typeface="Noto Sans Devanagari"/>
              </a:rPr>
              <a:t> सद्य</a:t>
            </a:r>
            <a:r>
              <a:rPr lang="en-US" sz="2000" dirty="0">
                <a:solidFill>
                  <a:srgbClr val="0070C0"/>
                </a:solidFill>
                <a:effectLst/>
                <a:latin typeface="Calibri" panose="020F0502020204030204" pitchFamily="34" charset="0"/>
                <a:ea typeface="Times New Roman" panose="02020603050405020304" pitchFamily="18" charset="0"/>
                <a:cs typeface="Noto Sans Devanagari"/>
              </a:rPr>
              <a:t> </a:t>
            </a:r>
            <a:r>
              <a:rPr lang="hi-IN" sz="2000" dirty="0">
                <a:solidFill>
                  <a:srgbClr val="0070C0"/>
                </a:solidFill>
                <a:effectLst/>
                <a:latin typeface="Calibri" panose="020F0502020204030204" pitchFamily="34" charset="0"/>
                <a:ea typeface="Times New Roman" panose="02020603050405020304" pitchFamily="18" charset="0"/>
                <a:cs typeface="Noto Sans Devanagari"/>
              </a:rPr>
              <a:t>परिस्थितीत जगाच्या वाढत्या लोकसंख्येमुळे </a:t>
            </a:r>
            <a:r>
              <a:rPr lang="en-US" sz="2000" dirty="0" err="1">
                <a:solidFill>
                  <a:srgbClr val="0070C0"/>
                </a:solidFill>
                <a:effectLst/>
                <a:latin typeface="Calibri" panose="020F0502020204030204" pitchFamily="34" charset="0"/>
                <a:ea typeface="Times New Roman" panose="02020603050405020304" pitchFamily="18" charset="0"/>
                <a:cs typeface="Noto Sans Devanagari"/>
              </a:rPr>
              <a:t>अन्न</a:t>
            </a:r>
            <a:r>
              <a:rPr lang="en-US" sz="2000" dirty="0">
                <a:solidFill>
                  <a:srgbClr val="0070C0"/>
                </a:solidFill>
                <a:effectLst/>
                <a:latin typeface="Calibri" panose="020F0502020204030204" pitchFamily="34" charset="0"/>
                <a:ea typeface="Times New Roman" panose="02020603050405020304" pitchFamily="18" charset="0"/>
                <a:cs typeface="Noto Sans Devanagari"/>
              </a:rPr>
              <a:t> </a:t>
            </a:r>
            <a:r>
              <a:rPr lang="en-US" sz="2000" dirty="0" err="1">
                <a:solidFill>
                  <a:srgbClr val="0070C0"/>
                </a:solidFill>
                <a:effectLst/>
                <a:latin typeface="Calibri" panose="020F0502020204030204" pitchFamily="34" charset="0"/>
                <a:ea typeface="Times New Roman" panose="02020603050405020304" pitchFamily="18" charset="0"/>
                <a:cs typeface="Noto Sans Devanagari"/>
              </a:rPr>
              <a:t>पुरवठ</a:t>
            </a:r>
            <a:r>
              <a:rPr lang="en-US" sz="2000" dirty="0" err="1">
                <a:solidFill>
                  <a:srgbClr val="0070C0"/>
                </a:solidFill>
                <a:latin typeface="Calibri" panose="020F0502020204030204" pitchFamily="34" charset="0"/>
                <a:ea typeface="Times New Roman" panose="02020603050405020304" pitchFamily="18" charset="0"/>
                <a:cs typeface="Noto Sans Devanagari"/>
              </a:rPr>
              <a:t>याची</a:t>
            </a:r>
            <a:r>
              <a:rPr lang="en-US" sz="2000" dirty="0">
                <a:solidFill>
                  <a:srgbClr val="0070C0"/>
                </a:solidFill>
                <a:latin typeface="Calibri" panose="020F0502020204030204" pitchFamily="34" charset="0"/>
                <a:ea typeface="Times New Roman" panose="02020603050405020304" pitchFamily="18" charset="0"/>
                <a:cs typeface="Noto Sans Devanagari"/>
              </a:rPr>
              <a:t> </a:t>
            </a:r>
            <a:r>
              <a:rPr lang="hi-IN" sz="2000" dirty="0">
                <a:solidFill>
                  <a:srgbClr val="0070C0"/>
                </a:solidFill>
                <a:effectLst/>
                <a:latin typeface="Calibri" panose="020F0502020204030204" pitchFamily="34" charset="0"/>
                <a:ea typeface="Times New Roman" panose="02020603050405020304" pitchFamily="18" charset="0"/>
                <a:cs typeface="Noto Sans Devanagari"/>
              </a:rPr>
              <a:t>समस्या तीव्र होत चाललेली आहे. तसेच जगातील सुमारे 50 टक्के लोकांच्या आहारात प्रोटीनचे प्रमाण कमी आढळते</a:t>
            </a:r>
            <a:r>
              <a:rPr lang="en-US" sz="2000" dirty="0">
                <a:solidFill>
                  <a:srgbClr val="0070C0"/>
                </a:solidFill>
                <a:effectLst/>
                <a:latin typeface="Calibri" panose="020F0502020204030204" pitchFamily="34" charset="0"/>
                <a:ea typeface="Times New Roman" panose="02020603050405020304" pitchFamily="18" charset="0"/>
                <a:cs typeface="Noto Sans Devanagari"/>
              </a:rPr>
              <a:t>.</a:t>
            </a:r>
            <a:r>
              <a:rPr lang="hi-IN" sz="2000" dirty="0">
                <a:solidFill>
                  <a:srgbClr val="0070C0"/>
                </a:solidFill>
                <a:effectLst/>
                <a:latin typeface="Calibri" panose="020F0502020204030204" pitchFamily="34" charset="0"/>
                <a:ea typeface="Times New Roman" panose="02020603050405020304" pitchFamily="18" charset="0"/>
                <a:cs typeface="Noto Sans Devanagari"/>
              </a:rPr>
              <a:t> या समस्या सोडविण्यासाठी जगातील </a:t>
            </a:r>
            <a:r>
              <a:rPr lang="en-US" sz="2000" dirty="0" err="1">
                <a:solidFill>
                  <a:srgbClr val="0070C0"/>
                </a:solidFill>
                <a:effectLst/>
                <a:latin typeface="Calibri" panose="020F0502020204030204" pitchFamily="34" charset="0"/>
                <a:ea typeface="Times New Roman" panose="02020603050405020304" pitchFamily="18" charset="0"/>
                <a:cs typeface="Noto Sans Devanagari"/>
              </a:rPr>
              <a:t>अनेक</a:t>
            </a:r>
            <a:r>
              <a:rPr lang="hi-IN" sz="2000" dirty="0">
                <a:solidFill>
                  <a:srgbClr val="0070C0"/>
                </a:solidFill>
                <a:effectLst/>
                <a:latin typeface="Calibri" panose="020F0502020204030204" pitchFamily="34" charset="0"/>
                <a:ea typeface="Times New Roman" panose="02020603050405020304" pitchFamily="18" charset="0"/>
                <a:cs typeface="Noto Sans Devanagari"/>
              </a:rPr>
              <a:t> देश मासेमारीचा व्यवसाय करत आहेत </a:t>
            </a:r>
            <a:r>
              <a:rPr lang="en-US" sz="2000" dirty="0">
                <a:solidFill>
                  <a:srgbClr val="0070C0"/>
                </a:solidFill>
                <a:effectLst/>
                <a:latin typeface="Calibri" panose="020F0502020204030204" pitchFamily="34" charset="0"/>
                <a:ea typeface="Times New Roman" panose="02020603050405020304" pitchFamily="18" charset="0"/>
                <a:cs typeface="Noto Sans Devanagari"/>
              </a:rPr>
              <a:t>.</a:t>
            </a:r>
            <a:r>
              <a:rPr lang="hi-IN" sz="2000" dirty="0">
                <a:solidFill>
                  <a:srgbClr val="0070C0"/>
                </a:solidFill>
                <a:effectLst/>
                <a:latin typeface="Calibri" panose="020F0502020204030204" pitchFamily="34" charset="0"/>
                <a:ea typeface="Times New Roman" panose="02020603050405020304" pitchFamily="18" charset="0"/>
                <a:cs typeface="Noto Sans Devanagari"/>
              </a:rPr>
              <a:t>सागरातील जलचर वनस्पती व </a:t>
            </a:r>
            <a:r>
              <a:rPr lang="en-US" sz="2000" dirty="0" err="1">
                <a:solidFill>
                  <a:srgbClr val="0070C0"/>
                </a:solidFill>
                <a:latin typeface="Calibri" panose="020F0502020204030204" pitchFamily="34" charset="0"/>
                <a:ea typeface="Times New Roman" panose="02020603050405020304" pitchFamily="18" charset="0"/>
                <a:cs typeface="Noto Sans Devanagari"/>
              </a:rPr>
              <a:t>प्रा</a:t>
            </a:r>
            <a:r>
              <a:rPr lang="hi-IN" sz="2000" dirty="0">
                <a:solidFill>
                  <a:srgbClr val="0070C0"/>
                </a:solidFill>
                <a:effectLst/>
                <a:latin typeface="Calibri" panose="020F0502020204030204" pitchFamily="34" charset="0"/>
                <a:ea typeface="Times New Roman" panose="02020603050405020304" pitchFamily="18" charset="0"/>
                <a:cs typeface="Noto Sans Devanagari"/>
              </a:rPr>
              <a:t>ण्या</a:t>
            </a:r>
            <a:r>
              <a:rPr lang="en-US" sz="2000" dirty="0">
                <a:solidFill>
                  <a:srgbClr val="0070C0"/>
                </a:solidFill>
                <a:effectLst/>
                <a:latin typeface="Calibri" panose="020F0502020204030204" pitchFamily="34" charset="0"/>
                <a:ea typeface="Times New Roman" panose="02020603050405020304" pitchFamily="18" charset="0"/>
                <a:cs typeface="Noto Sans Devanagari"/>
              </a:rPr>
              <a:t>ं</a:t>
            </a:r>
            <a:r>
              <a:rPr lang="hi-IN" sz="2000" dirty="0">
                <a:solidFill>
                  <a:srgbClr val="0070C0"/>
                </a:solidFill>
                <a:effectLst/>
                <a:latin typeface="Calibri" panose="020F0502020204030204" pitchFamily="34" charset="0"/>
                <a:ea typeface="Times New Roman" panose="02020603050405020304" pitchFamily="18" charset="0"/>
                <a:cs typeface="Noto Sans Devanagari"/>
              </a:rPr>
              <a:t>चा उपयोग</a:t>
            </a:r>
            <a:r>
              <a:rPr lang="en-US" sz="2000" dirty="0">
                <a:solidFill>
                  <a:srgbClr val="0070C0"/>
                </a:solidFill>
                <a:effectLst/>
                <a:latin typeface="Calibri" panose="020F0502020204030204" pitchFamily="34" charset="0"/>
                <a:ea typeface="Times New Roman" panose="02020603050405020304" pitchFamily="18" charset="0"/>
                <a:cs typeface="Noto Sans Devanagari"/>
              </a:rPr>
              <a:t> </a:t>
            </a:r>
            <a:r>
              <a:rPr lang="en-US" sz="2000" dirty="0" err="1">
                <a:solidFill>
                  <a:srgbClr val="0070C0"/>
                </a:solidFill>
                <a:effectLst/>
                <a:latin typeface="Calibri" panose="020F0502020204030204" pitchFamily="34" charset="0"/>
                <a:ea typeface="Times New Roman" panose="02020603050405020304" pitchFamily="18" charset="0"/>
                <a:cs typeface="Noto Sans Devanagari"/>
              </a:rPr>
              <a:t>जसा</a:t>
            </a:r>
            <a:r>
              <a:rPr lang="en-US" sz="2000" dirty="0">
                <a:solidFill>
                  <a:srgbClr val="0070C0"/>
                </a:solidFill>
                <a:effectLst/>
                <a:latin typeface="Calibri" panose="020F0502020204030204" pitchFamily="34" charset="0"/>
                <a:ea typeface="Times New Roman" panose="02020603050405020304" pitchFamily="18" charset="0"/>
                <a:cs typeface="Noto Sans Devanagari"/>
              </a:rPr>
              <a:t> </a:t>
            </a:r>
            <a:r>
              <a:rPr lang="en-US" sz="2000" dirty="0" err="1">
                <a:solidFill>
                  <a:srgbClr val="0070C0"/>
                </a:solidFill>
                <a:effectLst/>
                <a:latin typeface="Calibri" panose="020F0502020204030204" pitchFamily="34" charset="0"/>
                <a:ea typeface="Times New Roman" panose="02020603050405020304" pitchFamily="18" charset="0"/>
                <a:cs typeface="Noto Sans Devanagari"/>
              </a:rPr>
              <a:t>अन्</a:t>
            </a:r>
            <a:r>
              <a:rPr lang="en-US" sz="2000" dirty="0" err="1">
                <a:solidFill>
                  <a:srgbClr val="0070C0"/>
                </a:solidFill>
                <a:latin typeface="Calibri" panose="020F0502020204030204" pitchFamily="34" charset="0"/>
                <a:ea typeface="Times New Roman" panose="02020603050405020304" pitchFamily="18" charset="0"/>
                <a:cs typeface="Noto Sans Devanagari"/>
              </a:rPr>
              <a:t>न</a:t>
            </a:r>
            <a:r>
              <a:rPr lang="hi-IN" sz="2000" dirty="0">
                <a:solidFill>
                  <a:srgbClr val="0070C0"/>
                </a:solidFill>
                <a:effectLst/>
                <a:latin typeface="Calibri" panose="020F0502020204030204" pitchFamily="34" charset="0"/>
                <a:ea typeface="Times New Roman" panose="02020603050405020304" pitchFamily="18" charset="0"/>
                <a:cs typeface="Noto Sans Devanagari"/>
              </a:rPr>
              <a:t> म्हणून केला जातो तसाच विविध प्रकारची औषधे तयार करण्यासाठी त्याचा उपयोग होतो</a:t>
            </a:r>
            <a:r>
              <a:rPr lang="en-US" sz="2000" dirty="0">
                <a:solidFill>
                  <a:srgbClr val="0070C0"/>
                </a:solidFill>
                <a:effectLst/>
                <a:latin typeface="Calibri" panose="020F0502020204030204" pitchFamily="34" charset="0"/>
                <a:ea typeface="Times New Roman" panose="02020603050405020304" pitchFamily="18" charset="0"/>
                <a:cs typeface="Noto Sans Devanagari"/>
              </a:rPr>
              <a:t>.</a:t>
            </a:r>
            <a:r>
              <a:rPr lang="hi-IN" sz="2000" dirty="0">
                <a:solidFill>
                  <a:srgbClr val="0070C0"/>
                </a:solidFill>
                <a:effectLst/>
                <a:latin typeface="Calibri" panose="020F0502020204030204" pitchFamily="34" charset="0"/>
                <a:ea typeface="Times New Roman" panose="02020603050405020304" pitchFamily="18" charset="0"/>
                <a:cs typeface="Noto Sans Devanagari"/>
              </a:rPr>
              <a:t> या सं</a:t>
            </a:r>
            <a:r>
              <a:rPr lang="en-US" sz="2000" dirty="0" err="1">
                <a:solidFill>
                  <a:srgbClr val="0070C0"/>
                </a:solidFill>
                <a:effectLst/>
                <a:latin typeface="Calibri" panose="020F0502020204030204" pitchFamily="34" charset="0"/>
                <a:ea typeface="Times New Roman" panose="02020603050405020304" pitchFamily="18" charset="0"/>
                <a:cs typeface="Noto Sans Devanagari"/>
              </a:rPr>
              <a:t>दर्भा</a:t>
            </a:r>
            <a:r>
              <a:rPr lang="hi-IN" sz="2000" dirty="0">
                <a:solidFill>
                  <a:srgbClr val="0070C0"/>
                </a:solidFill>
                <a:effectLst/>
                <a:latin typeface="Calibri" panose="020F0502020204030204" pitchFamily="34" charset="0"/>
                <a:ea typeface="Times New Roman" panose="02020603050405020304" pitchFamily="18" charset="0"/>
                <a:cs typeface="Noto Sans Devanagari"/>
              </a:rPr>
              <a:t>ने चालणाऱ्या </a:t>
            </a:r>
            <a:r>
              <a:rPr lang="en-US" sz="2000" dirty="0" err="1">
                <a:solidFill>
                  <a:srgbClr val="0070C0"/>
                </a:solidFill>
                <a:effectLst/>
                <a:latin typeface="Calibri" panose="020F0502020204030204" pitchFamily="34" charset="0"/>
                <a:ea typeface="Times New Roman" panose="02020603050405020304" pitchFamily="18" charset="0"/>
                <a:cs typeface="Noto Sans Devanagari"/>
              </a:rPr>
              <a:t>मानवी</a:t>
            </a:r>
            <a:r>
              <a:rPr lang="en-US" sz="2000" dirty="0">
                <a:solidFill>
                  <a:srgbClr val="0070C0"/>
                </a:solidFill>
                <a:effectLst/>
                <a:latin typeface="Calibri" panose="020F0502020204030204" pitchFamily="34" charset="0"/>
                <a:ea typeface="Times New Roman" panose="02020603050405020304" pitchFamily="18" charset="0"/>
                <a:cs typeface="Noto Sans Devanagari"/>
              </a:rPr>
              <a:t> </a:t>
            </a:r>
            <a:r>
              <a:rPr lang="hi-IN" sz="2000" dirty="0">
                <a:solidFill>
                  <a:srgbClr val="0070C0"/>
                </a:solidFill>
                <a:effectLst/>
                <a:latin typeface="Calibri" panose="020F0502020204030204" pitchFamily="34" charset="0"/>
                <a:ea typeface="Times New Roman" panose="02020603050405020304" pitchFamily="18" charset="0"/>
                <a:cs typeface="Noto Sans Devanagari"/>
              </a:rPr>
              <a:t>व्यवसाय </a:t>
            </a:r>
            <a:r>
              <a:rPr lang="en-US" sz="2000" dirty="0" err="1">
                <a:solidFill>
                  <a:srgbClr val="0070C0"/>
                </a:solidFill>
                <a:effectLst/>
                <a:latin typeface="Calibri" panose="020F0502020204030204" pitchFamily="34" charset="0"/>
                <a:ea typeface="Times New Roman" panose="02020603050405020304" pitchFamily="18" charset="0"/>
                <a:cs typeface="Noto Sans Devanagari"/>
              </a:rPr>
              <a:t>जास्तीत</a:t>
            </a:r>
            <a:r>
              <a:rPr lang="en-US" sz="2000" dirty="0">
                <a:solidFill>
                  <a:srgbClr val="0070C0"/>
                </a:solidFill>
                <a:effectLst/>
                <a:latin typeface="Calibri" panose="020F0502020204030204" pitchFamily="34" charset="0"/>
                <a:ea typeface="Times New Roman" panose="02020603050405020304" pitchFamily="18" charset="0"/>
                <a:cs typeface="Noto Sans Devanagari"/>
              </a:rPr>
              <a:t> </a:t>
            </a:r>
            <a:r>
              <a:rPr lang="hi-IN" sz="2000" dirty="0">
                <a:solidFill>
                  <a:srgbClr val="0070C0"/>
                </a:solidFill>
                <a:effectLst/>
                <a:latin typeface="Calibri" panose="020F0502020204030204" pitchFamily="34" charset="0"/>
                <a:ea typeface="Times New Roman" panose="02020603050405020304" pitchFamily="18" charset="0"/>
                <a:cs typeface="Noto Sans Devanagari"/>
              </a:rPr>
              <a:t>जास्त होण्याच्या दृष्टीने </a:t>
            </a:r>
            <a:r>
              <a:rPr lang="en-US" sz="2000" dirty="0" err="1">
                <a:solidFill>
                  <a:srgbClr val="0070C0"/>
                </a:solidFill>
                <a:effectLst/>
                <a:latin typeface="Calibri" panose="020F0502020204030204" pitchFamily="34" charset="0"/>
                <a:ea typeface="Times New Roman" panose="02020603050405020304" pitchFamily="18" charset="0"/>
                <a:cs typeface="Noto Sans Devanagari"/>
              </a:rPr>
              <a:t>सागर</a:t>
            </a:r>
            <a:r>
              <a:rPr lang="en-US" sz="2000" dirty="0">
                <a:solidFill>
                  <a:srgbClr val="0070C0"/>
                </a:solidFill>
                <a:effectLst/>
                <a:latin typeface="Calibri" panose="020F0502020204030204" pitchFamily="34" charset="0"/>
                <a:ea typeface="Times New Roman" panose="02020603050405020304" pitchFamily="18" charset="0"/>
                <a:cs typeface="Noto Sans Devanagari"/>
              </a:rPr>
              <a:t> </a:t>
            </a:r>
            <a:r>
              <a:rPr lang="en-US" sz="2000" dirty="0" err="1">
                <a:solidFill>
                  <a:srgbClr val="0070C0"/>
                </a:solidFill>
                <a:effectLst/>
                <a:latin typeface="Calibri" panose="020F0502020204030204" pitchFamily="34" charset="0"/>
                <a:ea typeface="Times New Roman" panose="02020603050405020304" pitchFamily="18" charset="0"/>
                <a:cs typeface="Noto Sans Devanagari"/>
              </a:rPr>
              <a:t>विज्ञानाचा</a:t>
            </a:r>
            <a:r>
              <a:rPr lang="en-US" sz="2000" dirty="0">
                <a:solidFill>
                  <a:srgbClr val="0070C0"/>
                </a:solidFill>
                <a:effectLst/>
                <a:latin typeface="Calibri" panose="020F0502020204030204" pitchFamily="34" charset="0"/>
                <a:ea typeface="Times New Roman" panose="02020603050405020304" pitchFamily="18" charset="0"/>
                <a:cs typeface="Noto Sans Devanagari"/>
              </a:rPr>
              <a:t> </a:t>
            </a:r>
            <a:r>
              <a:rPr lang="en-US" sz="2000" dirty="0" err="1">
                <a:solidFill>
                  <a:srgbClr val="0070C0"/>
                </a:solidFill>
                <a:effectLst/>
                <a:latin typeface="Calibri" panose="020F0502020204030204" pitchFamily="34" charset="0"/>
                <a:ea typeface="Times New Roman" panose="02020603050405020304" pitchFamily="18" charset="0"/>
                <a:cs typeface="Noto Sans Devanagari"/>
              </a:rPr>
              <a:t>अभ्</a:t>
            </a:r>
            <a:r>
              <a:rPr lang="en-US" sz="2000" dirty="0" err="1">
                <a:solidFill>
                  <a:srgbClr val="0070C0"/>
                </a:solidFill>
                <a:latin typeface="Calibri" panose="020F0502020204030204" pitchFamily="34" charset="0"/>
                <a:ea typeface="Times New Roman" panose="02020603050405020304" pitchFamily="18" charset="0"/>
                <a:cs typeface="Noto Sans Devanagari"/>
              </a:rPr>
              <a:t>यास</a:t>
            </a:r>
            <a:r>
              <a:rPr lang="en-US" sz="2000" dirty="0">
                <a:solidFill>
                  <a:srgbClr val="0070C0"/>
                </a:solidFill>
                <a:latin typeface="Calibri" panose="020F0502020204030204" pitchFamily="34" charset="0"/>
                <a:ea typeface="Times New Roman" panose="02020603050405020304" pitchFamily="18" charset="0"/>
                <a:cs typeface="Noto Sans Devanagari"/>
              </a:rPr>
              <a:t> </a:t>
            </a:r>
            <a:r>
              <a:rPr lang="hi-IN" sz="2000" dirty="0">
                <a:solidFill>
                  <a:srgbClr val="0070C0"/>
                </a:solidFill>
                <a:effectLst/>
                <a:latin typeface="Calibri" panose="020F0502020204030204" pitchFamily="34" charset="0"/>
                <a:ea typeface="Times New Roman" panose="02020603050405020304" pitchFamily="18" charset="0"/>
                <a:cs typeface="Noto Sans Devanagari"/>
              </a:rPr>
              <a:t>उपयुक्त ठरतो</a:t>
            </a:r>
            <a:r>
              <a:rPr lang="en-IN" sz="2000" dirty="0">
                <a:solidFill>
                  <a:srgbClr val="0070C0"/>
                </a:solidFill>
                <a:effectLst/>
                <a:latin typeface="Calibri" panose="020F0502020204030204" pitchFamily="34" charset="0"/>
                <a:ea typeface="Times New Roman" panose="02020603050405020304" pitchFamily="18" charset="0"/>
                <a:cs typeface="Noto Sans Devanagari"/>
              </a:rPr>
              <a:t>.</a:t>
            </a:r>
            <a:endParaRPr lang="en-US" sz="2000"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243195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xmlns="" id="{BFAAAF15-2988-482C-9C2C-8BB1D1ECF81B}"/>
              </a:ext>
            </a:extLst>
          </p:cNvPr>
          <p:cNvSpPr txBox="1"/>
          <p:nvPr/>
        </p:nvSpPr>
        <p:spPr>
          <a:xfrm>
            <a:off x="185738" y="148235"/>
            <a:ext cx="11739562" cy="6980565"/>
          </a:xfrm>
          <a:prstGeom prst="rect">
            <a:avLst/>
          </a:prstGeom>
          <a:noFill/>
        </p:spPr>
        <p:txBody>
          <a:bodyPr wrap="square">
            <a:spAutoFit/>
          </a:bodyPr>
          <a:lstStyle/>
          <a:p>
            <a:pPr marL="0" marR="0" algn="just">
              <a:lnSpc>
                <a:spcPct val="150000"/>
              </a:lnSpc>
              <a:spcBef>
                <a:spcPts val="0"/>
              </a:spcBef>
              <a:spcAft>
                <a:spcPts val="800"/>
              </a:spcAft>
            </a:pPr>
            <a:r>
              <a:rPr lang="en-US"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	</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एकाच अक्षवृत्तीय विभागातील उत्तर व दक्षिण गोलार्धामध्ये महासागराच्या </a:t>
            </a:r>
            <a:r>
              <a:rPr lang="en-US" sz="2400" dirty="0" err="1">
                <a:solidFill>
                  <a:srgbClr val="FFFF00"/>
                </a:solidFill>
                <a:latin typeface="Calibri" panose="020F0502020204030204" pitchFamily="34" charset="0"/>
                <a:ea typeface="Times New Roman" panose="02020603050405020304" pitchFamily="18" charset="0"/>
                <a:cs typeface="Mangal" panose="02040503050203030202" pitchFamily="18" charset="0"/>
              </a:rPr>
              <a:t>पृष्ठीय</a:t>
            </a:r>
            <a:r>
              <a:rPr lang="en-US" sz="2400" dirty="0">
                <a:solidFill>
                  <a:srgbClr val="FFFF00"/>
                </a:solidFill>
                <a:latin typeface="Calibri" panose="020F0502020204030204" pitchFamily="34" charset="0"/>
                <a:ea typeface="Times New Roman" panose="02020603050405020304" pitchFamily="18" charset="0"/>
                <a:cs typeface="Mangal" panose="02040503050203030202" pitchFamily="18" charset="0"/>
              </a:rPr>
              <a:t> </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तापमानात भिन्नता आढळते</a:t>
            </a:r>
            <a:r>
              <a:rPr lang="en-US"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 तसेच एकाच गोलार्धातील एकाच अक्षवृत्तीय विभागात महासागरातील तापमानातही भिन्नता आढळते. तापमानातील प्रामुख्याने समुद्रप्रवाह</a:t>
            </a:r>
            <a:r>
              <a:rPr lang="en-US" sz="2400" dirty="0">
                <a:solidFill>
                  <a:srgbClr val="FFFF00"/>
                </a:solidFill>
                <a:latin typeface="Calibri" panose="020F0502020204030204" pitchFamily="34" charset="0"/>
                <a:ea typeface="Times New Roman" panose="02020603050405020304" pitchFamily="18" charset="0"/>
                <a:cs typeface="Mangal" panose="02040503050203030202" pitchFamily="18" charset="0"/>
              </a:rPr>
              <a:t>,</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 प्रचलित वार</a:t>
            </a:r>
            <a:r>
              <a:rPr lang="en-US"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 </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सागर जलाची क्षारता</a:t>
            </a:r>
            <a:r>
              <a:rPr lang="en-US"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 भूखंड सानिध्य इत्यादी घटकांमुळे निर्माण होत असते</a:t>
            </a:r>
            <a:r>
              <a:rPr lang="en-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a:t>
            </a:r>
          </a:p>
          <a:p>
            <a:pPr marL="0" marR="0" algn="just">
              <a:lnSpc>
                <a:spcPct val="150000"/>
              </a:lnSpc>
              <a:spcBef>
                <a:spcPts val="0"/>
              </a:spcBef>
              <a:spcAft>
                <a:spcPts val="800"/>
              </a:spcAft>
            </a:pPr>
            <a:r>
              <a:rPr lang="en-US" sz="2400" b="1"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	</a:t>
            </a:r>
            <a:r>
              <a:rPr lang="en-US" sz="2800" b="1" dirty="0">
                <a:solidFill>
                  <a:srgbClr val="FFFF00"/>
                </a:solidFill>
                <a:latin typeface="Calibri" panose="020F0502020204030204" pitchFamily="34" charset="0"/>
                <a:ea typeface="Times New Roman" panose="02020603050405020304" pitchFamily="18" charset="0"/>
                <a:cs typeface="Mangal" panose="02040503050203030202" pitchFamily="18" charset="0"/>
              </a:rPr>
              <a:t>2.</a:t>
            </a:r>
            <a:r>
              <a:rPr lang="hi-IN" sz="2800" b="1" dirty="0">
                <a:effectLst/>
                <a:latin typeface="Calibri" panose="020F0502020204030204" pitchFamily="34" charset="0"/>
                <a:ea typeface="Times New Roman" panose="02020603050405020304" pitchFamily="18" charset="0"/>
                <a:cs typeface="Mangal" panose="02040503050203030202" pitchFamily="18" charset="0"/>
              </a:rPr>
              <a:t> प्रचलित वारे</a:t>
            </a:r>
            <a:r>
              <a:rPr lang="en-US" sz="2800" b="1"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800" b="1" dirty="0">
                <a:latin typeface="Calibri" panose="020F0502020204030204" pitchFamily="34" charset="0"/>
                <a:ea typeface="Times New Roman" panose="02020603050405020304" pitchFamily="18" charset="0"/>
                <a:cs typeface="Times New Roman" panose="02020603050405020304" pitchFamily="18" charset="0"/>
              </a:rPr>
              <a:t>-</a:t>
            </a:r>
            <a:r>
              <a:rPr lang="en-US" sz="2400" b="1" dirty="0">
                <a:solidFill>
                  <a:srgbClr val="FFFF00"/>
                </a:solidFill>
                <a:latin typeface="Calibri" panose="020F0502020204030204" pitchFamily="34" charset="0"/>
                <a:ea typeface="Times New Roman" panose="02020603050405020304" pitchFamily="18" charset="0"/>
                <a:cs typeface="Times New Roman" panose="02020603050405020304" pitchFamily="18" charset="0"/>
              </a:rPr>
              <a:t> </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प्रचलित वारे महासागरावरून भूमीखंडाकडे वाहतात की भूमीखंडा कडून महासागरा कडे वा</a:t>
            </a:r>
            <a:r>
              <a:rPr lang="en-US" sz="2400" dirty="0" err="1">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हता</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त यावर प्रचलित वाऱ्याचा तापमानावर होणारा परिणाम अवलंबून असतो</a:t>
            </a:r>
            <a:r>
              <a:rPr lang="en-US"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 जेव्हा प्रचलित वार</a:t>
            </a:r>
            <a:r>
              <a:rPr lang="en-US"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 भूमीखंडाकडून समुद्राकडे वाहतात तेव्हा किनाऱ्यालगतच</a:t>
            </a:r>
            <a:r>
              <a:rPr lang="en-US"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 </a:t>
            </a:r>
            <a:r>
              <a:rPr lang="en-US" sz="2400" dirty="0" err="1">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उष्</a:t>
            </a:r>
            <a:r>
              <a:rPr lang="en-US" sz="2400" dirty="0" err="1">
                <a:solidFill>
                  <a:srgbClr val="FFFF00"/>
                </a:solidFill>
                <a:latin typeface="Calibri" panose="020F0502020204030204" pitchFamily="34" charset="0"/>
                <a:ea typeface="Times New Roman" panose="02020603050405020304" pitchFamily="18" charset="0"/>
                <a:cs typeface="Mangal" panose="02040503050203030202" pitchFamily="18" charset="0"/>
              </a:rPr>
              <a:t>ण</a:t>
            </a:r>
            <a:r>
              <a:rPr lang="en-US" sz="2400" dirty="0">
                <a:solidFill>
                  <a:srgbClr val="FFFF00"/>
                </a:solidFill>
                <a:latin typeface="Calibri" panose="020F0502020204030204" pitchFamily="34" charset="0"/>
                <a:ea typeface="Times New Roman" panose="02020603050405020304" pitchFamily="18" charset="0"/>
                <a:cs typeface="Mangal" panose="02040503050203030202" pitchFamily="18" charset="0"/>
              </a:rPr>
              <a:t> </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पाणी आपल्याबरोबर पुढे वाहून नेतात ती जागा भरून काढण्यासाठी किनाऱ्याजवळील तळाचे थंड पाणी वर पृष्ठभाग येते व त्यामुळे किनाऱ्यालगत पाणी थंड राहते </a:t>
            </a:r>
            <a:r>
              <a:rPr lang="en-US" sz="2400" dirty="0" err="1">
                <a:solidFill>
                  <a:srgbClr val="FFFF00"/>
                </a:solidFill>
                <a:latin typeface="Calibri" panose="020F0502020204030204" pitchFamily="34" charset="0"/>
                <a:ea typeface="Times New Roman" panose="02020603050405020304" pitchFamily="18" charset="0"/>
                <a:cs typeface="Mangal" panose="02040503050203030202" pitchFamily="18" charset="0"/>
              </a:rPr>
              <a:t>हे</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 प्रचलित वारे समुद्राकडून जमिनीकडे वाहत येत असतील तर वाऱ्यामुळे किनाऱ्या</a:t>
            </a:r>
            <a:r>
              <a:rPr lang="en-US" sz="2400" dirty="0" err="1">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शी</a:t>
            </a:r>
            <a:r>
              <a:rPr lang="en-US"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 </a:t>
            </a:r>
            <a:r>
              <a:rPr lang="hi-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उबदार पाणी जमा होते परिणामी किनाऱ्याजवळील समुद्र पाण्याचे तापमान वाढते</a:t>
            </a:r>
            <a:r>
              <a:rPr lang="en-IN" sz="2400" dirty="0">
                <a:solidFill>
                  <a:srgbClr val="FFFF00"/>
                </a:solidFill>
                <a:effectLst/>
                <a:latin typeface="Calibri" panose="020F0502020204030204" pitchFamily="34" charset="0"/>
                <a:ea typeface="Times New Roman" panose="02020603050405020304" pitchFamily="18" charset="0"/>
                <a:cs typeface="Mangal" panose="02040503050203030202" pitchFamily="18" charset="0"/>
              </a:rPr>
              <a:t>..</a:t>
            </a:r>
            <a:endParaRPr lang="en-US" sz="2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50000"/>
              </a:lnSpc>
              <a:spcBef>
                <a:spcPts val="0"/>
              </a:spcBef>
              <a:spcAft>
                <a:spcPts val="800"/>
              </a:spcAft>
            </a:pPr>
            <a:endParaRPr lang="en-US" sz="24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7737767"/>
      </p:ext>
    </p:extLst>
  </p:cSld>
  <p:clrMapOvr>
    <a:masterClrMapping/>
  </p:clrMapOvr>
  <p:transition spd="slow">
    <p:push dir="u"/>
  </p:transition>
</p:sld>
</file>

<file path=ppt/slides/slide50.xml><?xml version="1.0" encoding="utf-8"?>
<p:sld xmlns:a="http://schemas.openxmlformats.org/drawingml/2006/main" xmlns:r="http://schemas.openxmlformats.org/officeDocument/2006/relationships" xmlns:p="http://schemas.openxmlformats.org/presentationml/2006/main" show="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9B9898E4-0FF4-4CC3-AC4F-FE1305FE1FE0}"/>
              </a:ext>
            </a:extLst>
          </p:cNvPr>
          <p:cNvSpPr txBox="1"/>
          <p:nvPr/>
        </p:nvSpPr>
        <p:spPr>
          <a:xfrm>
            <a:off x="276225" y="249205"/>
            <a:ext cx="8958262" cy="6204263"/>
          </a:xfrm>
          <a:prstGeom prst="rect">
            <a:avLst/>
          </a:prstGeom>
          <a:noFill/>
        </p:spPr>
        <p:txBody>
          <a:bodyPr wrap="square">
            <a:spAutoFit/>
          </a:bodyPr>
          <a:lstStyle/>
          <a:p>
            <a:pPr marL="0" marR="0" algn="just">
              <a:lnSpc>
                <a:spcPct val="150000"/>
              </a:lnSpc>
              <a:spcBef>
                <a:spcPts val="0"/>
              </a:spcBef>
              <a:spcAft>
                <a:spcPts val="800"/>
              </a:spcAft>
            </a:pPr>
            <a:r>
              <a:rPr lang="en-US" sz="2200" b="1" dirty="0">
                <a:solidFill>
                  <a:srgbClr val="FFFF00"/>
                </a:solidFill>
                <a:effectLst/>
                <a:highlight>
                  <a:srgbClr val="FF00FF"/>
                </a:highlight>
                <a:latin typeface="Calibri" panose="020F0502020204030204" pitchFamily="34" charset="0"/>
                <a:ea typeface="Times New Roman" panose="02020603050405020304" pitchFamily="18" charset="0"/>
                <a:cs typeface="Noto Sans Devanagari"/>
              </a:rPr>
              <a:t>2.</a:t>
            </a:r>
            <a:r>
              <a:rPr lang="hi-IN" sz="2200" b="1" dirty="0">
                <a:solidFill>
                  <a:srgbClr val="FFFF00"/>
                </a:solidFill>
                <a:effectLst/>
                <a:highlight>
                  <a:srgbClr val="FF00FF"/>
                </a:highlight>
                <a:latin typeface="Calibri" panose="020F0502020204030204" pitchFamily="34" charset="0"/>
                <a:ea typeface="Times New Roman" panose="02020603050405020304" pitchFamily="18" charset="0"/>
                <a:cs typeface="Noto Sans Devanagari"/>
              </a:rPr>
              <a:t> सागर विज्ञान व खनिज संपत्ती</a:t>
            </a:r>
            <a:r>
              <a:rPr lang="en-US" sz="2200" b="1" dirty="0">
                <a:solidFill>
                  <a:srgbClr val="FFFF00"/>
                </a:solidFill>
                <a:effectLst/>
                <a:highlight>
                  <a:srgbClr val="FF00FF"/>
                </a:highlight>
                <a:latin typeface="Calibri" panose="020F0502020204030204" pitchFamily="34" charset="0"/>
                <a:ea typeface="Times New Roman" panose="02020603050405020304" pitchFamily="18" charset="0"/>
                <a:cs typeface="Noto Sans Devanagari"/>
              </a:rPr>
              <a:t> :-</a:t>
            </a:r>
            <a:endParaRPr lang="en-US" sz="2200" b="1" dirty="0">
              <a:solidFill>
                <a:srgbClr val="FFFF00"/>
              </a:solidFill>
              <a:effectLst/>
              <a:highlight>
                <a:srgbClr val="FF00FF"/>
              </a:highligh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50000"/>
              </a:lnSpc>
              <a:spcBef>
                <a:spcPts val="0"/>
              </a:spcBef>
              <a:spcAft>
                <a:spcPts val="800"/>
              </a:spcAft>
            </a:pPr>
            <a:r>
              <a:rPr lang="en-US" sz="2000" dirty="0">
                <a:solidFill>
                  <a:srgbClr val="FFFF00"/>
                </a:solidFill>
                <a:effectLst/>
                <a:latin typeface="Calibri" panose="020F0502020204030204" pitchFamily="34" charset="0"/>
                <a:ea typeface="Times New Roman" panose="02020603050405020304" pitchFamily="18" charset="0"/>
                <a:cs typeface="Noto Sans Devanagari"/>
              </a:rPr>
              <a:t>	</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रासायनिक सागर विज्ञान व भूगर्भशास्त्रीय सागर </a:t>
            </a:r>
            <a:r>
              <a:rPr lang="en-US" sz="2000" dirty="0" err="1">
                <a:solidFill>
                  <a:srgbClr val="FFFF00"/>
                </a:solidFill>
                <a:latin typeface="Calibri" panose="020F0502020204030204" pitchFamily="34" charset="0"/>
                <a:ea typeface="Times New Roman" panose="02020603050405020304" pitchFamily="18" charset="0"/>
                <a:cs typeface="Noto Sans Devanagari"/>
              </a:rPr>
              <a:t>विज्ञान</a:t>
            </a:r>
            <a:r>
              <a:rPr lang="en-US" sz="2000" dirty="0">
                <a:solidFill>
                  <a:srgbClr val="FFFF00"/>
                </a:solidFill>
                <a:latin typeface="Calibri" panose="020F0502020204030204" pitchFamily="34" charset="0"/>
                <a:ea typeface="Times New Roman" panose="02020603050405020304" pitchFamily="18" charset="0"/>
                <a:cs typeface="Noto Sans Devanagari"/>
              </a:rPr>
              <a:t> </a:t>
            </a:r>
            <a:r>
              <a:rPr lang="en-US" sz="2000" dirty="0" err="1">
                <a:solidFill>
                  <a:srgbClr val="FFFF00"/>
                </a:solidFill>
                <a:latin typeface="Calibri" panose="020F0502020204030204" pitchFamily="34" charset="0"/>
                <a:ea typeface="Times New Roman" panose="02020603050405020304" pitchFamily="18" charset="0"/>
                <a:cs typeface="Noto Sans Devanagari"/>
              </a:rPr>
              <a:t>या</a:t>
            </a:r>
            <a:r>
              <a:rPr lang="en-US" sz="2000" dirty="0">
                <a:solidFill>
                  <a:srgbClr val="FFFF00"/>
                </a:solidFill>
                <a:latin typeface="Calibri" panose="020F0502020204030204" pitchFamily="34" charset="0"/>
                <a:ea typeface="Times New Roman" panose="02020603050405020304" pitchFamily="18" charset="0"/>
                <a:cs typeface="Noto Sans Devanagari"/>
              </a:rPr>
              <a:t> </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सागर विज्ञानाच्या </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 </a:t>
            </a:r>
            <a:r>
              <a:rPr lang="en-US" sz="2000" dirty="0" err="1">
                <a:solidFill>
                  <a:srgbClr val="FFFF00"/>
                </a:solidFill>
                <a:effectLst/>
                <a:latin typeface="Calibri" panose="020F0502020204030204" pitchFamily="34" charset="0"/>
                <a:ea typeface="Times New Roman" panose="02020603050405020304" pitchFamily="18" charset="0"/>
                <a:cs typeface="Noto Sans Devanagari"/>
              </a:rPr>
              <a:t>शाखेत</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 </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खनिजसंपत्ती विषयी अभ्यास केला जातो</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 सागर व महासागर </a:t>
            </a:r>
            <a:r>
              <a:rPr lang="en-US" sz="2000" dirty="0" err="1">
                <a:solidFill>
                  <a:srgbClr val="FFFF00"/>
                </a:solidFill>
                <a:effectLst/>
                <a:latin typeface="Calibri" panose="020F0502020204030204" pitchFamily="34" charset="0"/>
                <a:ea typeface="Times New Roman" panose="02020603050405020304" pitchFamily="18" charset="0"/>
                <a:cs typeface="Noto Sans Devanagari"/>
              </a:rPr>
              <a:t>हे</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 </a:t>
            </a:r>
            <a:r>
              <a:rPr lang="en-US" sz="2000" dirty="0" err="1">
                <a:solidFill>
                  <a:srgbClr val="FFFF00"/>
                </a:solidFill>
                <a:effectLst/>
                <a:latin typeface="Calibri" panose="020F0502020204030204" pitchFamily="34" charset="0"/>
                <a:ea typeface="Times New Roman" panose="02020603050405020304" pitchFamily="18" charset="0"/>
                <a:cs typeface="Noto Sans Devanagari"/>
              </a:rPr>
              <a:t>खनिज</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 </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संपत्तीचे भांडार</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 </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आहे</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त.  </a:t>
            </a:r>
            <a:r>
              <a:rPr lang="en-US" sz="2000" dirty="0" err="1">
                <a:solidFill>
                  <a:srgbClr val="FFFF00"/>
                </a:solidFill>
                <a:effectLst/>
                <a:latin typeface="Calibri" panose="020F0502020204030204" pitchFamily="34" charset="0"/>
                <a:ea typeface="Times New Roman" panose="02020603050405020304" pitchFamily="18" charset="0"/>
                <a:cs typeface="Noto Sans Devanagari"/>
              </a:rPr>
              <a:t>धातू</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 व </a:t>
            </a:r>
            <a:r>
              <a:rPr lang="en-US" sz="2000" dirty="0" err="1">
                <a:solidFill>
                  <a:srgbClr val="FFFF00"/>
                </a:solidFill>
                <a:effectLst/>
                <a:latin typeface="Calibri" panose="020F0502020204030204" pitchFamily="34" charset="0"/>
                <a:ea typeface="Times New Roman" panose="02020603050405020304" pitchFamily="18" charset="0"/>
                <a:cs typeface="Noto Sans Devanagari"/>
              </a:rPr>
              <a:t>अधातू</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 </a:t>
            </a:r>
            <a:r>
              <a:rPr lang="en-US" sz="2000" dirty="0" err="1">
                <a:solidFill>
                  <a:srgbClr val="FFFF00"/>
                </a:solidFill>
                <a:effectLst/>
                <a:latin typeface="Calibri" panose="020F0502020204030204" pitchFamily="34" charset="0"/>
                <a:ea typeface="Times New Roman" panose="02020603050405020304" pitchFamily="18" charset="0"/>
                <a:cs typeface="Noto Sans Devanagari"/>
              </a:rPr>
              <a:t>युक्त</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 </a:t>
            </a:r>
            <a:r>
              <a:rPr lang="en-US" sz="2000" dirty="0" err="1">
                <a:solidFill>
                  <a:srgbClr val="FFFF00"/>
                </a:solidFill>
                <a:effectLst/>
                <a:latin typeface="Calibri" panose="020F0502020204030204" pitchFamily="34" charset="0"/>
                <a:ea typeface="Times New Roman" panose="02020603050405020304" pitchFamily="18" charset="0"/>
                <a:cs typeface="Noto Sans Devanagari"/>
              </a:rPr>
              <a:t>खनिजाचा</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 प्रचंड साठा सागर व महासागरात आढळतो यामध्ये सागरातील पाण्यात द्रावणाच्या स्वरूपात सोडियम क्लोराइड</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 मॅग्नेशियम</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 बोरान</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 ब्रोमीन</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 सोडियम</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 कॅल्शियम</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 पोटॅशियम</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 इत्यादीच</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 </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क्षार आढळतात</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 तसेच भूखंड मंच व खंडान्त उतार यांच्या सागरतळ भागामध्ये सिलिका</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 रेती</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चुनखडी</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 </a:t>
            </a:r>
            <a:r>
              <a:rPr lang="en-US" sz="2000" dirty="0" err="1">
                <a:solidFill>
                  <a:srgbClr val="FFFF00"/>
                </a:solidFill>
                <a:effectLst/>
                <a:latin typeface="Calibri" panose="020F0502020204030204" pitchFamily="34" charset="0"/>
                <a:ea typeface="Times New Roman" panose="02020603050405020304" pitchFamily="18" charset="0"/>
                <a:cs typeface="Noto Sans Devanagari"/>
              </a:rPr>
              <a:t>फास्</a:t>
            </a:r>
            <a:r>
              <a:rPr lang="en-US" sz="2000" dirty="0" err="1">
                <a:solidFill>
                  <a:srgbClr val="FFFF00"/>
                </a:solidFill>
                <a:latin typeface="Calibri" panose="020F0502020204030204" pitchFamily="34" charset="0"/>
                <a:ea typeface="Times New Roman" panose="02020603050405020304" pitchFamily="18" charset="0"/>
                <a:cs typeface="Noto Sans Devanagari"/>
              </a:rPr>
              <a:t>पे</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राईट</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 मॅग्नेट</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ईट </a:t>
            </a:r>
            <a:r>
              <a:rPr lang="en-US" sz="2000" dirty="0" err="1">
                <a:solidFill>
                  <a:srgbClr val="FFFF00"/>
                </a:solidFill>
                <a:latin typeface="Calibri" panose="020F0502020204030204" pitchFamily="34" charset="0"/>
                <a:ea typeface="Times New Roman" panose="02020603050405020304" pitchFamily="18" charset="0"/>
                <a:cs typeface="Noto Sans Devanagari"/>
              </a:rPr>
              <a:t>क्रोमेट</a:t>
            </a:r>
            <a:r>
              <a:rPr lang="en-US" sz="2000" dirty="0">
                <a:solidFill>
                  <a:srgbClr val="FFFF00"/>
                </a:solidFill>
                <a:latin typeface="Calibri" panose="020F0502020204030204" pitchFamily="34" charset="0"/>
                <a:ea typeface="Times New Roman" panose="02020603050405020304" pitchFamily="18" charset="0"/>
                <a:cs typeface="Noto Sans Devanagari"/>
              </a:rPr>
              <a:t>, </a:t>
            </a:r>
            <a:r>
              <a:rPr lang="en-US" sz="2000" dirty="0" err="1">
                <a:solidFill>
                  <a:srgbClr val="FFFF00"/>
                </a:solidFill>
                <a:latin typeface="Calibri" panose="020F0502020204030204" pitchFamily="34" charset="0"/>
                <a:ea typeface="Times New Roman" panose="02020603050405020304" pitchFamily="18" charset="0"/>
                <a:cs typeface="Noto Sans Devanagari"/>
              </a:rPr>
              <a:t>मोझाईट</a:t>
            </a:r>
            <a:r>
              <a:rPr lang="en-US" sz="2000" dirty="0">
                <a:solidFill>
                  <a:srgbClr val="FFFF00"/>
                </a:solidFill>
                <a:latin typeface="Calibri" panose="020F0502020204030204" pitchFamily="34" charset="0"/>
                <a:ea typeface="Times New Roman" panose="02020603050405020304" pitchFamily="18" charset="0"/>
                <a:cs typeface="Noto Sans Devanagari"/>
              </a:rPr>
              <a:t>, </a:t>
            </a:r>
            <a:r>
              <a:rPr lang="en-US" sz="2000" dirty="0" err="1">
                <a:solidFill>
                  <a:srgbClr val="FFFF00"/>
                </a:solidFill>
                <a:latin typeface="Calibri" panose="020F0502020204030204" pitchFamily="34" charset="0"/>
                <a:ea typeface="Times New Roman" panose="02020603050405020304" pitchFamily="18" charset="0"/>
                <a:cs typeface="Noto Sans Devanagari"/>
              </a:rPr>
              <a:t>सोने</a:t>
            </a:r>
            <a:r>
              <a:rPr lang="en-US" sz="2000" dirty="0">
                <a:solidFill>
                  <a:srgbClr val="FFFF00"/>
                </a:solidFill>
                <a:latin typeface="Calibri" panose="020F0502020204030204" pitchFamily="34" charset="0"/>
                <a:ea typeface="Times New Roman" panose="02020603050405020304" pitchFamily="18" charset="0"/>
                <a:cs typeface="Noto Sans Devanagari"/>
              </a:rPr>
              <a:t>, </a:t>
            </a:r>
            <a:r>
              <a:rPr lang="en-US" sz="2000" dirty="0" err="1">
                <a:solidFill>
                  <a:srgbClr val="FFFF00"/>
                </a:solidFill>
                <a:latin typeface="Calibri" panose="020F0502020204030204" pitchFamily="34" charset="0"/>
                <a:ea typeface="Times New Roman" panose="02020603050405020304" pitchFamily="18" charset="0"/>
                <a:cs typeface="Noto Sans Devanagari"/>
              </a:rPr>
              <a:t>ग्लुकोनाईट</a:t>
            </a:r>
            <a:r>
              <a:rPr lang="en-US" sz="2000" dirty="0">
                <a:solidFill>
                  <a:srgbClr val="FFFF00"/>
                </a:solidFill>
                <a:latin typeface="Calibri" panose="020F0502020204030204" pitchFamily="34" charset="0"/>
                <a:ea typeface="Times New Roman" panose="02020603050405020304" pitchFamily="18" charset="0"/>
                <a:cs typeface="Noto Sans Devanagari"/>
              </a:rPr>
              <a:t> </a:t>
            </a:r>
            <a:r>
              <a:rPr lang="en-US" sz="2000" dirty="0" err="1">
                <a:solidFill>
                  <a:srgbClr val="FFFF00"/>
                </a:solidFill>
                <a:latin typeface="Calibri" panose="020F0502020204030204" pitchFamily="34" charset="0"/>
                <a:ea typeface="Times New Roman" panose="02020603050405020304" pitchFamily="18" charset="0"/>
                <a:cs typeface="Noto Sans Devanagari"/>
              </a:rPr>
              <a:t>यासारखी</a:t>
            </a:r>
            <a:r>
              <a:rPr lang="en-US" sz="2000" dirty="0">
                <a:solidFill>
                  <a:srgbClr val="FFFF00"/>
                </a:solidFill>
                <a:latin typeface="Calibri" panose="020F0502020204030204" pitchFamily="34" charset="0"/>
                <a:ea typeface="Times New Roman" panose="02020603050405020304" pitchFamily="18" charset="0"/>
                <a:cs typeface="Noto Sans Devanagari"/>
              </a:rPr>
              <a:t> </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खनिजे आढळतात</a:t>
            </a:r>
            <a:r>
              <a:rPr lang="en-IN" sz="2000" dirty="0">
                <a:solidFill>
                  <a:srgbClr val="FFFF00"/>
                </a:solidFill>
                <a:latin typeface="Calibri" panose="020F0502020204030204" pitchFamily="34" charset="0"/>
                <a:ea typeface="Times New Roman" panose="02020603050405020304" pitchFamily="18" charset="0"/>
                <a:cs typeface="Noto Sans Devanagari"/>
              </a:rPr>
              <a:t>.</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 खोल समुद्रात सागरी तळ भागावरील </a:t>
            </a:r>
            <a:r>
              <a:rPr lang="en-US" sz="2000" dirty="0" err="1">
                <a:solidFill>
                  <a:srgbClr val="FFFF00"/>
                </a:solidFill>
                <a:effectLst/>
                <a:latin typeface="Calibri" panose="020F0502020204030204" pitchFamily="34" charset="0"/>
                <a:ea typeface="Times New Roman" panose="02020603050405020304" pitchFamily="18" charset="0"/>
                <a:cs typeface="Noto Sans Devanagari"/>
              </a:rPr>
              <a:t>धातूयुक्त</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 चिखलामध्ये तांबे</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 </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नि</a:t>
            </a:r>
            <a:r>
              <a:rPr lang="en-US" sz="2000" dirty="0" err="1">
                <a:solidFill>
                  <a:srgbClr val="FFFF00"/>
                </a:solidFill>
                <a:effectLst/>
                <a:latin typeface="Calibri" panose="020F0502020204030204" pitchFamily="34" charset="0"/>
                <a:ea typeface="Times New Roman" panose="02020603050405020304" pitchFamily="18" charset="0"/>
                <a:cs typeface="Noto Sans Devanagari"/>
              </a:rPr>
              <a:t>के</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ल</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 कोबाल्ट</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 लोह यासारखी खनिजे सापडतात</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 आजच्या शास्त्रीय आणि तांत्रिक ज्ञानाच्या आधारे खोल समुद्रामधील खनिज साधनसंपत्तीच</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 उत्पादन करणे शक्य झालेले नाही</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 </a:t>
            </a:r>
            <a:r>
              <a:rPr lang="en-US" sz="2000" dirty="0" err="1">
                <a:solidFill>
                  <a:srgbClr val="FFFF00"/>
                </a:solidFill>
                <a:effectLst/>
                <a:latin typeface="Calibri" panose="020F0502020204030204" pitchFamily="34" charset="0"/>
                <a:ea typeface="Times New Roman" panose="02020603050405020304" pitchFamily="18" charset="0"/>
                <a:cs typeface="Noto Sans Devanagari"/>
              </a:rPr>
              <a:t>पण</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 </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भविष्यात वाढत्या शास्त्रीय व तांत्रिक ज्ञानामुळे उत्पादन घेणे शक्य होईल</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 म</a:t>
            </a:r>
            <a:r>
              <a:rPr lang="en-US" sz="2000" dirty="0" err="1">
                <a:solidFill>
                  <a:srgbClr val="FFFF00"/>
                </a:solidFill>
                <a:latin typeface="Calibri" panose="020F0502020204030204" pitchFamily="34" charset="0"/>
                <a:ea typeface="Times New Roman" panose="02020603050405020304" pitchFamily="18" charset="0"/>
                <a:cs typeface="Noto Sans Devanagari"/>
              </a:rPr>
              <a:t>हासागराम</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धून प्राप्त होणाऱ्या खनिजाच</a:t>
            </a:r>
            <a:r>
              <a:rPr lang="en-US" sz="2000" dirty="0">
                <a:solidFill>
                  <a:srgbClr val="FFFF00"/>
                </a:solidFill>
                <a:effectLst/>
                <a:latin typeface="Calibri" panose="020F0502020204030204" pitchFamily="34" charset="0"/>
                <a:ea typeface="Times New Roman" panose="02020603050405020304" pitchFamily="18" charset="0"/>
                <a:cs typeface="Noto Sans Devanagari"/>
              </a:rPr>
              <a:t>े</a:t>
            </a:r>
            <a:r>
              <a:rPr lang="hi-IN" sz="2000" dirty="0">
                <a:solidFill>
                  <a:srgbClr val="FFFF00"/>
                </a:solidFill>
                <a:effectLst/>
                <a:latin typeface="Calibri" panose="020F0502020204030204" pitchFamily="34" charset="0"/>
                <a:ea typeface="Times New Roman" panose="02020603050405020304" pitchFamily="18" charset="0"/>
                <a:cs typeface="Noto Sans Devanagari"/>
              </a:rPr>
              <a:t> उत्पादन वाढविण्यासाठी सागर विज्ञानाचा अभ्यास उपयुक्त ठरतो</a:t>
            </a:r>
            <a:r>
              <a:rPr lang="en-IN" sz="2000" dirty="0">
                <a:solidFill>
                  <a:srgbClr val="FFFF00"/>
                </a:solidFill>
                <a:effectLst/>
                <a:latin typeface="Calibri" panose="020F0502020204030204" pitchFamily="34" charset="0"/>
                <a:ea typeface="Times New Roman" panose="02020603050405020304" pitchFamily="18" charset="0"/>
                <a:cs typeface="Noto Sans Devanagari"/>
              </a:rPr>
              <a:t>.</a:t>
            </a:r>
            <a:endParaRPr lang="en-US" sz="2000" dirty="0">
              <a:solidFill>
                <a:srgbClr val="FFFF0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1782024"/>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show="0">
  <p:cSld>
    <p:bg>
      <p:bgPr>
        <a:blipFill dpi="0" rotWithShape="1">
          <a:blip r:embed="rId2">
            <a:lum/>
          </a:blip>
          <a:srcRect/>
          <a:tile tx="0" ty="0" sx="100000" sy="100000" flip="xy" algn="b"/>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FDB552B2-B069-40AE-BDF6-D965888DB360}"/>
              </a:ext>
            </a:extLst>
          </p:cNvPr>
          <p:cNvSpPr txBox="1"/>
          <p:nvPr/>
        </p:nvSpPr>
        <p:spPr>
          <a:xfrm>
            <a:off x="238124" y="45194"/>
            <a:ext cx="9332003" cy="6859827"/>
          </a:xfrm>
          <a:prstGeom prst="rect">
            <a:avLst/>
          </a:prstGeom>
          <a:noFill/>
        </p:spPr>
        <p:txBody>
          <a:bodyPr wrap="square">
            <a:spAutoFit/>
          </a:bodyPr>
          <a:lstStyle/>
          <a:p>
            <a:pPr marL="0" marR="0" algn="just">
              <a:lnSpc>
                <a:spcPct val="150000"/>
              </a:lnSpc>
              <a:spcBef>
                <a:spcPts val="0"/>
              </a:spcBef>
              <a:spcAft>
                <a:spcPts val="800"/>
              </a:spcAft>
            </a:pPr>
            <a:r>
              <a:rPr lang="en-US" sz="2200" b="1" dirty="0">
                <a:solidFill>
                  <a:srgbClr val="CC0099"/>
                </a:solidFill>
                <a:effectLst/>
                <a:highlight>
                  <a:srgbClr val="000080"/>
                </a:highlight>
                <a:latin typeface="Calibri" panose="020F0502020204030204" pitchFamily="34" charset="0"/>
                <a:ea typeface="Times New Roman" panose="02020603050405020304" pitchFamily="18" charset="0"/>
                <a:cs typeface="Noto Sans Devanagari"/>
              </a:rPr>
              <a:t>3. </a:t>
            </a:r>
            <a:r>
              <a:rPr lang="hi-IN" sz="2200" b="1" dirty="0">
                <a:solidFill>
                  <a:srgbClr val="CC0099"/>
                </a:solidFill>
                <a:effectLst/>
                <a:highlight>
                  <a:srgbClr val="000080"/>
                </a:highlight>
                <a:latin typeface="Calibri" panose="020F0502020204030204" pitchFamily="34" charset="0"/>
                <a:ea typeface="Times New Roman" panose="02020603050405020304" pitchFamily="18" charset="0"/>
                <a:cs typeface="Noto Sans Devanagari"/>
              </a:rPr>
              <a:t>सागर विज्ञान आणि शक्ती साधने</a:t>
            </a:r>
            <a:r>
              <a:rPr lang="en-US" sz="2200" b="1" dirty="0">
                <a:solidFill>
                  <a:srgbClr val="CC0099"/>
                </a:solidFill>
                <a:effectLst/>
                <a:highlight>
                  <a:srgbClr val="000080"/>
                </a:highlight>
                <a:latin typeface="Calibri" panose="020F0502020204030204" pitchFamily="34" charset="0"/>
                <a:ea typeface="Times New Roman" panose="02020603050405020304" pitchFamily="18" charset="0"/>
                <a:cs typeface="Noto Sans Devanagari"/>
              </a:rPr>
              <a:t> :-</a:t>
            </a:r>
            <a:endParaRPr lang="en-US" sz="2200" b="1" dirty="0">
              <a:solidFill>
                <a:srgbClr val="CC0099"/>
              </a:solidFill>
              <a:effectLst/>
              <a:highlight>
                <a:srgbClr val="000080"/>
              </a:highligh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50000"/>
              </a:lnSpc>
              <a:spcBef>
                <a:spcPts val="0"/>
              </a:spcBef>
              <a:spcAft>
                <a:spcPts val="800"/>
              </a:spcAft>
            </a:pPr>
            <a:r>
              <a:rPr lang="en-US" sz="2000" dirty="0">
                <a:solidFill>
                  <a:srgbClr val="CC0099"/>
                </a:solidFill>
                <a:effectLst/>
                <a:latin typeface="Calibri" panose="020F0502020204030204" pitchFamily="34" charset="0"/>
                <a:ea typeface="Times New Roman" panose="02020603050405020304" pitchFamily="18" charset="0"/>
                <a:cs typeface="Noto Sans Devanagari"/>
              </a:rPr>
              <a:t>	</a:t>
            </a:r>
            <a:r>
              <a:rPr lang="hi-IN" sz="2000" dirty="0">
                <a:solidFill>
                  <a:srgbClr val="CC0099"/>
                </a:solidFill>
                <a:effectLst/>
                <a:latin typeface="Calibri" panose="020F0502020204030204" pitchFamily="34" charset="0"/>
                <a:ea typeface="Times New Roman" panose="02020603050405020304" pitchFamily="18" charset="0"/>
                <a:cs typeface="Noto Sans Devanagari"/>
              </a:rPr>
              <a:t>सागर व महासागराच्या भूखंड मंच व खंडांत उतारावर </a:t>
            </a:r>
            <a:r>
              <a:rPr lang="en-US" sz="2000" dirty="0" err="1">
                <a:solidFill>
                  <a:srgbClr val="CC0099"/>
                </a:solidFill>
                <a:effectLst/>
                <a:latin typeface="Calibri" panose="020F0502020204030204" pitchFamily="34" charset="0"/>
                <a:ea typeface="Times New Roman" panose="02020603050405020304" pitchFamily="18" charset="0"/>
                <a:cs typeface="Noto Sans Devanagari"/>
              </a:rPr>
              <a:t>स्</a:t>
            </a:r>
            <a:r>
              <a:rPr lang="en-US" sz="2000" dirty="0" err="1">
                <a:solidFill>
                  <a:srgbClr val="CC0099"/>
                </a:solidFill>
                <a:latin typeface="Calibri" panose="020F0502020204030204" pitchFamily="34" charset="0"/>
                <a:ea typeface="Times New Roman" panose="02020603050405020304" pitchFamily="18" charset="0"/>
                <a:cs typeface="Noto Sans Devanagari"/>
              </a:rPr>
              <a:t>तरीत</a:t>
            </a:r>
            <a:r>
              <a:rPr lang="hi-IN" sz="2000" dirty="0">
                <a:solidFill>
                  <a:srgbClr val="CC0099"/>
                </a:solidFill>
                <a:effectLst/>
                <a:latin typeface="Calibri" panose="020F0502020204030204" pitchFamily="34" charset="0"/>
                <a:ea typeface="Times New Roman" panose="02020603050405020304" pitchFamily="18" charset="0"/>
                <a:cs typeface="Noto Sans Devanagari"/>
              </a:rPr>
              <a:t> खडकात वनस्पती व प्राणी यांच्या </a:t>
            </a:r>
            <a:r>
              <a:rPr lang="en-US" sz="2000" dirty="0" err="1">
                <a:solidFill>
                  <a:srgbClr val="CC0099"/>
                </a:solidFill>
                <a:latin typeface="Calibri" panose="020F0502020204030204" pitchFamily="34" charset="0"/>
                <a:ea typeface="Times New Roman" panose="02020603050405020304" pitchFamily="18" charset="0"/>
                <a:cs typeface="Noto Sans Devanagari"/>
              </a:rPr>
              <a:t>आवशेषा</a:t>
            </a:r>
            <a:r>
              <a:rPr lang="hi-IN" sz="2000" dirty="0">
                <a:solidFill>
                  <a:srgbClr val="CC0099"/>
                </a:solidFill>
                <a:effectLst/>
                <a:latin typeface="Calibri" panose="020F0502020204030204" pitchFamily="34" charset="0"/>
                <a:ea typeface="Times New Roman" panose="02020603050405020304" pitchFamily="18" charset="0"/>
                <a:cs typeface="Noto Sans Devanagari"/>
              </a:rPr>
              <a:t>वर उष्णता व दाब याचा परिणाम होऊन कोळसा</a:t>
            </a:r>
            <a:r>
              <a:rPr lang="en-US" sz="2000" dirty="0">
                <a:solidFill>
                  <a:srgbClr val="CC0099"/>
                </a:solidFill>
                <a:effectLst/>
                <a:latin typeface="Calibri" panose="020F0502020204030204" pitchFamily="34" charset="0"/>
                <a:ea typeface="Times New Roman" panose="02020603050405020304" pitchFamily="18" charset="0"/>
                <a:cs typeface="Noto Sans Devanagari"/>
              </a:rPr>
              <a:t>,</a:t>
            </a:r>
            <a:r>
              <a:rPr lang="hi-IN" sz="2000" dirty="0">
                <a:solidFill>
                  <a:srgbClr val="CC0099"/>
                </a:solidFill>
                <a:effectLst/>
                <a:latin typeface="Calibri" panose="020F0502020204030204" pitchFamily="34" charset="0"/>
                <a:ea typeface="Times New Roman" panose="02020603050405020304" pitchFamily="18" charset="0"/>
                <a:cs typeface="Noto Sans Devanagari"/>
              </a:rPr>
              <a:t> खनिज तेल</a:t>
            </a:r>
            <a:r>
              <a:rPr lang="en-US" sz="2000" dirty="0">
                <a:solidFill>
                  <a:srgbClr val="CC0099"/>
                </a:solidFill>
                <a:effectLst/>
                <a:latin typeface="Calibri" panose="020F0502020204030204" pitchFamily="34" charset="0"/>
                <a:ea typeface="Times New Roman" panose="02020603050405020304" pitchFamily="18" charset="0"/>
                <a:cs typeface="Noto Sans Devanagari"/>
              </a:rPr>
              <a:t>,</a:t>
            </a:r>
            <a:r>
              <a:rPr lang="hi-IN" sz="2000" dirty="0">
                <a:solidFill>
                  <a:srgbClr val="CC0099"/>
                </a:solidFill>
                <a:effectLst/>
                <a:latin typeface="Calibri" panose="020F0502020204030204" pitchFamily="34" charset="0"/>
                <a:ea typeface="Times New Roman" panose="02020603050405020304" pitchFamily="18" charset="0"/>
                <a:cs typeface="Noto Sans Devanagari"/>
              </a:rPr>
              <a:t> नैसर्गिक वायू इत्यादी शक्ती साधने निर्माण झाली आहे</a:t>
            </a:r>
            <a:r>
              <a:rPr lang="en-IN" sz="2000" dirty="0">
                <a:solidFill>
                  <a:srgbClr val="CC0099"/>
                </a:solidFill>
                <a:effectLst/>
                <a:latin typeface="Calibri" panose="020F0502020204030204" pitchFamily="34" charset="0"/>
                <a:ea typeface="Times New Roman" panose="02020603050405020304" pitchFamily="18" charset="0"/>
                <a:cs typeface="Noto Sans Devanagari"/>
              </a:rPr>
              <a:t>.</a:t>
            </a:r>
            <a:r>
              <a:rPr lang="en-IN" sz="2000" dirty="0">
                <a:solidFill>
                  <a:srgbClr val="CC0099"/>
                </a:solidFill>
                <a:effectLst/>
                <a:latin typeface="Noto Sans Devanagari"/>
                <a:ea typeface="Times New Roman" panose="02020603050405020304" pitchFamily="18" charset="0"/>
                <a:cs typeface="Times New Roman" panose="02020603050405020304" pitchFamily="18" charset="0"/>
              </a:rPr>
              <a:t> </a:t>
            </a:r>
            <a:r>
              <a:rPr lang="hi-IN" sz="2000" dirty="0">
                <a:solidFill>
                  <a:srgbClr val="CC0099"/>
                </a:solidFill>
                <a:effectLst/>
                <a:latin typeface="Calibri" panose="020F0502020204030204" pitchFamily="34" charset="0"/>
                <a:ea typeface="Times New Roman" panose="02020603050405020304" pitchFamily="18" charset="0"/>
                <a:cs typeface="Noto Sans Devanagari"/>
              </a:rPr>
              <a:t>सागर विज्ञानाच्या अभ्यासामुळे या शक्ती साधनाच्या </a:t>
            </a:r>
            <a:r>
              <a:rPr lang="en-US" sz="2000" dirty="0" err="1">
                <a:solidFill>
                  <a:srgbClr val="CC0099"/>
                </a:solidFill>
                <a:effectLst/>
                <a:latin typeface="Calibri" panose="020F0502020204030204" pitchFamily="34" charset="0"/>
                <a:ea typeface="Times New Roman" panose="02020603050405020304" pitchFamily="18" charset="0"/>
                <a:cs typeface="Noto Sans Devanagari"/>
              </a:rPr>
              <a:t>साठयाचा</a:t>
            </a:r>
            <a:r>
              <a:rPr lang="en-US" sz="2000" dirty="0">
                <a:solidFill>
                  <a:srgbClr val="CC0099"/>
                </a:solidFill>
                <a:effectLst/>
                <a:latin typeface="Calibri" panose="020F0502020204030204" pitchFamily="34" charset="0"/>
                <a:ea typeface="Times New Roman" panose="02020603050405020304" pitchFamily="18" charset="0"/>
                <a:cs typeface="Noto Sans Devanagari"/>
              </a:rPr>
              <a:t> </a:t>
            </a:r>
            <a:r>
              <a:rPr lang="hi-IN" sz="2000" dirty="0">
                <a:solidFill>
                  <a:srgbClr val="CC0099"/>
                </a:solidFill>
                <a:effectLst/>
                <a:latin typeface="Calibri" panose="020F0502020204030204" pitchFamily="34" charset="0"/>
                <a:ea typeface="Times New Roman" panose="02020603050405020304" pitchFamily="18" charset="0"/>
                <a:cs typeface="Noto Sans Devanagari"/>
              </a:rPr>
              <a:t>शोध घेणे शक्य झाले आहे</a:t>
            </a:r>
            <a:r>
              <a:rPr lang="en-US" sz="2000" dirty="0">
                <a:solidFill>
                  <a:srgbClr val="CC0099"/>
                </a:solidFill>
                <a:effectLst/>
                <a:latin typeface="Calibri" panose="020F0502020204030204" pitchFamily="34" charset="0"/>
                <a:ea typeface="Times New Roman" panose="02020603050405020304" pitchFamily="18" charset="0"/>
                <a:cs typeface="Noto Sans Devanagari"/>
              </a:rPr>
              <a:t>.</a:t>
            </a:r>
            <a:r>
              <a:rPr lang="hi-IN" sz="2000" dirty="0">
                <a:solidFill>
                  <a:srgbClr val="CC0099"/>
                </a:solidFill>
                <a:effectLst/>
                <a:latin typeface="Calibri" panose="020F0502020204030204" pitchFamily="34" charset="0"/>
                <a:ea typeface="Times New Roman" panose="02020603050405020304" pitchFamily="18" charset="0"/>
                <a:cs typeface="Noto Sans Devanagari"/>
              </a:rPr>
              <a:t> तसेच या अभ्यासामुळे नवनवीन क्षेत्राचा शोध लागत आहे</a:t>
            </a:r>
            <a:r>
              <a:rPr lang="en-US" sz="2000" dirty="0">
                <a:solidFill>
                  <a:srgbClr val="CC0099"/>
                </a:solidFill>
                <a:effectLst/>
                <a:latin typeface="Calibri" panose="020F0502020204030204" pitchFamily="34" charset="0"/>
                <a:ea typeface="Times New Roman" panose="02020603050405020304" pitchFamily="18" charset="0"/>
                <a:cs typeface="Noto Sans Devanagari"/>
              </a:rPr>
              <a:t>.</a:t>
            </a:r>
            <a:r>
              <a:rPr lang="hi-IN" sz="2000" dirty="0">
                <a:solidFill>
                  <a:srgbClr val="CC0099"/>
                </a:solidFill>
                <a:effectLst/>
                <a:latin typeface="Calibri" panose="020F0502020204030204" pitchFamily="34" charset="0"/>
                <a:ea typeface="Times New Roman" panose="02020603050405020304" pitchFamily="18" charset="0"/>
                <a:cs typeface="Noto Sans Devanagari"/>
              </a:rPr>
              <a:t> खंडावरील कोळसा</a:t>
            </a:r>
            <a:r>
              <a:rPr lang="en-US" sz="2000" dirty="0">
                <a:solidFill>
                  <a:srgbClr val="CC0099"/>
                </a:solidFill>
                <a:effectLst/>
                <a:latin typeface="Calibri" panose="020F0502020204030204" pitchFamily="34" charset="0"/>
                <a:ea typeface="Times New Roman" panose="02020603050405020304" pitchFamily="18" charset="0"/>
                <a:cs typeface="Noto Sans Devanagari"/>
              </a:rPr>
              <a:t>,</a:t>
            </a:r>
            <a:r>
              <a:rPr lang="hi-IN" sz="2000" dirty="0">
                <a:solidFill>
                  <a:srgbClr val="CC0099"/>
                </a:solidFill>
                <a:effectLst/>
                <a:latin typeface="Calibri" panose="020F0502020204030204" pitchFamily="34" charset="0"/>
                <a:ea typeface="Times New Roman" panose="02020603050405020304" pitchFamily="18" charset="0"/>
                <a:cs typeface="Noto Sans Devanagari"/>
              </a:rPr>
              <a:t> खनिज तेल</a:t>
            </a:r>
            <a:r>
              <a:rPr lang="en-US" sz="2000" dirty="0">
                <a:solidFill>
                  <a:srgbClr val="CC0099"/>
                </a:solidFill>
                <a:effectLst/>
                <a:latin typeface="Calibri" panose="020F0502020204030204" pitchFamily="34" charset="0"/>
                <a:ea typeface="Times New Roman" panose="02020603050405020304" pitchFamily="18" charset="0"/>
                <a:cs typeface="Noto Sans Devanagari"/>
              </a:rPr>
              <a:t>,</a:t>
            </a:r>
            <a:r>
              <a:rPr lang="hi-IN" sz="2000" dirty="0">
                <a:solidFill>
                  <a:srgbClr val="CC0099"/>
                </a:solidFill>
                <a:effectLst/>
                <a:latin typeface="Calibri" panose="020F0502020204030204" pitchFamily="34" charset="0"/>
                <a:ea typeface="Times New Roman" panose="02020603050405020304" pitchFamily="18" charset="0"/>
                <a:cs typeface="Noto Sans Devanagari"/>
              </a:rPr>
              <a:t> नैसर्गिक वायू</a:t>
            </a:r>
            <a:r>
              <a:rPr lang="en-US" sz="2000" dirty="0">
                <a:solidFill>
                  <a:srgbClr val="CC0099"/>
                </a:solidFill>
                <a:effectLst/>
                <a:latin typeface="Calibri" panose="020F0502020204030204" pitchFamily="34" charset="0"/>
                <a:ea typeface="Times New Roman" panose="02020603050405020304" pitchFamily="18" charset="0"/>
                <a:cs typeface="Noto Sans Devanagari"/>
              </a:rPr>
              <a:t>,</a:t>
            </a:r>
            <a:r>
              <a:rPr lang="hi-IN" sz="2000" dirty="0">
                <a:solidFill>
                  <a:srgbClr val="CC0099"/>
                </a:solidFill>
                <a:effectLst/>
                <a:latin typeface="Calibri" panose="020F0502020204030204" pitchFamily="34" charset="0"/>
                <a:ea typeface="Times New Roman" panose="02020603050405020304" pitchFamily="18" charset="0"/>
                <a:cs typeface="Noto Sans Devanagari"/>
              </a:rPr>
              <a:t> यासारख्या </a:t>
            </a:r>
            <a:r>
              <a:rPr lang="en-US" sz="2000" dirty="0" err="1">
                <a:solidFill>
                  <a:srgbClr val="CC0099"/>
                </a:solidFill>
                <a:effectLst/>
                <a:latin typeface="Calibri" panose="020F0502020204030204" pitchFamily="34" charset="0"/>
                <a:ea typeface="Times New Roman" panose="02020603050405020304" pitchFamily="18" charset="0"/>
                <a:cs typeface="Noto Sans Devanagari"/>
              </a:rPr>
              <a:t>क्षय</a:t>
            </a:r>
            <a:r>
              <a:rPr lang="en-US" sz="2000" dirty="0">
                <a:solidFill>
                  <a:srgbClr val="CC0099"/>
                </a:solidFill>
                <a:effectLst/>
                <a:latin typeface="Calibri" panose="020F0502020204030204" pitchFamily="34" charset="0"/>
                <a:ea typeface="Times New Roman" panose="02020603050405020304" pitchFamily="18" charset="0"/>
                <a:cs typeface="Noto Sans Devanagari"/>
              </a:rPr>
              <a:t> </a:t>
            </a:r>
            <a:r>
              <a:rPr lang="en-US" sz="2000" dirty="0" err="1">
                <a:solidFill>
                  <a:srgbClr val="CC0099"/>
                </a:solidFill>
                <a:effectLst/>
                <a:latin typeface="Calibri" panose="020F0502020204030204" pitchFamily="34" charset="0"/>
                <a:ea typeface="Times New Roman" panose="02020603050405020304" pitchFamily="18" charset="0"/>
                <a:cs typeface="Noto Sans Devanagari"/>
              </a:rPr>
              <a:t>शक्ती</a:t>
            </a:r>
            <a:r>
              <a:rPr lang="hi-IN" sz="2000" dirty="0">
                <a:solidFill>
                  <a:srgbClr val="CC0099"/>
                </a:solidFill>
                <a:effectLst/>
                <a:latin typeface="Calibri" panose="020F0502020204030204" pitchFamily="34" charset="0"/>
                <a:ea typeface="Times New Roman" panose="02020603050405020304" pitchFamily="18" charset="0"/>
                <a:cs typeface="Noto Sans Devanagari"/>
              </a:rPr>
              <a:t> </a:t>
            </a:r>
            <a:r>
              <a:rPr lang="en-US" sz="2000" dirty="0" err="1">
                <a:solidFill>
                  <a:srgbClr val="CC0099"/>
                </a:solidFill>
                <a:effectLst/>
                <a:latin typeface="Calibri" panose="020F0502020204030204" pitchFamily="34" charset="0"/>
                <a:ea typeface="Times New Roman" panose="02020603050405020304" pitchFamily="18" charset="0"/>
                <a:cs typeface="Noto Sans Devanagari"/>
              </a:rPr>
              <a:t>साधनांचा</a:t>
            </a:r>
            <a:r>
              <a:rPr lang="en-US" sz="2000" dirty="0">
                <a:solidFill>
                  <a:srgbClr val="CC0099"/>
                </a:solidFill>
                <a:effectLst/>
                <a:latin typeface="Calibri" panose="020F0502020204030204" pitchFamily="34" charset="0"/>
                <a:ea typeface="Times New Roman" panose="02020603050405020304" pitchFamily="18" charset="0"/>
                <a:cs typeface="Noto Sans Devanagari"/>
              </a:rPr>
              <a:t> </a:t>
            </a:r>
            <a:r>
              <a:rPr lang="en-US" sz="2000" dirty="0" err="1">
                <a:solidFill>
                  <a:srgbClr val="CC0099"/>
                </a:solidFill>
                <a:effectLst/>
                <a:latin typeface="Calibri" panose="020F0502020204030204" pitchFamily="34" charset="0"/>
                <a:ea typeface="Times New Roman" panose="02020603050405020304" pitchFamily="18" charset="0"/>
                <a:cs typeface="Noto Sans Devanagari"/>
              </a:rPr>
              <a:t>साठा</a:t>
            </a:r>
            <a:r>
              <a:rPr lang="en-US" sz="2000" dirty="0">
                <a:solidFill>
                  <a:srgbClr val="CC0099"/>
                </a:solidFill>
                <a:effectLst/>
                <a:latin typeface="Calibri" panose="020F0502020204030204" pitchFamily="34" charset="0"/>
                <a:ea typeface="Times New Roman" panose="02020603050405020304" pitchFamily="18" charset="0"/>
                <a:cs typeface="Noto Sans Devanagari"/>
              </a:rPr>
              <a:t> </a:t>
            </a:r>
            <a:r>
              <a:rPr lang="hi-IN" sz="2000" dirty="0">
                <a:solidFill>
                  <a:srgbClr val="CC0099"/>
                </a:solidFill>
                <a:effectLst/>
                <a:latin typeface="Calibri" panose="020F0502020204030204" pitchFamily="34" charset="0"/>
                <a:ea typeface="Times New Roman" panose="02020603050405020304" pitchFamily="18" charset="0"/>
                <a:cs typeface="Noto Sans Devanagari"/>
              </a:rPr>
              <a:t>नजीकच्या काळात संपुष्टात</a:t>
            </a:r>
            <a:r>
              <a:rPr lang="en-US" sz="2000" dirty="0">
                <a:solidFill>
                  <a:srgbClr val="CC0099"/>
                </a:solidFill>
                <a:effectLst/>
                <a:latin typeface="Calibri" panose="020F0502020204030204" pitchFamily="34" charset="0"/>
                <a:ea typeface="Times New Roman" panose="02020603050405020304" pitchFamily="18" charset="0"/>
                <a:cs typeface="Noto Sans Devanagari"/>
              </a:rPr>
              <a:t> </a:t>
            </a:r>
            <a:r>
              <a:rPr lang="en-US" sz="2000" dirty="0" err="1">
                <a:solidFill>
                  <a:srgbClr val="CC0099"/>
                </a:solidFill>
                <a:effectLst/>
                <a:latin typeface="Calibri" panose="020F0502020204030204" pitchFamily="34" charset="0"/>
                <a:ea typeface="Times New Roman" panose="02020603050405020304" pitchFamily="18" charset="0"/>
                <a:cs typeface="Noto Sans Devanagari"/>
              </a:rPr>
              <a:t>येण्याची</a:t>
            </a:r>
            <a:r>
              <a:rPr lang="hi-IN" sz="2000" dirty="0">
                <a:solidFill>
                  <a:srgbClr val="CC0099"/>
                </a:solidFill>
                <a:effectLst/>
                <a:latin typeface="Calibri" panose="020F0502020204030204" pitchFamily="34" charset="0"/>
                <a:ea typeface="Times New Roman" panose="02020603050405020304" pitchFamily="18" charset="0"/>
                <a:cs typeface="Noto Sans Devanagari"/>
              </a:rPr>
              <a:t> शक्यता निर्माण झालेली आहे</a:t>
            </a:r>
            <a:r>
              <a:rPr lang="en-US" sz="2000" dirty="0">
                <a:solidFill>
                  <a:srgbClr val="CC0099"/>
                </a:solidFill>
                <a:effectLst/>
                <a:latin typeface="Calibri" panose="020F0502020204030204" pitchFamily="34" charset="0"/>
                <a:ea typeface="Times New Roman" panose="02020603050405020304" pitchFamily="18" charset="0"/>
                <a:cs typeface="Noto Sans Devanagari"/>
              </a:rPr>
              <a:t>.</a:t>
            </a:r>
            <a:r>
              <a:rPr lang="hi-IN" sz="2000" dirty="0">
                <a:solidFill>
                  <a:srgbClr val="CC0099"/>
                </a:solidFill>
                <a:effectLst/>
                <a:latin typeface="Calibri" panose="020F0502020204030204" pitchFamily="34" charset="0"/>
                <a:ea typeface="Times New Roman" panose="02020603050405020304" pitchFamily="18" charset="0"/>
                <a:cs typeface="Noto Sans Devanagari"/>
              </a:rPr>
              <a:t> त्यामुळे जगातील अनेक देशांनी सागरी क्षेत्राकडे आपले लक्ष केंद्रित केलेले आहे</a:t>
            </a:r>
            <a:r>
              <a:rPr lang="en-US" sz="2000" dirty="0">
                <a:solidFill>
                  <a:srgbClr val="CC0099"/>
                </a:solidFill>
                <a:effectLst/>
                <a:latin typeface="Calibri" panose="020F0502020204030204" pitchFamily="34" charset="0"/>
                <a:ea typeface="Times New Roman" panose="02020603050405020304" pitchFamily="18" charset="0"/>
                <a:cs typeface="Noto Sans Devanagari"/>
              </a:rPr>
              <a:t>.</a:t>
            </a:r>
            <a:r>
              <a:rPr lang="hi-IN" sz="2000" dirty="0">
                <a:solidFill>
                  <a:srgbClr val="CC0099"/>
                </a:solidFill>
                <a:effectLst/>
                <a:latin typeface="Calibri" panose="020F0502020204030204" pitchFamily="34" charset="0"/>
                <a:ea typeface="Times New Roman" panose="02020603050405020304" pitchFamily="18" charset="0"/>
                <a:cs typeface="Noto Sans Devanagari"/>
              </a:rPr>
              <a:t> सद्यपरिस्थितीत प्रामुख्याने खनिज तेल व नैसर्गिक वायूचे उत्पादन घेतली जात आहे</a:t>
            </a:r>
            <a:r>
              <a:rPr lang="en-US" sz="2000" dirty="0">
                <a:solidFill>
                  <a:srgbClr val="CC0099"/>
                </a:solidFill>
                <a:effectLst/>
                <a:latin typeface="Calibri" panose="020F0502020204030204" pitchFamily="34" charset="0"/>
                <a:ea typeface="Times New Roman" panose="02020603050405020304" pitchFamily="18" charset="0"/>
                <a:cs typeface="Noto Sans Devanagari"/>
              </a:rPr>
              <a:t>.</a:t>
            </a:r>
            <a:r>
              <a:rPr lang="hi-IN" sz="2000" dirty="0">
                <a:solidFill>
                  <a:srgbClr val="CC0099"/>
                </a:solidFill>
                <a:effectLst/>
                <a:latin typeface="Calibri" panose="020F0502020204030204" pitchFamily="34" charset="0"/>
                <a:ea typeface="Times New Roman" panose="02020603050405020304" pitchFamily="18" charset="0"/>
                <a:cs typeface="Noto Sans Devanagari"/>
              </a:rPr>
              <a:t> नवनवीन क्षेत्राचा शोध घेण्यासाठी व जास्तीत जास्त उत्पादन मिळविण्यासाठी </a:t>
            </a:r>
            <a:r>
              <a:rPr lang="en-US" sz="2000" dirty="0" err="1">
                <a:solidFill>
                  <a:srgbClr val="CC0099"/>
                </a:solidFill>
                <a:effectLst/>
                <a:latin typeface="Calibri" panose="020F0502020204030204" pitchFamily="34" charset="0"/>
                <a:ea typeface="Times New Roman" panose="02020603050405020304" pitchFamily="18" charset="0"/>
                <a:cs typeface="Noto Sans Devanagari"/>
              </a:rPr>
              <a:t>सागर</a:t>
            </a:r>
            <a:r>
              <a:rPr lang="en-US" sz="2000" dirty="0">
                <a:solidFill>
                  <a:srgbClr val="CC0099"/>
                </a:solidFill>
                <a:effectLst/>
                <a:latin typeface="Calibri" panose="020F0502020204030204" pitchFamily="34" charset="0"/>
                <a:ea typeface="Times New Roman" panose="02020603050405020304" pitchFamily="18" charset="0"/>
                <a:cs typeface="Noto Sans Devanagari"/>
              </a:rPr>
              <a:t> </a:t>
            </a:r>
            <a:r>
              <a:rPr lang="hi-IN" sz="2000" dirty="0">
                <a:solidFill>
                  <a:srgbClr val="CC0099"/>
                </a:solidFill>
                <a:effectLst/>
                <a:latin typeface="Calibri" panose="020F0502020204030204" pitchFamily="34" charset="0"/>
                <a:ea typeface="Times New Roman" panose="02020603050405020304" pitchFamily="18" charset="0"/>
                <a:cs typeface="Noto Sans Devanagari"/>
              </a:rPr>
              <a:t>विज्ञानाचे ज्ञान या संदर्भाने महत्त्वपूर्ण ठरत आहे</a:t>
            </a:r>
            <a:r>
              <a:rPr lang="en-IN" sz="2000" dirty="0">
                <a:solidFill>
                  <a:srgbClr val="CC0099"/>
                </a:solidFill>
                <a:effectLst/>
                <a:latin typeface="Calibri" panose="020F0502020204030204" pitchFamily="34" charset="0"/>
                <a:ea typeface="Times New Roman" panose="02020603050405020304" pitchFamily="18" charset="0"/>
                <a:cs typeface="Noto Sans Devanagari"/>
              </a:rPr>
              <a:t>.</a:t>
            </a:r>
          </a:p>
          <a:p>
            <a:pPr algn="just">
              <a:lnSpc>
                <a:spcPct val="150000"/>
              </a:lnSpc>
              <a:spcAft>
                <a:spcPts val="800"/>
              </a:spcAft>
            </a:pPr>
            <a:r>
              <a:rPr lang="en-US" sz="2000" dirty="0">
                <a:solidFill>
                  <a:srgbClr val="CC0099"/>
                </a:solidFill>
                <a:effectLst/>
                <a:latin typeface="Calibri" panose="020F0502020204030204" pitchFamily="34" charset="0"/>
                <a:ea typeface="Times New Roman" panose="02020603050405020304" pitchFamily="18" charset="0"/>
                <a:cs typeface="Noto Sans Devanagari"/>
              </a:rPr>
              <a:t>	</a:t>
            </a:r>
            <a:r>
              <a:rPr lang="hi-IN" sz="2000" dirty="0">
                <a:solidFill>
                  <a:srgbClr val="CC0099"/>
                </a:solidFill>
                <a:effectLst/>
                <a:latin typeface="Calibri" panose="020F0502020204030204" pitchFamily="34" charset="0"/>
                <a:ea typeface="Times New Roman" panose="02020603050405020304" pitchFamily="18" charset="0"/>
                <a:cs typeface="Noto Sans Devanagari"/>
              </a:rPr>
              <a:t>वरील पारंपारिक ऊर्जा साधना शिवाय भरती</a:t>
            </a:r>
            <a:r>
              <a:rPr lang="en-US" sz="2000" dirty="0">
                <a:solidFill>
                  <a:srgbClr val="CC0099"/>
                </a:solidFill>
                <a:effectLst/>
                <a:latin typeface="Calibri" panose="020F0502020204030204" pitchFamily="34" charset="0"/>
                <a:ea typeface="Times New Roman" panose="02020603050405020304" pitchFamily="18" charset="0"/>
                <a:cs typeface="Noto Sans Devanagari"/>
              </a:rPr>
              <a:t>-</a:t>
            </a:r>
            <a:r>
              <a:rPr lang="en-US" sz="2000" dirty="0" err="1">
                <a:solidFill>
                  <a:srgbClr val="CC0099"/>
                </a:solidFill>
                <a:effectLst/>
                <a:latin typeface="Calibri" panose="020F0502020204030204" pitchFamily="34" charset="0"/>
                <a:ea typeface="Times New Roman" panose="02020603050405020304" pitchFamily="18" charset="0"/>
                <a:cs typeface="Noto Sans Devanagari"/>
              </a:rPr>
              <a:t>ओहोटी</a:t>
            </a:r>
            <a:r>
              <a:rPr lang="en-US" sz="2000" dirty="0">
                <a:solidFill>
                  <a:srgbClr val="CC0099"/>
                </a:solidFill>
                <a:effectLst/>
                <a:latin typeface="Calibri" panose="020F0502020204030204" pitchFamily="34" charset="0"/>
                <a:ea typeface="Times New Roman" panose="02020603050405020304" pitchFamily="18" charset="0"/>
                <a:cs typeface="Noto Sans Devanagari"/>
              </a:rPr>
              <a:t>,</a:t>
            </a:r>
            <a:r>
              <a:rPr lang="hi-IN" sz="2000" dirty="0">
                <a:solidFill>
                  <a:srgbClr val="CC0099"/>
                </a:solidFill>
                <a:effectLst/>
                <a:latin typeface="Calibri" panose="020F0502020204030204" pitchFamily="34" charset="0"/>
                <a:ea typeface="Times New Roman" panose="02020603050405020304" pitchFamily="18" charset="0"/>
                <a:cs typeface="Noto Sans Devanagari"/>
              </a:rPr>
              <a:t> ऊर्जा</a:t>
            </a:r>
            <a:r>
              <a:rPr lang="en-US" sz="2000" dirty="0">
                <a:solidFill>
                  <a:srgbClr val="CC0099"/>
                </a:solidFill>
                <a:effectLst/>
                <a:latin typeface="Calibri" panose="020F0502020204030204" pitchFamily="34" charset="0"/>
                <a:ea typeface="Times New Roman" panose="02020603050405020304" pitchFamily="18" charset="0"/>
                <a:cs typeface="Noto Sans Devanagari"/>
              </a:rPr>
              <a:t>,</a:t>
            </a:r>
            <a:r>
              <a:rPr lang="hi-IN" sz="2000" dirty="0">
                <a:solidFill>
                  <a:srgbClr val="CC0099"/>
                </a:solidFill>
                <a:effectLst/>
                <a:latin typeface="Calibri" panose="020F0502020204030204" pitchFamily="34" charset="0"/>
                <a:ea typeface="Times New Roman" panose="02020603050405020304" pitchFamily="18" charset="0"/>
                <a:cs typeface="Noto Sans Devanagari"/>
              </a:rPr>
              <a:t> सागर पवार ऊर्जा व तापमानामध्ये </a:t>
            </a:r>
            <a:r>
              <a:rPr lang="en-US" sz="2000" dirty="0" err="1">
                <a:solidFill>
                  <a:srgbClr val="CC0099"/>
                </a:solidFill>
                <a:latin typeface="Calibri" panose="020F0502020204030204" pitchFamily="34" charset="0"/>
                <a:ea typeface="Times New Roman" panose="02020603050405020304" pitchFamily="18" charset="0"/>
                <a:cs typeface="Noto Sans Devanagari"/>
              </a:rPr>
              <a:t>भिननते</a:t>
            </a:r>
            <a:r>
              <a:rPr lang="hi-IN" sz="2000" dirty="0">
                <a:solidFill>
                  <a:srgbClr val="CC0099"/>
                </a:solidFill>
                <a:effectLst/>
                <a:latin typeface="Calibri" panose="020F0502020204030204" pitchFamily="34" charset="0"/>
                <a:ea typeface="Times New Roman" panose="02020603050405020304" pitchFamily="18" charset="0"/>
                <a:cs typeface="Noto Sans Devanagari"/>
              </a:rPr>
              <a:t>च्या आधार</a:t>
            </a:r>
            <a:r>
              <a:rPr lang="en-US" sz="2000" dirty="0">
                <a:solidFill>
                  <a:srgbClr val="CC0099"/>
                </a:solidFill>
                <a:effectLst/>
                <a:latin typeface="Calibri" panose="020F0502020204030204" pitchFamily="34" charset="0"/>
                <a:ea typeface="Times New Roman" panose="02020603050405020304" pitchFamily="18" charset="0"/>
                <a:cs typeface="Noto Sans Devanagari"/>
              </a:rPr>
              <a:t>े</a:t>
            </a:r>
            <a:r>
              <a:rPr lang="hi-IN" sz="2000" dirty="0">
                <a:solidFill>
                  <a:srgbClr val="CC0099"/>
                </a:solidFill>
                <a:effectLst/>
                <a:latin typeface="Calibri" panose="020F0502020204030204" pitchFamily="34" charset="0"/>
                <a:ea typeface="Times New Roman" panose="02020603050405020304" pitchFamily="18" charset="0"/>
                <a:cs typeface="Noto Sans Devanagari"/>
              </a:rPr>
              <a:t> निर्माण होणारी औष्णिक ऊर्जा प्राप्त करण्याचे प्रयत्न अनेक देशांमधून चालू आहे</a:t>
            </a:r>
            <a:r>
              <a:rPr lang="en-US" sz="2000" dirty="0">
                <a:solidFill>
                  <a:srgbClr val="CC0099"/>
                </a:solidFill>
                <a:effectLst/>
                <a:latin typeface="Calibri" panose="020F0502020204030204" pitchFamily="34" charset="0"/>
                <a:ea typeface="Times New Roman" panose="02020603050405020304" pitchFamily="18" charset="0"/>
                <a:cs typeface="Noto Sans Devanagari"/>
              </a:rPr>
              <a:t>.</a:t>
            </a:r>
            <a:r>
              <a:rPr lang="hi-IN" sz="2000" dirty="0">
                <a:solidFill>
                  <a:srgbClr val="CC0099"/>
                </a:solidFill>
                <a:effectLst/>
                <a:latin typeface="Calibri" panose="020F0502020204030204" pitchFamily="34" charset="0"/>
                <a:ea typeface="Times New Roman" panose="02020603050405020304" pitchFamily="18" charset="0"/>
                <a:cs typeface="Noto Sans Devanagari"/>
              </a:rPr>
              <a:t> परंतु आज ही अपारंपरिक ऊर्जा निर्मितीचा विकास </a:t>
            </a:r>
            <a:r>
              <a:rPr lang="en-US" sz="2000" dirty="0" err="1">
                <a:solidFill>
                  <a:srgbClr val="CC0099"/>
                </a:solidFill>
                <a:latin typeface="Calibri" panose="020F0502020204030204" pitchFamily="34" charset="0"/>
                <a:ea typeface="Times New Roman" panose="02020603050405020304" pitchFamily="18" charset="0"/>
                <a:cs typeface="Noto Sans Devanagari"/>
              </a:rPr>
              <a:t>झालेला</a:t>
            </a:r>
            <a:r>
              <a:rPr lang="en-US" sz="2000" dirty="0">
                <a:solidFill>
                  <a:srgbClr val="CC0099"/>
                </a:solidFill>
                <a:latin typeface="Calibri" panose="020F0502020204030204" pitchFamily="34" charset="0"/>
                <a:ea typeface="Times New Roman" panose="02020603050405020304" pitchFamily="18" charset="0"/>
                <a:cs typeface="Noto Sans Devanagari"/>
              </a:rPr>
              <a:t> </a:t>
            </a:r>
            <a:r>
              <a:rPr lang="en-US" sz="2000" dirty="0" err="1">
                <a:solidFill>
                  <a:srgbClr val="CC0099"/>
                </a:solidFill>
                <a:latin typeface="Calibri" panose="020F0502020204030204" pitchFamily="34" charset="0"/>
                <a:ea typeface="Times New Roman" panose="02020603050405020304" pitchFamily="18" charset="0"/>
                <a:cs typeface="Noto Sans Devanagari"/>
              </a:rPr>
              <a:t>नाही</a:t>
            </a:r>
            <a:r>
              <a:rPr lang="en-IN" sz="2000" dirty="0">
                <a:solidFill>
                  <a:srgbClr val="CC0099"/>
                </a:solidFill>
                <a:effectLst/>
                <a:latin typeface="Calibri" panose="020F0502020204030204" pitchFamily="34" charset="0"/>
                <a:ea typeface="Times New Roman" panose="02020603050405020304" pitchFamily="18" charset="0"/>
                <a:cs typeface="Noto Sans Devanagari"/>
              </a:rPr>
              <a:t>.</a:t>
            </a:r>
            <a:endParaRPr lang="en-US" sz="2000" dirty="0">
              <a:solidFill>
                <a:srgbClr val="CC0099"/>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50000"/>
              </a:lnSpc>
              <a:spcBef>
                <a:spcPts val="0"/>
              </a:spcBef>
              <a:spcAft>
                <a:spcPts val="800"/>
              </a:spcAft>
            </a:pPr>
            <a:r>
              <a:rPr lang="en-US" sz="2000" dirty="0" err="1">
                <a:solidFill>
                  <a:srgbClr val="CC0099"/>
                </a:solidFill>
                <a:effectLst/>
                <a:latin typeface="Calibri" panose="020F0502020204030204" pitchFamily="34" charset="0"/>
                <a:ea typeface="Times New Roman" panose="02020603050405020304" pitchFamily="18" charset="0"/>
                <a:cs typeface="Times New Roman" panose="02020603050405020304" pitchFamily="18" charset="0"/>
              </a:rPr>
              <a:t>मात्र</a:t>
            </a:r>
            <a:r>
              <a:rPr lang="en-US" sz="2000" dirty="0">
                <a:solidFill>
                  <a:srgbClr val="CC0099"/>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000" dirty="0" err="1">
                <a:solidFill>
                  <a:srgbClr val="CC0099"/>
                </a:solidFill>
                <a:effectLst/>
                <a:latin typeface="Calibri" panose="020F0502020204030204" pitchFamily="34" charset="0"/>
                <a:ea typeface="Times New Roman" panose="02020603050405020304" pitchFamily="18" charset="0"/>
                <a:cs typeface="Times New Roman" panose="02020603050405020304" pitchFamily="18" charset="0"/>
              </a:rPr>
              <a:t>भवि‌ष्</a:t>
            </a:r>
            <a:r>
              <a:rPr lang="en-US" sz="2000" dirty="0" err="1">
                <a:solidFill>
                  <a:srgbClr val="CC0099"/>
                </a:solidFill>
                <a:latin typeface="Calibri" panose="020F0502020204030204" pitchFamily="34" charset="0"/>
                <a:ea typeface="Times New Roman" panose="02020603050405020304" pitchFamily="18" charset="0"/>
                <a:cs typeface="Times New Roman" panose="02020603050405020304" pitchFamily="18" charset="0"/>
              </a:rPr>
              <a:t>य</a:t>
            </a:r>
            <a:r>
              <a:rPr lang="en-US" sz="2000" dirty="0">
                <a:solidFill>
                  <a:srgbClr val="CC0099"/>
                </a:solidFill>
                <a:latin typeface="Calibri" panose="020F0502020204030204" pitchFamily="34" charset="0"/>
                <a:ea typeface="Times New Roman" panose="02020603050405020304" pitchFamily="18" charset="0"/>
                <a:cs typeface="Times New Roman" panose="02020603050405020304" pitchFamily="18" charset="0"/>
              </a:rPr>
              <a:t> </a:t>
            </a:r>
            <a:r>
              <a:rPr lang="en-US" sz="2000" dirty="0" err="1">
                <a:solidFill>
                  <a:srgbClr val="CC0099"/>
                </a:solidFill>
                <a:latin typeface="Calibri" panose="020F0502020204030204" pitchFamily="34" charset="0"/>
                <a:ea typeface="Times New Roman" panose="02020603050405020304" pitchFamily="18" charset="0"/>
                <a:cs typeface="Times New Roman" panose="02020603050405020304" pitchFamily="18" charset="0"/>
              </a:rPr>
              <a:t>काळात</a:t>
            </a:r>
            <a:r>
              <a:rPr lang="en-US" sz="2000" dirty="0">
                <a:solidFill>
                  <a:srgbClr val="CC0099"/>
                </a:solidFill>
                <a:latin typeface="Calibri" panose="020F0502020204030204" pitchFamily="34" charset="0"/>
                <a:ea typeface="Times New Roman" panose="02020603050405020304" pitchFamily="18" charset="0"/>
                <a:cs typeface="Times New Roman" panose="02020603050405020304" pitchFamily="18" charset="0"/>
              </a:rPr>
              <a:t> </a:t>
            </a:r>
            <a:r>
              <a:rPr lang="en-US" sz="2000" dirty="0" err="1">
                <a:solidFill>
                  <a:srgbClr val="CC0099"/>
                </a:solidFill>
                <a:latin typeface="Calibri" panose="020F0502020204030204" pitchFamily="34" charset="0"/>
                <a:ea typeface="Times New Roman" panose="02020603050405020304" pitchFamily="18" charset="0"/>
                <a:cs typeface="Times New Roman" panose="02020603050405020304" pitchFamily="18" charset="0"/>
              </a:rPr>
              <a:t>सागर</a:t>
            </a:r>
            <a:r>
              <a:rPr lang="en-US" sz="2000" dirty="0">
                <a:solidFill>
                  <a:srgbClr val="CC0099"/>
                </a:solidFill>
                <a:latin typeface="Calibri" panose="020F0502020204030204" pitchFamily="34" charset="0"/>
                <a:ea typeface="Times New Roman" panose="02020603050405020304" pitchFamily="18" charset="0"/>
                <a:cs typeface="Times New Roman" panose="02020603050405020304" pitchFamily="18" charset="0"/>
              </a:rPr>
              <a:t> </a:t>
            </a:r>
            <a:r>
              <a:rPr lang="en-US" sz="2000" dirty="0" err="1">
                <a:solidFill>
                  <a:srgbClr val="CC0099"/>
                </a:solidFill>
                <a:latin typeface="Calibri" panose="020F0502020204030204" pitchFamily="34" charset="0"/>
                <a:ea typeface="Times New Roman" panose="02020603050405020304" pitchFamily="18" charset="0"/>
                <a:cs typeface="Times New Roman" panose="02020603050405020304" pitchFamily="18" charset="0"/>
              </a:rPr>
              <a:t>विज्ञानाच्या</a:t>
            </a:r>
            <a:r>
              <a:rPr lang="en-US" sz="2000" dirty="0">
                <a:solidFill>
                  <a:srgbClr val="CC0099"/>
                </a:solidFill>
                <a:latin typeface="Calibri" panose="020F0502020204030204" pitchFamily="34" charset="0"/>
                <a:ea typeface="Times New Roman" panose="02020603050405020304" pitchFamily="18" charset="0"/>
                <a:cs typeface="Times New Roman" panose="02020603050405020304" pitchFamily="18" charset="0"/>
              </a:rPr>
              <a:t> </a:t>
            </a:r>
            <a:r>
              <a:rPr lang="en-US" sz="2000" dirty="0" err="1">
                <a:solidFill>
                  <a:srgbClr val="CC0099"/>
                </a:solidFill>
                <a:latin typeface="Calibri" panose="020F0502020204030204" pitchFamily="34" charset="0"/>
                <a:ea typeface="Times New Roman" panose="02020603050405020304" pitchFamily="18" charset="0"/>
                <a:cs typeface="Times New Roman" panose="02020603050405020304" pitchFamily="18" charset="0"/>
              </a:rPr>
              <a:t>प्रगतीमुळे</a:t>
            </a:r>
            <a:r>
              <a:rPr lang="en-US" sz="2000" dirty="0">
                <a:solidFill>
                  <a:srgbClr val="CC0099"/>
                </a:solidFill>
                <a:latin typeface="Calibri" panose="020F0502020204030204" pitchFamily="34" charset="0"/>
                <a:ea typeface="Times New Roman" panose="02020603050405020304" pitchFamily="18" charset="0"/>
                <a:cs typeface="Times New Roman" panose="02020603050405020304" pitchFamily="18" charset="0"/>
              </a:rPr>
              <a:t> </a:t>
            </a:r>
            <a:r>
              <a:rPr lang="en-US" sz="2000" dirty="0" err="1">
                <a:solidFill>
                  <a:srgbClr val="CC0099"/>
                </a:solidFill>
                <a:latin typeface="Calibri" panose="020F0502020204030204" pitchFamily="34" charset="0"/>
                <a:ea typeface="Times New Roman" panose="02020603050405020304" pitchFamily="18" charset="0"/>
                <a:cs typeface="Times New Roman" panose="02020603050405020304" pitchFamily="18" charset="0"/>
              </a:rPr>
              <a:t>हे</a:t>
            </a:r>
            <a:r>
              <a:rPr lang="en-US" sz="2000" dirty="0">
                <a:solidFill>
                  <a:srgbClr val="CC0099"/>
                </a:solidFill>
                <a:latin typeface="Calibri" panose="020F0502020204030204" pitchFamily="34" charset="0"/>
                <a:ea typeface="Times New Roman" panose="02020603050405020304" pitchFamily="18" charset="0"/>
                <a:cs typeface="Times New Roman" panose="02020603050405020304" pitchFamily="18" charset="0"/>
              </a:rPr>
              <a:t> </a:t>
            </a:r>
            <a:r>
              <a:rPr lang="en-US" sz="2000" dirty="0" err="1">
                <a:solidFill>
                  <a:srgbClr val="CC0099"/>
                </a:solidFill>
                <a:latin typeface="Calibri" panose="020F0502020204030204" pitchFamily="34" charset="0"/>
                <a:ea typeface="Times New Roman" panose="02020603050405020304" pitchFamily="18" charset="0"/>
                <a:cs typeface="Times New Roman" panose="02020603050405020304" pitchFamily="18" charset="0"/>
              </a:rPr>
              <a:t>शक्य</a:t>
            </a:r>
            <a:r>
              <a:rPr lang="en-US" sz="2000" dirty="0">
                <a:solidFill>
                  <a:srgbClr val="CC0099"/>
                </a:solidFill>
                <a:latin typeface="Calibri" panose="020F0502020204030204" pitchFamily="34" charset="0"/>
                <a:ea typeface="Times New Roman" panose="02020603050405020304" pitchFamily="18" charset="0"/>
                <a:cs typeface="Times New Roman" panose="02020603050405020304" pitchFamily="18" charset="0"/>
              </a:rPr>
              <a:t> </a:t>
            </a:r>
            <a:r>
              <a:rPr lang="en-US" sz="2000" dirty="0" err="1">
                <a:solidFill>
                  <a:srgbClr val="CC0099"/>
                </a:solidFill>
                <a:latin typeface="Calibri" panose="020F0502020204030204" pitchFamily="34" charset="0"/>
                <a:ea typeface="Times New Roman" panose="02020603050405020304" pitchFamily="18" charset="0"/>
                <a:cs typeface="Times New Roman" panose="02020603050405020304" pitchFamily="18" charset="0"/>
              </a:rPr>
              <a:t>होणार</a:t>
            </a:r>
            <a:r>
              <a:rPr lang="en-US" sz="2000" dirty="0">
                <a:solidFill>
                  <a:srgbClr val="CC0099"/>
                </a:solidFill>
                <a:latin typeface="Calibri" panose="020F0502020204030204" pitchFamily="34" charset="0"/>
                <a:ea typeface="Times New Roman" panose="02020603050405020304" pitchFamily="18" charset="0"/>
                <a:cs typeface="Times New Roman" panose="02020603050405020304" pitchFamily="18" charset="0"/>
              </a:rPr>
              <a:t> </a:t>
            </a:r>
            <a:r>
              <a:rPr lang="en-US" sz="2000" dirty="0" err="1">
                <a:solidFill>
                  <a:srgbClr val="CC0099"/>
                </a:solidFill>
                <a:latin typeface="Calibri" panose="020F0502020204030204" pitchFamily="34" charset="0"/>
                <a:ea typeface="Times New Roman" panose="02020603050405020304" pitchFamily="18" charset="0"/>
                <a:cs typeface="Times New Roman" panose="02020603050405020304" pitchFamily="18" charset="0"/>
              </a:rPr>
              <a:t>आहे</a:t>
            </a:r>
            <a:r>
              <a:rPr lang="en-US" sz="2000" dirty="0">
                <a:solidFill>
                  <a:srgbClr val="CC0099"/>
                </a:solidFill>
                <a:latin typeface="Calibri" panose="020F0502020204030204" pitchFamily="34" charset="0"/>
                <a:ea typeface="Times New Roman" panose="02020603050405020304" pitchFamily="18" charset="0"/>
                <a:cs typeface="Times New Roman" panose="02020603050405020304" pitchFamily="18" charset="0"/>
              </a:rPr>
              <a:t>.</a:t>
            </a:r>
            <a:endParaRPr lang="en-US" sz="2000" dirty="0">
              <a:solidFill>
                <a:srgbClr val="CC0099"/>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8731858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show="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26A4672F-D3B1-41C6-BBF1-6AD88DC5A956}"/>
              </a:ext>
            </a:extLst>
          </p:cNvPr>
          <p:cNvSpPr txBox="1"/>
          <p:nvPr/>
        </p:nvSpPr>
        <p:spPr>
          <a:xfrm>
            <a:off x="481012" y="685800"/>
            <a:ext cx="7958138" cy="4819268"/>
          </a:xfrm>
          <a:prstGeom prst="rect">
            <a:avLst/>
          </a:prstGeom>
          <a:noFill/>
        </p:spPr>
        <p:txBody>
          <a:bodyPr wrap="square">
            <a:spAutoFit/>
          </a:bodyPr>
          <a:lstStyle/>
          <a:p>
            <a:pPr marL="0" marR="0" algn="just">
              <a:lnSpc>
                <a:spcPct val="150000"/>
              </a:lnSpc>
              <a:spcBef>
                <a:spcPts val="0"/>
              </a:spcBef>
              <a:spcAft>
                <a:spcPts val="800"/>
              </a:spcAft>
            </a:pPr>
            <a:r>
              <a:rPr lang="en-US" sz="2200" b="1" dirty="0">
                <a:effectLst/>
                <a:highlight>
                  <a:srgbClr val="008080"/>
                </a:highlight>
                <a:latin typeface="Calibri" panose="020F0502020204030204" pitchFamily="34" charset="0"/>
                <a:ea typeface="Times New Roman" panose="02020603050405020304" pitchFamily="18" charset="0"/>
                <a:cs typeface="Noto Sans Devanagari"/>
              </a:rPr>
              <a:t>4. </a:t>
            </a:r>
            <a:r>
              <a:rPr lang="hi-IN" sz="2200" b="1" dirty="0">
                <a:effectLst/>
                <a:highlight>
                  <a:srgbClr val="008080"/>
                </a:highlight>
                <a:latin typeface="Calibri" panose="020F0502020204030204" pitchFamily="34" charset="0"/>
                <a:ea typeface="Times New Roman" panose="02020603050405020304" pitchFamily="18" charset="0"/>
                <a:cs typeface="Noto Sans Devanagari"/>
              </a:rPr>
              <a:t>सागर विज्ञान व हवामान</a:t>
            </a:r>
            <a:r>
              <a:rPr lang="en-US" sz="2200" b="1" dirty="0">
                <a:effectLst/>
                <a:highlight>
                  <a:srgbClr val="008080"/>
                </a:highlight>
                <a:latin typeface="Calibri" panose="020F0502020204030204" pitchFamily="34" charset="0"/>
                <a:ea typeface="Times New Roman" panose="02020603050405020304" pitchFamily="18" charset="0"/>
                <a:cs typeface="Noto Sans Devanagari"/>
              </a:rPr>
              <a:t> :-</a:t>
            </a:r>
            <a:endParaRPr lang="en-US" sz="2200" b="1" dirty="0">
              <a:effectLst/>
              <a:highlight>
                <a:srgbClr val="008080"/>
              </a:highligh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50000"/>
              </a:lnSpc>
              <a:spcBef>
                <a:spcPts val="0"/>
              </a:spcBef>
              <a:spcAft>
                <a:spcPts val="800"/>
              </a:spcAft>
            </a:pPr>
            <a:r>
              <a:rPr lang="en-US" sz="2000" dirty="0">
                <a:effectLst/>
                <a:latin typeface="Calibri" panose="020F0502020204030204" pitchFamily="34" charset="0"/>
                <a:ea typeface="Times New Roman" panose="02020603050405020304" pitchFamily="18" charset="0"/>
                <a:cs typeface="Noto Sans Devanagari"/>
              </a:rPr>
              <a:t>	</a:t>
            </a:r>
            <a:r>
              <a:rPr lang="hi-IN" sz="2000" dirty="0">
                <a:effectLst/>
                <a:latin typeface="Calibri" panose="020F0502020204030204" pitchFamily="34" charset="0"/>
                <a:ea typeface="Times New Roman" panose="02020603050405020304" pitchFamily="18" charset="0"/>
                <a:cs typeface="Noto Sans Devanagari"/>
              </a:rPr>
              <a:t>सागरी वातावरणशास्त्र हा सागर विज्ञानाच्या शाखेत महासागर व हवामान यांच्या परस्पर संबंधाचा अभ्यास यात केला जातो</a:t>
            </a:r>
            <a:r>
              <a:rPr lang="en-US" sz="2000" dirty="0">
                <a:effectLst/>
                <a:latin typeface="Calibri" panose="020F0502020204030204" pitchFamily="34" charset="0"/>
                <a:ea typeface="Times New Roman" panose="02020603050405020304" pitchFamily="18" charset="0"/>
                <a:cs typeface="Noto Sans Devanagari"/>
              </a:rPr>
              <a:t>.</a:t>
            </a:r>
            <a:r>
              <a:rPr lang="hi-IN" sz="2000" dirty="0">
                <a:effectLst/>
                <a:latin typeface="Calibri" panose="020F0502020204030204" pitchFamily="34" charset="0"/>
                <a:ea typeface="Times New Roman" panose="02020603050405020304" pitchFamily="18" charset="0"/>
                <a:cs typeface="Noto Sans Devanagari"/>
              </a:rPr>
              <a:t> हवामान व मानवी जीवन यांचा अतिशय निकटचा संबंध आहे</a:t>
            </a:r>
            <a:r>
              <a:rPr lang="en-US" sz="2000" dirty="0">
                <a:effectLst/>
                <a:latin typeface="Calibri" panose="020F0502020204030204" pitchFamily="34" charset="0"/>
                <a:ea typeface="Times New Roman" panose="02020603050405020304" pitchFamily="18" charset="0"/>
                <a:cs typeface="Noto Sans Devanagari"/>
              </a:rPr>
              <a:t>.</a:t>
            </a:r>
            <a:r>
              <a:rPr lang="hi-IN" sz="2000" dirty="0">
                <a:effectLst/>
                <a:latin typeface="Calibri" panose="020F0502020204030204" pitchFamily="34" charset="0"/>
                <a:ea typeface="Times New Roman" panose="02020603050405020304" pitchFamily="18" charset="0"/>
                <a:cs typeface="Noto Sans Devanagari"/>
              </a:rPr>
              <a:t> सागर सानिध्य </a:t>
            </a:r>
            <a:r>
              <a:rPr lang="en-US" sz="2000" dirty="0">
                <a:effectLst/>
                <a:latin typeface="Calibri" panose="020F0502020204030204" pitchFamily="34" charset="0"/>
                <a:ea typeface="Times New Roman" panose="02020603050405020304" pitchFamily="18" charset="0"/>
                <a:cs typeface="Noto Sans Devanagari"/>
              </a:rPr>
              <a:t>,</a:t>
            </a:r>
            <a:r>
              <a:rPr lang="hi-IN" sz="2000" dirty="0">
                <a:effectLst/>
                <a:latin typeface="Calibri" panose="020F0502020204030204" pitchFamily="34" charset="0"/>
                <a:ea typeface="Times New Roman" panose="02020603050405020304" pitchFamily="18" charset="0"/>
                <a:cs typeface="Noto Sans Devanagari"/>
              </a:rPr>
              <a:t>सागरी प्रवाह</a:t>
            </a:r>
            <a:r>
              <a:rPr lang="en-US" sz="2000" dirty="0">
                <a:effectLst/>
                <a:latin typeface="Calibri" panose="020F0502020204030204" pitchFamily="34" charset="0"/>
                <a:ea typeface="Times New Roman" panose="02020603050405020304" pitchFamily="18" charset="0"/>
                <a:cs typeface="Noto Sans Devanagari"/>
              </a:rPr>
              <a:t>,</a:t>
            </a:r>
            <a:r>
              <a:rPr lang="hi-IN" sz="2000" dirty="0">
                <a:effectLst/>
                <a:latin typeface="Calibri" panose="020F0502020204030204" pitchFamily="34" charset="0"/>
                <a:ea typeface="Times New Roman" panose="02020603050405020304" pitchFamily="18" charset="0"/>
                <a:cs typeface="Noto Sans Devanagari"/>
              </a:rPr>
              <a:t> </a:t>
            </a:r>
            <a:r>
              <a:rPr lang="en-US" sz="2000" dirty="0" err="1">
                <a:effectLst/>
                <a:latin typeface="Calibri" panose="020F0502020204030204" pitchFamily="34" charset="0"/>
                <a:ea typeface="Times New Roman" panose="02020603050405020304" pitchFamily="18" charset="0"/>
                <a:cs typeface="Noto Sans Devanagari"/>
              </a:rPr>
              <a:t>सागरावरुन</a:t>
            </a:r>
            <a:r>
              <a:rPr lang="en-US" sz="2000" dirty="0">
                <a:effectLst/>
                <a:latin typeface="Calibri" panose="020F0502020204030204" pitchFamily="34" charset="0"/>
                <a:ea typeface="Times New Roman" panose="02020603050405020304" pitchFamily="18" charset="0"/>
                <a:cs typeface="Noto Sans Devanagari"/>
              </a:rPr>
              <a:t> </a:t>
            </a:r>
            <a:r>
              <a:rPr lang="hi-IN" sz="2000" dirty="0">
                <a:effectLst/>
                <a:latin typeface="Calibri" panose="020F0502020204030204" pitchFamily="34" charset="0"/>
                <a:ea typeface="Times New Roman" panose="02020603050405020304" pitchFamily="18" charset="0"/>
                <a:cs typeface="Noto Sans Devanagari"/>
              </a:rPr>
              <a:t>वाहणारे </a:t>
            </a:r>
            <a:r>
              <a:rPr lang="en-US" sz="2000" dirty="0" err="1">
                <a:effectLst/>
                <a:latin typeface="Calibri" panose="020F0502020204030204" pitchFamily="34" charset="0"/>
                <a:ea typeface="Times New Roman" panose="02020603050405020304" pitchFamily="18" charset="0"/>
                <a:cs typeface="Noto Sans Devanagari"/>
              </a:rPr>
              <a:t>वारे</a:t>
            </a:r>
            <a:r>
              <a:rPr lang="en-US" sz="2000" dirty="0">
                <a:effectLst/>
                <a:latin typeface="Calibri" panose="020F0502020204030204" pitchFamily="34" charset="0"/>
                <a:ea typeface="Times New Roman" panose="02020603050405020304" pitchFamily="18" charset="0"/>
                <a:cs typeface="Noto Sans Devanagari"/>
              </a:rPr>
              <a:t> </a:t>
            </a:r>
            <a:r>
              <a:rPr lang="en-US" sz="2000" dirty="0" err="1">
                <a:effectLst/>
                <a:latin typeface="Calibri" panose="020F0502020204030204" pitchFamily="34" charset="0"/>
                <a:ea typeface="Times New Roman" panose="02020603050405020304" pitchFamily="18" charset="0"/>
                <a:cs typeface="Noto Sans Devanagari"/>
              </a:rPr>
              <a:t>सागर</a:t>
            </a:r>
            <a:r>
              <a:rPr lang="en-US" sz="2000" dirty="0">
                <a:effectLst/>
                <a:latin typeface="Calibri" panose="020F0502020204030204" pitchFamily="34" charset="0"/>
                <a:ea typeface="Times New Roman" panose="02020603050405020304" pitchFamily="18" charset="0"/>
                <a:cs typeface="Noto Sans Devanagari"/>
              </a:rPr>
              <a:t> </a:t>
            </a:r>
            <a:r>
              <a:rPr lang="hi-IN" sz="2000" dirty="0">
                <a:effectLst/>
                <a:latin typeface="Calibri" panose="020F0502020204030204" pitchFamily="34" charset="0"/>
                <a:ea typeface="Times New Roman" panose="02020603050405020304" pitchFamily="18" charset="0"/>
                <a:cs typeface="Noto Sans Devanagari"/>
              </a:rPr>
              <a:t>व सागरपृष्ठावरील वातावरण यांच्यामध्ये होणाऱ्या हालचाली इत्यादी घटकांचा परिणाम भूखंडावरील प्रदेशांच्या हवामानावर होत असतो</a:t>
            </a:r>
            <a:r>
              <a:rPr lang="en-US" sz="2000" dirty="0">
                <a:effectLst/>
                <a:latin typeface="Calibri" panose="020F0502020204030204" pitchFamily="34" charset="0"/>
                <a:ea typeface="Times New Roman" panose="02020603050405020304" pitchFamily="18" charset="0"/>
                <a:cs typeface="Noto Sans Devanagari"/>
              </a:rPr>
              <a:t>.</a:t>
            </a:r>
            <a:r>
              <a:rPr lang="hi-IN" sz="2000" dirty="0">
                <a:effectLst/>
                <a:latin typeface="Calibri" panose="020F0502020204030204" pitchFamily="34" charset="0"/>
                <a:ea typeface="Times New Roman" panose="02020603050405020304" pitchFamily="18" charset="0"/>
                <a:cs typeface="Noto Sans Devanagari"/>
              </a:rPr>
              <a:t> सा</a:t>
            </a:r>
            <a:r>
              <a:rPr lang="en-US" sz="2000" dirty="0">
                <a:latin typeface="Calibri" panose="020F0502020204030204" pitchFamily="34" charset="0"/>
                <a:ea typeface="Times New Roman" panose="02020603050405020304" pitchFamily="18" charset="0"/>
                <a:cs typeface="Noto Sans Devanagari"/>
              </a:rPr>
              <a:t>ग</a:t>
            </a:r>
            <a:r>
              <a:rPr lang="hi-IN" sz="2000" dirty="0">
                <a:effectLst/>
                <a:latin typeface="Calibri" panose="020F0502020204030204" pitchFamily="34" charset="0"/>
                <a:ea typeface="Times New Roman" panose="02020603050405020304" pitchFamily="18" charset="0"/>
                <a:cs typeface="Noto Sans Devanagari"/>
              </a:rPr>
              <a:t>री पृष्ठभाग </a:t>
            </a:r>
            <a:r>
              <a:rPr lang="en-US" sz="2000" dirty="0" err="1">
                <a:effectLst/>
                <a:latin typeface="Calibri" panose="020F0502020204030204" pitchFamily="34" charset="0"/>
                <a:ea typeface="Times New Roman" panose="02020603050405020304" pitchFamily="18" charset="0"/>
                <a:cs typeface="Noto Sans Devanagari"/>
              </a:rPr>
              <a:t>हे</a:t>
            </a:r>
            <a:r>
              <a:rPr lang="en-US" sz="2000" dirty="0">
                <a:effectLst/>
                <a:latin typeface="Calibri" panose="020F0502020204030204" pitchFamily="34" charset="0"/>
                <a:ea typeface="Times New Roman" panose="02020603050405020304" pitchFamily="18" charset="0"/>
                <a:cs typeface="Noto Sans Devanagari"/>
              </a:rPr>
              <a:t> </a:t>
            </a:r>
            <a:r>
              <a:rPr lang="en-US" sz="2000" dirty="0" err="1">
                <a:effectLst/>
                <a:latin typeface="Calibri" panose="020F0502020204030204" pitchFamily="34" charset="0"/>
                <a:ea typeface="Times New Roman" panose="02020603050405020304" pitchFamily="18" charset="0"/>
                <a:cs typeface="Noto Sans Devanagari"/>
              </a:rPr>
              <a:t>बाष्</a:t>
            </a:r>
            <a:r>
              <a:rPr lang="en-US" sz="2000" dirty="0" err="1">
                <a:latin typeface="Calibri" panose="020F0502020204030204" pitchFamily="34" charset="0"/>
                <a:ea typeface="Times New Roman" panose="02020603050405020304" pitchFamily="18" charset="0"/>
                <a:cs typeface="Noto Sans Devanagari"/>
              </a:rPr>
              <a:t>प</a:t>
            </a:r>
            <a:r>
              <a:rPr lang="en-US" sz="2000" dirty="0">
                <a:latin typeface="Calibri" panose="020F0502020204030204" pitchFamily="34" charset="0"/>
                <a:ea typeface="Times New Roman" panose="02020603050405020304" pitchFamily="18" charset="0"/>
                <a:cs typeface="Noto Sans Devanagari"/>
              </a:rPr>
              <a:t> </a:t>
            </a:r>
            <a:r>
              <a:rPr lang="hi-IN" sz="2000" dirty="0">
                <a:effectLst/>
                <a:latin typeface="Calibri" panose="020F0502020204030204" pitchFamily="34" charset="0"/>
                <a:ea typeface="Times New Roman" panose="02020603050405020304" pitchFamily="18" charset="0"/>
                <a:cs typeface="Noto Sans Devanagari"/>
              </a:rPr>
              <a:t>निर्मितीचा प्रभावी स्त्रोत आहे</a:t>
            </a:r>
            <a:r>
              <a:rPr lang="en-US" sz="2000" dirty="0">
                <a:effectLst/>
                <a:latin typeface="Calibri" panose="020F0502020204030204" pitchFamily="34" charset="0"/>
                <a:ea typeface="Times New Roman" panose="02020603050405020304" pitchFamily="18" charset="0"/>
                <a:cs typeface="Noto Sans Devanagari"/>
              </a:rPr>
              <a:t>.</a:t>
            </a:r>
            <a:r>
              <a:rPr lang="hi-IN" sz="2000" dirty="0">
                <a:effectLst/>
                <a:latin typeface="Calibri" panose="020F0502020204030204" pitchFamily="34" charset="0"/>
                <a:ea typeface="Times New Roman" panose="02020603050405020304" pitchFamily="18" charset="0"/>
                <a:cs typeface="Noto Sans Devanagari"/>
              </a:rPr>
              <a:t> याचा परिणाम पर्जन्यावर होत असतो. सागरी भागात वादळांची निर्मिती होत असते</a:t>
            </a:r>
            <a:r>
              <a:rPr lang="en-US" sz="2000" dirty="0">
                <a:effectLst/>
                <a:latin typeface="Calibri" panose="020F0502020204030204" pitchFamily="34" charset="0"/>
                <a:ea typeface="Times New Roman" panose="02020603050405020304" pitchFamily="18" charset="0"/>
                <a:cs typeface="Noto Sans Devanagari"/>
              </a:rPr>
              <a:t>.</a:t>
            </a:r>
            <a:r>
              <a:rPr lang="hi-IN" sz="2000" dirty="0">
                <a:effectLst/>
                <a:latin typeface="Calibri" panose="020F0502020204030204" pitchFamily="34" charset="0"/>
                <a:ea typeface="Times New Roman" panose="02020603050405020304" pitchFamily="18" charset="0"/>
                <a:cs typeface="Noto Sans Devanagari"/>
              </a:rPr>
              <a:t> या वादळाचा परिणाम किनारपट्टीच्या प्रदेशावर होत असतो</a:t>
            </a:r>
            <a:r>
              <a:rPr lang="en-US" sz="2000" dirty="0">
                <a:effectLst/>
                <a:latin typeface="Calibri" panose="020F0502020204030204" pitchFamily="34" charset="0"/>
                <a:ea typeface="Times New Roman" panose="02020603050405020304" pitchFamily="18" charset="0"/>
                <a:cs typeface="Noto Sans Devanagari"/>
              </a:rPr>
              <a:t>.</a:t>
            </a:r>
            <a:r>
              <a:rPr lang="hi-IN" sz="2000" dirty="0">
                <a:effectLst/>
                <a:latin typeface="Calibri" panose="020F0502020204030204" pitchFamily="34" charset="0"/>
                <a:ea typeface="Times New Roman" panose="02020603050405020304" pitchFamily="18" charset="0"/>
                <a:cs typeface="Noto Sans Devanagari"/>
              </a:rPr>
              <a:t> अशा सर्व हवामान विषयक घटकांचा अभ्यास </a:t>
            </a:r>
            <a:r>
              <a:rPr lang="en-US" sz="2000" dirty="0" err="1">
                <a:effectLst/>
                <a:latin typeface="Calibri" panose="020F0502020204030204" pitchFamily="34" charset="0"/>
                <a:ea typeface="Times New Roman" panose="02020603050405020304" pitchFamily="18" charset="0"/>
                <a:cs typeface="Noto Sans Devanagari"/>
              </a:rPr>
              <a:t>सागरी</a:t>
            </a:r>
            <a:r>
              <a:rPr lang="en-US" sz="2000" dirty="0">
                <a:effectLst/>
                <a:latin typeface="Calibri" panose="020F0502020204030204" pitchFamily="34" charset="0"/>
                <a:ea typeface="Times New Roman" panose="02020603050405020304" pitchFamily="18" charset="0"/>
                <a:cs typeface="Noto Sans Devanagari"/>
              </a:rPr>
              <a:t> </a:t>
            </a:r>
            <a:r>
              <a:rPr lang="hi-IN" sz="2000" dirty="0">
                <a:effectLst/>
                <a:latin typeface="Calibri" panose="020F0502020204030204" pitchFamily="34" charset="0"/>
                <a:ea typeface="Times New Roman" panose="02020603050405020304" pitchFamily="18" charset="0"/>
                <a:cs typeface="Noto Sans Devanagari"/>
              </a:rPr>
              <a:t>वातावरणशास्त्रात अतिशय सखोलपणे केला जातो</a:t>
            </a:r>
            <a:r>
              <a:rPr lang="en-IN" sz="2000" dirty="0">
                <a:effectLst/>
                <a:latin typeface="Calibri" panose="020F0502020204030204" pitchFamily="34" charset="0"/>
                <a:ea typeface="Times New Roman" panose="02020603050405020304" pitchFamily="18" charset="0"/>
                <a:cs typeface="Noto Sans Devanagari"/>
              </a:rPr>
              <a:t>.</a:t>
            </a:r>
            <a:endParaRPr lang="en-US" sz="20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4632448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show="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9E7650A3-B8F1-43E7-BB7E-9C29E136F50E}"/>
              </a:ext>
            </a:extLst>
          </p:cNvPr>
          <p:cNvSpPr txBox="1"/>
          <p:nvPr/>
        </p:nvSpPr>
        <p:spPr>
          <a:xfrm>
            <a:off x="447675" y="752535"/>
            <a:ext cx="8058150" cy="4921860"/>
          </a:xfrm>
          <a:prstGeom prst="rect">
            <a:avLst/>
          </a:prstGeom>
          <a:noFill/>
        </p:spPr>
        <p:txBody>
          <a:bodyPr wrap="square">
            <a:spAutoFit/>
          </a:bodyPr>
          <a:lstStyle/>
          <a:p>
            <a:pPr marL="0" marR="0" algn="just">
              <a:lnSpc>
                <a:spcPct val="150000"/>
              </a:lnSpc>
              <a:spcBef>
                <a:spcPts val="0"/>
              </a:spcBef>
              <a:spcAft>
                <a:spcPts val="800"/>
              </a:spcAft>
            </a:pPr>
            <a:r>
              <a:rPr lang="en-US" sz="2200" b="1" dirty="0">
                <a:solidFill>
                  <a:schemeClr val="bg1"/>
                </a:solidFill>
                <a:effectLst/>
                <a:highlight>
                  <a:srgbClr val="008000"/>
                </a:highlight>
                <a:latin typeface="Calibri" panose="020F0502020204030204" pitchFamily="34" charset="0"/>
                <a:ea typeface="Times New Roman" panose="02020603050405020304" pitchFamily="18" charset="0"/>
                <a:cs typeface="Noto Sans Devanagari"/>
              </a:rPr>
              <a:t>5. </a:t>
            </a:r>
            <a:r>
              <a:rPr lang="en-US" sz="2200" b="1" dirty="0" err="1">
                <a:solidFill>
                  <a:schemeClr val="bg1"/>
                </a:solidFill>
                <a:effectLst/>
                <a:highlight>
                  <a:srgbClr val="008000"/>
                </a:highlight>
                <a:latin typeface="Calibri" panose="020F0502020204030204" pitchFamily="34" charset="0"/>
                <a:ea typeface="Times New Roman" panose="02020603050405020304" pitchFamily="18" charset="0"/>
                <a:cs typeface="Noto Sans Devanagari"/>
              </a:rPr>
              <a:t>सागर</a:t>
            </a:r>
            <a:r>
              <a:rPr lang="en-US" sz="2200" b="1" dirty="0">
                <a:solidFill>
                  <a:schemeClr val="bg1"/>
                </a:solidFill>
                <a:effectLst/>
                <a:highlight>
                  <a:srgbClr val="008000"/>
                </a:highlight>
                <a:latin typeface="Calibri" panose="020F0502020204030204" pitchFamily="34" charset="0"/>
                <a:ea typeface="Times New Roman" panose="02020603050405020304" pitchFamily="18" charset="0"/>
                <a:cs typeface="Noto Sans Devanagari"/>
              </a:rPr>
              <a:t> </a:t>
            </a:r>
            <a:r>
              <a:rPr lang="hi-IN" sz="2200" b="1" dirty="0">
                <a:solidFill>
                  <a:schemeClr val="bg1"/>
                </a:solidFill>
                <a:effectLst/>
                <a:highlight>
                  <a:srgbClr val="008000"/>
                </a:highlight>
                <a:latin typeface="Calibri" panose="020F0502020204030204" pitchFamily="34" charset="0"/>
                <a:ea typeface="Times New Roman" panose="02020603050405020304" pitchFamily="18" charset="0"/>
                <a:cs typeface="Noto Sans Devanagari"/>
              </a:rPr>
              <a:t>विज्ञान व वाहतूक आणि व्‍यापार</a:t>
            </a:r>
            <a:r>
              <a:rPr lang="en-US" sz="2200" b="1" dirty="0">
                <a:solidFill>
                  <a:schemeClr val="bg1"/>
                </a:solidFill>
                <a:effectLst/>
                <a:highlight>
                  <a:srgbClr val="008000"/>
                </a:highlight>
                <a:latin typeface="Calibri" panose="020F0502020204030204" pitchFamily="34" charset="0"/>
                <a:ea typeface="Times New Roman" panose="02020603050405020304" pitchFamily="18" charset="0"/>
                <a:cs typeface="Noto Sans Devanagari"/>
              </a:rPr>
              <a:t> :-</a:t>
            </a:r>
            <a:endParaRPr lang="en-US" sz="2200" b="1" dirty="0">
              <a:solidFill>
                <a:schemeClr val="bg1"/>
              </a:solidFill>
              <a:effectLst/>
              <a:highlight>
                <a:srgbClr val="008000"/>
              </a:highligh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50000"/>
              </a:lnSpc>
              <a:spcBef>
                <a:spcPts val="0"/>
              </a:spcBef>
              <a:spcAft>
                <a:spcPts val="800"/>
              </a:spcAft>
            </a:pPr>
            <a:r>
              <a:rPr lang="en-US" sz="2000" dirty="0">
                <a:solidFill>
                  <a:schemeClr val="bg1"/>
                </a:solidFill>
                <a:effectLst/>
                <a:latin typeface="Calibri" panose="020F0502020204030204" pitchFamily="34" charset="0"/>
                <a:ea typeface="Times New Roman" panose="02020603050405020304" pitchFamily="18" charset="0"/>
                <a:cs typeface="Noto Sans Devanagari"/>
              </a:rPr>
              <a:t>	</a:t>
            </a:r>
            <a:r>
              <a:rPr lang="hi-IN" sz="2000" dirty="0">
                <a:solidFill>
                  <a:schemeClr val="bg1"/>
                </a:solidFill>
                <a:effectLst/>
                <a:latin typeface="Calibri" panose="020F0502020204030204" pitchFamily="34" charset="0"/>
                <a:ea typeface="Times New Roman" panose="02020603050405020304" pitchFamily="18" charset="0"/>
                <a:cs typeface="Noto Sans Devanagari"/>
              </a:rPr>
              <a:t>समुद्री वाहतूक ही सर्व वाहतूक प्रकारात स्वस्त वाहतूक प्रकार आहे</a:t>
            </a:r>
            <a:r>
              <a:rPr lang="en-US" sz="2000" dirty="0">
                <a:solidFill>
                  <a:schemeClr val="bg1"/>
                </a:solidFill>
                <a:effectLst/>
                <a:latin typeface="Calibri" panose="020F0502020204030204" pitchFamily="34" charset="0"/>
                <a:ea typeface="Times New Roman" panose="02020603050405020304" pitchFamily="18" charset="0"/>
                <a:cs typeface="Noto Sans Devanagari"/>
              </a:rPr>
              <a:t>.</a:t>
            </a:r>
            <a:r>
              <a:rPr lang="hi-IN" sz="2000" dirty="0">
                <a:solidFill>
                  <a:schemeClr val="bg1"/>
                </a:solidFill>
                <a:effectLst/>
                <a:latin typeface="Calibri" panose="020F0502020204030204" pitchFamily="34" charset="0"/>
                <a:ea typeface="Times New Roman" panose="02020603050405020304" pitchFamily="18" charset="0"/>
                <a:cs typeface="Noto Sans Devanagari"/>
              </a:rPr>
              <a:t> सागरतळाच</a:t>
            </a:r>
            <a:r>
              <a:rPr lang="en-US" sz="2000" dirty="0">
                <a:solidFill>
                  <a:schemeClr val="bg1"/>
                </a:solidFill>
                <a:effectLst/>
                <a:latin typeface="Calibri" panose="020F0502020204030204" pitchFamily="34" charset="0"/>
                <a:ea typeface="Times New Roman" panose="02020603050405020304" pitchFamily="18" charset="0"/>
                <a:cs typeface="Noto Sans Devanagari"/>
              </a:rPr>
              <a:t>े</a:t>
            </a:r>
            <a:r>
              <a:rPr lang="hi-IN" sz="2000" dirty="0">
                <a:solidFill>
                  <a:schemeClr val="bg1"/>
                </a:solidFill>
                <a:effectLst/>
                <a:latin typeface="Calibri" panose="020F0502020204030204" pitchFamily="34" charset="0"/>
                <a:ea typeface="Times New Roman" panose="02020603050405020304" pitchFamily="18" charset="0"/>
                <a:cs typeface="Noto Sans Devanagari"/>
              </a:rPr>
              <a:t> स्वरूप</a:t>
            </a:r>
            <a:r>
              <a:rPr lang="en-US" sz="2000" dirty="0">
                <a:solidFill>
                  <a:schemeClr val="bg1"/>
                </a:solidFill>
                <a:effectLst/>
                <a:latin typeface="Calibri" panose="020F0502020204030204" pitchFamily="34" charset="0"/>
                <a:ea typeface="Times New Roman" panose="02020603050405020304" pitchFamily="18" charset="0"/>
                <a:cs typeface="Noto Sans Devanagari"/>
              </a:rPr>
              <a:t>,</a:t>
            </a:r>
            <a:r>
              <a:rPr lang="hi-IN" sz="2000" dirty="0">
                <a:solidFill>
                  <a:schemeClr val="bg1"/>
                </a:solidFill>
                <a:effectLst/>
                <a:latin typeface="Calibri" panose="020F0502020204030204" pitchFamily="34" charset="0"/>
                <a:ea typeface="Times New Roman" panose="02020603050405020304" pitchFamily="18" charset="0"/>
                <a:cs typeface="Noto Sans Devanagari"/>
              </a:rPr>
              <a:t> सागरी प्रवाह</a:t>
            </a:r>
            <a:r>
              <a:rPr lang="en-US" sz="2000" dirty="0">
                <a:solidFill>
                  <a:schemeClr val="bg1"/>
                </a:solidFill>
                <a:effectLst/>
                <a:latin typeface="Calibri" panose="020F0502020204030204" pitchFamily="34" charset="0"/>
                <a:ea typeface="Times New Roman" panose="02020603050405020304" pitchFamily="18" charset="0"/>
                <a:cs typeface="Noto Sans Devanagari"/>
              </a:rPr>
              <a:t>,</a:t>
            </a:r>
            <a:r>
              <a:rPr lang="hi-IN" sz="2000" dirty="0">
                <a:solidFill>
                  <a:schemeClr val="bg1"/>
                </a:solidFill>
                <a:effectLst/>
                <a:latin typeface="Calibri" panose="020F0502020204030204" pitchFamily="34" charset="0"/>
                <a:ea typeface="Times New Roman" panose="02020603050405020304" pitchFamily="18" charset="0"/>
                <a:cs typeface="Noto Sans Devanagari"/>
              </a:rPr>
              <a:t> सागरी वारे</a:t>
            </a:r>
            <a:r>
              <a:rPr lang="en-US" sz="2000" dirty="0">
                <a:solidFill>
                  <a:schemeClr val="bg1"/>
                </a:solidFill>
                <a:effectLst/>
                <a:latin typeface="Calibri" panose="020F0502020204030204" pitchFamily="34" charset="0"/>
                <a:ea typeface="Times New Roman" panose="02020603050405020304" pitchFamily="18" charset="0"/>
                <a:cs typeface="Noto Sans Devanagari"/>
              </a:rPr>
              <a:t>, </a:t>
            </a:r>
            <a:r>
              <a:rPr lang="hi-IN" sz="2000" dirty="0">
                <a:solidFill>
                  <a:schemeClr val="bg1"/>
                </a:solidFill>
                <a:effectLst/>
                <a:latin typeface="Calibri" panose="020F0502020204030204" pitchFamily="34" charset="0"/>
                <a:ea typeface="Times New Roman" panose="02020603050405020304" pitchFamily="18" charset="0"/>
                <a:cs typeface="Noto Sans Devanagari"/>
              </a:rPr>
              <a:t>त्याचा वेग व दिशा इत्यादी</a:t>
            </a:r>
            <a:r>
              <a:rPr lang="en-US" sz="2000" dirty="0" err="1">
                <a:solidFill>
                  <a:schemeClr val="bg1"/>
                </a:solidFill>
                <a:effectLst/>
                <a:latin typeface="Calibri" panose="020F0502020204030204" pitchFamily="34" charset="0"/>
                <a:ea typeface="Times New Roman" panose="02020603050405020304" pitchFamily="18" charset="0"/>
                <a:cs typeface="Noto Sans Devanagari"/>
              </a:rPr>
              <a:t>चा</a:t>
            </a:r>
            <a:r>
              <a:rPr lang="hi-IN" sz="2000" dirty="0">
                <a:solidFill>
                  <a:schemeClr val="bg1"/>
                </a:solidFill>
                <a:effectLst/>
                <a:latin typeface="Calibri" panose="020F0502020204030204" pitchFamily="34" charset="0"/>
                <a:ea typeface="Times New Roman" panose="02020603050405020304" pitchFamily="18" charset="0"/>
                <a:cs typeface="Noto Sans Devanagari"/>
              </a:rPr>
              <a:t> परिणाम सागरी मार्गावर होत असतो</a:t>
            </a:r>
            <a:r>
              <a:rPr lang="en-US" sz="2000" dirty="0">
                <a:solidFill>
                  <a:schemeClr val="bg1"/>
                </a:solidFill>
                <a:effectLst/>
                <a:latin typeface="Calibri" panose="020F0502020204030204" pitchFamily="34" charset="0"/>
                <a:ea typeface="Times New Roman" panose="02020603050405020304" pitchFamily="18" charset="0"/>
                <a:cs typeface="Noto Sans Devanagari"/>
              </a:rPr>
              <a:t>. </a:t>
            </a:r>
            <a:r>
              <a:rPr lang="hi-IN" sz="2000" dirty="0">
                <a:solidFill>
                  <a:schemeClr val="bg1"/>
                </a:solidFill>
                <a:effectLst/>
                <a:latin typeface="Calibri" panose="020F0502020204030204" pitchFamily="34" charset="0"/>
                <a:ea typeface="Times New Roman" panose="02020603050405020304" pitchFamily="18" charset="0"/>
                <a:cs typeface="Noto Sans Devanagari"/>
              </a:rPr>
              <a:t>या घटकांचा अभ्यास </a:t>
            </a:r>
            <a:r>
              <a:rPr lang="en-US" sz="2000" dirty="0" err="1">
                <a:solidFill>
                  <a:schemeClr val="bg1"/>
                </a:solidFill>
                <a:effectLst/>
                <a:latin typeface="Calibri" panose="020F0502020204030204" pitchFamily="34" charset="0"/>
                <a:ea typeface="Times New Roman" panose="02020603050405020304" pitchFamily="18" charset="0"/>
                <a:cs typeface="Noto Sans Devanagari"/>
              </a:rPr>
              <a:t>सागर</a:t>
            </a:r>
            <a:r>
              <a:rPr lang="en-US" sz="2000" dirty="0">
                <a:solidFill>
                  <a:schemeClr val="bg1"/>
                </a:solidFill>
                <a:effectLst/>
                <a:latin typeface="Calibri" panose="020F0502020204030204" pitchFamily="34" charset="0"/>
                <a:ea typeface="Times New Roman" panose="02020603050405020304" pitchFamily="18" charset="0"/>
                <a:cs typeface="Noto Sans Devanagari"/>
              </a:rPr>
              <a:t> </a:t>
            </a:r>
            <a:r>
              <a:rPr lang="en-US" sz="2000" dirty="0" err="1">
                <a:solidFill>
                  <a:schemeClr val="bg1"/>
                </a:solidFill>
                <a:effectLst/>
                <a:latin typeface="Calibri" panose="020F0502020204030204" pitchFamily="34" charset="0"/>
                <a:ea typeface="Times New Roman" panose="02020603050405020304" pitchFamily="18" charset="0"/>
                <a:cs typeface="Noto Sans Devanagari"/>
              </a:rPr>
              <a:t>विज्ञान</a:t>
            </a:r>
            <a:r>
              <a:rPr lang="en-US" sz="2000" dirty="0">
                <a:solidFill>
                  <a:schemeClr val="bg1"/>
                </a:solidFill>
                <a:effectLst/>
                <a:latin typeface="Calibri" panose="020F0502020204030204" pitchFamily="34" charset="0"/>
                <a:ea typeface="Times New Roman" panose="02020603050405020304" pitchFamily="18" charset="0"/>
                <a:cs typeface="Noto Sans Devanagari"/>
              </a:rPr>
              <a:t> </a:t>
            </a:r>
            <a:r>
              <a:rPr lang="en-US" sz="2000" dirty="0" err="1">
                <a:solidFill>
                  <a:schemeClr val="bg1"/>
                </a:solidFill>
                <a:effectLst/>
                <a:latin typeface="Calibri" panose="020F0502020204030204" pitchFamily="34" charset="0"/>
                <a:ea typeface="Times New Roman" panose="02020603050405020304" pitchFamily="18" charset="0"/>
                <a:cs typeface="Noto Sans Devanagari"/>
              </a:rPr>
              <a:t>शाखेत</a:t>
            </a:r>
            <a:r>
              <a:rPr lang="en-US" sz="2000" dirty="0">
                <a:solidFill>
                  <a:schemeClr val="bg1"/>
                </a:solidFill>
                <a:effectLst/>
                <a:latin typeface="Calibri" panose="020F0502020204030204" pitchFamily="34" charset="0"/>
                <a:ea typeface="Times New Roman" panose="02020603050405020304" pitchFamily="18" charset="0"/>
                <a:cs typeface="Noto Sans Devanagari"/>
              </a:rPr>
              <a:t> </a:t>
            </a:r>
            <a:r>
              <a:rPr lang="hi-IN" sz="2000" dirty="0">
                <a:solidFill>
                  <a:schemeClr val="bg1"/>
                </a:solidFill>
                <a:effectLst/>
                <a:latin typeface="Calibri" panose="020F0502020204030204" pitchFamily="34" charset="0"/>
                <a:ea typeface="Times New Roman" panose="02020603050405020304" pitchFamily="18" charset="0"/>
                <a:cs typeface="Noto Sans Devanagari"/>
              </a:rPr>
              <a:t>केला जातो</a:t>
            </a:r>
            <a:r>
              <a:rPr lang="en-US" sz="2000" dirty="0">
                <a:solidFill>
                  <a:schemeClr val="bg1"/>
                </a:solidFill>
                <a:effectLst/>
                <a:latin typeface="Calibri" panose="020F0502020204030204" pitchFamily="34" charset="0"/>
                <a:ea typeface="Times New Roman" panose="02020603050405020304" pitchFamily="18" charset="0"/>
                <a:cs typeface="Noto Sans Devanagari"/>
              </a:rPr>
              <a:t>.</a:t>
            </a:r>
            <a:r>
              <a:rPr lang="hi-IN" sz="2000" dirty="0">
                <a:solidFill>
                  <a:schemeClr val="bg1"/>
                </a:solidFill>
                <a:effectLst/>
                <a:latin typeface="Calibri" panose="020F0502020204030204" pitchFamily="34" charset="0"/>
                <a:ea typeface="Times New Roman" panose="02020603050405020304" pitchFamily="18" charset="0"/>
                <a:cs typeface="Noto Sans Devanagari"/>
              </a:rPr>
              <a:t> हा अभ्यास सागरी मार्ग निश्चित करण्यासाठी व सागरी वाहतुकीचा विकास करण्यासाठी उपयुक्त ठरतो</a:t>
            </a:r>
            <a:r>
              <a:rPr lang="en-US" sz="2000" dirty="0">
                <a:solidFill>
                  <a:schemeClr val="bg1"/>
                </a:solidFill>
                <a:effectLst/>
                <a:latin typeface="Calibri" panose="020F0502020204030204" pitchFamily="34" charset="0"/>
                <a:ea typeface="Times New Roman" panose="02020603050405020304" pitchFamily="18" charset="0"/>
                <a:cs typeface="Noto Sans Devanagari"/>
              </a:rPr>
              <a:t>.</a:t>
            </a:r>
            <a:r>
              <a:rPr lang="hi-IN" sz="2000" dirty="0">
                <a:solidFill>
                  <a:schemeClr val="bg1"/>
                </a:solidFill>
                <a:effectLst/>
                <a:latin typeface="Calibri" panose="020F0502020204030204" pitchFamily="34" charset="0"/>
                <a:ea typeface="Times New Roman" panose="02020603050405020304" pitchFamily="18" charset="0"/>
                <a:cs typeface="Noto Sans Devanagari"/>
              </a:rPr>
              <a:t> जगातील आंतरराष्ट्रीय व्यापार हा प्रामुख्याने सागरी मार्गाने </a:t>
            </a:r>
            <a:r>
              <a:rPr lang="en-US" sz="2000" dirty="0" err="1">
                <a:solidFill>
                  <a:schemeClr val="bg1"/>
                </a:solidFill>
                <a:effectLst/>
                <a:latin typeface="Calibri" panose="020F0502020204030204" pitchFamily="34" charset="0"/>
                <a:ea typeface="Times New Roman" panose="02020603050405020304" pitchFamily="18" charset="0"/>
                <a:cs typeface="Noto Sans Devanagari"/>
              </a:rPr>
              <a:t>चालतो</a:t>
            </a:r>
            <a:r>
              <a:rPr lang="en-US" sz="2000" dirty="0">
                <a:solidFill>
                  <a:schemeClr val="bg1"/>
                </a:solidFill>
                <a:effectLst/>
                <a:latin typeface="Calibri" panose="020F0502020204030204" pitchFamily="34" charset="0"/>
                <a:ea typeface="Times New Roman" panose="02020603050405020304" pitchFamily="18" charset="0"/>
                <a:cs typeface="Noto Sans Devanagari"/>
              </a:rPr>
              <a:t>. </a:t>
            </a:r>
            <a:r>
              <a:rPr lang="hi-IN" sz="2000" dirty="0">
                <a:solidFill>
                  <a:schemeClr val="bg1"/>
                </a:solidFill>
                <a:effectLst/>
                <a:latin typeface="Calibri" panose="020F0502020204030204" pitchFamily="34" charset="0"/>
                <a:ea typeface="Times New Roman" panose="02020603050405020304" pitchFamily="18" charset="0"/>
                <a:cs typeface="Noto Sans Devanagari"/>
              </a:rPr>
              <a:t>त्यामुळे या व्यापाराचा विकास व सागरी मार्गाच्या विकासावर अवलंबून असतो</a:t>
            </a:r>
            <a:r>
              <a:rPr lang="en-IN" sz="2000" dirty="0">
                <a:solidFill>
                  <a:schemeClr val="bg1"/>
                </a:solidFill>
                <a:effectLst/>
                <a:latin typeface="Calibri" panose="020F0502020204030204" pitchFamily="34" charset="0"/>
                <a:ea typeface="Times New Roman" panose="02020603050405020304" pitchFamily="18" charset="0"/>
                <a:cs typeface="Noto Sans Devanagari"/>
              </a:rPr>
              <a:t>.</a:t>
            </a:r>
            <a:endParaRPr lang="en-US" sz="20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50000"/>
              </a:lnSpc>
              <a:spcBef>
                <a:spcPts val="0"/>
              </a:spcBef>
              <a:spcAft>
                <a:spcPts val="800"/>
              </a:spcAft>
            </a:pPr>
            <a:r>
              <a:rPr lang="en-US" sz="2000" dirty="0">
                <a:solidFill>
                  <a:schemeClr val="bg1"/>
                </a:solidFill>
                <a:effectLst/>
                <a:latin typeface="Calibri" panose="020F0502020204030204" pitchFamily="34" charset="0"/>
                <a:ea typeface="Times New Roman" panose="02020603050405020304" pitchFamily="18" charset="0"/>
                <a:cs typeface="Noto Sans Devanagari"/>
              </a:rPr>
              <a:t>	</a:t>
            </a:r>
            <a:r>
              <a:rPr lang="hi-IN" sz="2000" dirty="0">
                <a:solidFill>
                  <a:schemeClr val="bg1"/>
                </a:solidFill>
                <a:effectLst/>
                <a:latin typeface="Calibri" panose="020F0502020204030204" pitchFamily="34" charset="0"/>
                <a:ea typeface="Times New Roman" panose="02020603050405020304" pitchFamily="18" charset="0"/>
                <a:cs typeface="Noto Sans Devanagari"/>
              </a:rPr>
              <a:t>अ</a:t>
            </a:r>
            <a:r>
              <a:rPr lang="en-US" sz="2000" dirty="0" err="1">
                <a:solidFill>
                  <a:schemeClr val="bg1"/>
                </a:solidFill>
                <a:effectLst/>
                <a:latin typeface="Calibri" panose="020F0502020204030204" pitchFamily="34" charset="0"/>
                <a:ea typeface="Times New Roman" panose="02020603050405020304" pitchFamily="18" charset="0"/>
                <a:cs typeface="Noto Sans Devanagari"/>
              </a:rPr>
              <a:t>न्</a:t>
            </a:r>
            <a:r>
              <a:rPr lang="en-US" sz="2000" dirty="0" err="1">
                <a:solidFill>
                  <a:schemeClr val="bg1"/>
                </a:solidFill>
                <a:latin typeface="Calibri" panose="020F0502020204030204" pitchFamily="34" charset="0"/>
                <a:ea typeface="Times New Roman" panose="02020603050405020304" pitchFamily="18" charset="0"/>
                <a:cs typeface="Noto Sans Devanagari"/>
              </a:rPr>
              <a:t>न</a:t>
            </a:r>
            <a:r>
              <a:rPr lang="en-US" sz="2000" dirty="0">
                <a:solidFill>
                  <a:schemeClr val="bg1"/>
                </a:solidFill>
                <a:latin typeface="Calibri" panose="020F0502020204030204" pitchFamily="34" charset="0"/>
                <a:ea typeface="Times New Roman" panose="02020603050405020304" pitchFamily="18" charset="0"/>
                <a:cs typeface="Noto Sans Devanagari"/>
              </a:rPr>
              <a:t>,</a:t>
            </a:r>
            <a:r>
              <a:rPr lang="hi-IN" sz="2000" dirty="0">
                <a:solidFill>
                  <a:schemeClr val="bg1"/>
                </a:solidFill>
                <a:effectLst/>
                <a:latin typeface="Calibri" panose="020F0502020204030204" pitchFamily="34" charset="0"/>
                <a:ea typeface="Times New Roman" panose="02020603050405020304" pitchFamily="18" charset="0"/>
                <a:cs typeface="Noto Sans Devanagari"/>
              </a:rPr>
              <a:t> खनिजे व उर्जा इत्यादी </a:t>
            </a:r>
            <a:r>
              <a:rPr lang="en-US" sz="2000" dirty="0" err="1">
                <a:solidFill>
                  <a:schemeClr val="bg1"/>
                </a:solidFill>
                <a:effectLst/>
                <a:latin typeface="Calibri" panose="020F0502020204030204" pitchFamily="34" charset="0"/>
                <a:ea typeface="Times New Roman" panose="02020603050405020304" pitchFamily="18" charset="0"/>
                <a:cs typeface="Noto Sans Devanagari"/>
              </a:rPr>
              <a:t>गरजांच्</a:t>
            </a:r>
            <a:r>
              <a:rPr lang="en-US" sz="2000" dirty="0" err="1">
                <a:solidFill>
                  <a:schemeClr val="bg1"/>
                </a:solidFill>
                <a:latin typeface="Calibri" panose="020F0502020204030204" pitchFamily="34" charset="0"/>
                <a:ea typeface="Times New Roman" panose="02020603050405020304" pitchFamily="18" charset="0"/>
                <a:cs typeface="Noto Sans Devanagari"/>
              </a:rPr>
              <a:t>या</a:t>
            </a:r>
            <a:r>
              <a:rPr lang="en-US" sz="2000" dirty="0">
                <a:solidFill>
                  <a:schemeClr val="bg1"/>
                </a:solidFill>
                <a:latin typeface="Calibri" panose="020F0502020204030204" pitchFamily="34" charset="0"/>
                <a:ea typeface="Times New Roman" panose="02020603050405020304" pitchFamily="18" charset="0"/>
                <a:cs typeface="Noto Sans Devanagari"/>
              </a:rPr>
              <a:t> </a:t>
            </a:r>
            <a:r>
              <a:rPr lang="hi-IN" sz="2000" dirty="0">
                <a:solidFill>
                  <a:schemeClr val="bg1"/>
                </a:solidFill>
                <a:effectLst/>
                <a:latin typeface="Calibri" panose="020F0502020204030204" pitchFamily="34" charset="0"/>
                <a:ea typeface="Times New Roman" panose="02020603050405020304" pitchFamily="18" charset="0"/>
                <a:cs typeface="Noto Sans Devanagari"/>
              </a:rPr>
              <a:t>पूर्ततेसाठी सागर विज्ञानच्या अभ्यासास एकविसाव्या शतकात महत्वपूर्ण स्थान निर्माण झालेल</a:t>
            </a:r>
            <a:r>
              <a:rPr lang="en-US" sz="2000" dirty="0">
                <a:solidFill>
                  <a:schemeClr val="bg1"/>
                </a:solidFill>
                <a:effectLst/>
                <a:latin typeface="Calibri" panose="020F0502020204030204" pitchFamily="34" charset="0"/>
                <a:ea typeface="Times New Roman" panose="02020603050405020304" pitchFamily="18" charset="0"/>
                <a:cs typeface="Noto Sans Devanagari"/>
              </a:rPr>
              <a:t>े</a:t>
            </a:r>
            <a:r>
              <a:rPr lang="hi-IN" sz="2000" dirty="0">
                <a:solidFill>
                  <a:schemeClr val="bg1"/>
                </a:solidFill>
                <a:effectLst/>
                <a:latin typeface="Calibri" panose="020F0502020204030204" pitchFamily="34" charset="0"/>
                <a:ea typeface="Times New Roman" panose="02020603050405020304" pitchFamily="18" charset="0"/>
                <a:cs typeface="Noto Sans Devanagari"/>
              </a:rPr>
              <a:t> आहे</a:t>
            </a:r>
            <a:r>
              <a:rPr lang="en-IN" sz="2000" dirty="0">
                <a:solidFill>
                  <a:schemeClr val="bg1"/>
                </a:solidFill>
                <a:effectLst/>
                <a:latin typeface="Calibri" panose="020F0502020204030204" pitchFamily="34" charset="0"/>
                <a:ea typeface="Times New Roman" panose="02020603050405020304" pitchFamily="18" charset="0"/>
                <a:cs typeface="Noto Sans Devanagari"/>
              </a:rPr>
              <a:t>.</a:t>
            </a:r>
            <a:endParaRPr lang="en-US" sz="2000" dirty="0">
              <a:solidFill>
                <a:schemeClr val="bg1"/>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40072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show="0">
  <p:cSld>
    <p:bg>
      <p:bgPr>
        <a:gradFill flip="none" rotWithShape="1">
          <a:gsLst>
            <a:gs pos="65000">
              <a:srgbClr val="00B050"/>
            </a:gs>
            <a:gs pos="25000">
              <a:srgbClr val="FF0000"/>
            </a:gs>
            <a:gs pos="52000">
              <a:srgbClr val="00B0F0"/>
            </a:gs>
            <a:gs pos="80000">
              <a:srgbClr val="FFFF00"/>
            </a:gs>
            <a:gs pos="7000">
              <a:srgbClr val="7030A0"/>
            </a:gs>
            <a:gs pos="38000">
              <a:srgbClr val="FFC000"/>
            </a:gs>
            <a:gs pos="93000">
              <a:srgbClr val="C00000"/>
            </a:gs>
          </a:gsLst>
          <a:lin ang="2700000" scaled="1"/>
          <a:tileRect/>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59AAA1F3-8FB8-4E97-B5B9-93F90C4C9687}"/>
              </a:ext>
            </a:extLst>
          </p:cNvPr>
          <p:cNvSpPr/>
          <p:nvPr/>
        </p:nvSpPr>
        <p:spPr>
          <a:xfrm>
            <a:off x="2475361" y="2644170"/>
            <a:ext cx="7241278" cy="1569660"/>
          </a:xfrm>
          <a:prstGeom prst="rect">
            <a:avLst/>
          </a:prstGeom>
          <a:noFill/>
          <a:ln>
            <a:noFill/>
          </a:ln>
          <a:effectLst>
            <a:outerShdw dist="127000" algn="tl" rotWithShape="0">
              <a:prstClr val="black"/>
            </a:outerShdw>
            <a:reflection blurRad="6350" stA="40000" dir="5400000" sy="-100000" algn="bl" rotWithShape="0"/>
          </a:effectLst>
        </p:spPr>
        <p:txBody>
          <a:bodyPr wrap="none" lIns="91440" tIns="45720" rIns="91440" bIns="45720">
            <a:spAutoFit/>
          </a:bodyPr>
          <a:lstStyle/>
          <a:p>
            <a:pPr algn="ctr"/>
            <a:r>
              <a:rPr lang="en-US" sz="9600" b="1" i="1" cap="none" spc="0" dirty="0">
                <a:ln w="19050" cap="flat" cmpd="sng">
                  <a:solidFill>
                    <a:schemeClr val="tx1"/>
                  </a:solidFill>
                  <a:prstDash val="solid"/>
                </a:ln>
                <a:gradFill flip="none" rotWithShape="1">
                  <a:gsLst>
                    <a:gs pos="64000">
                      <a:srgbClr val="00B050"/>
                    </a:gs>
                    <a:gs pos="18000">
                      <a:srgbClr val="FF0000"/>
                    </a:gs>
                    <a:gs pos="48000">
                      <a:srgbClr val="00B0F0"/>
                    </a:gs>
                    <a:gs pos="85000">
                      <a:srgbClr val="FFFF00"/>
                    </a:gs>
                    <a:gs pos="0">
                      <a:srgbClr val="7030A0"/>
                    </a:gs>
                    <a:gs pos="36000">
                      <a:srgbClr val="FFC000"/>
                    </a:gs>
                    <a:gs pos="100000">
                      <a:srgbClr val="C00000"/>
                    </a:gs>
                  </a:gsLst>
                  <a:lin ang="0" scaled="1"/>
                  <a:tileRect/>
                </a:gradFill>
                <a:effectLst>
                  <a:outerShdw blurRad="38100" dist="38100" dir="2700000" algn="tl">
                    <a:schemeClr val="bg1">
                      <a:alpha val="18000"/>
                    </a:schemeClr>
                  </a:outerShdw>
                </a:effectLst>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val="324147173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show="0">
  <p:cSld>
    <p:bg>
      <p:bgPr>
        <a:gradFill flip="none" rotWithShape="1">
          <a:gsLst>
            <a:gs pos="7000">
              <a:srgbClr val="7030A0"/>
            </a:gs>
            <a:gs pos="93000">
              <a:srgbClr val="C00000"/>
            </a:gs>
            <a:gs pos="80000">
              <a:srgbClr val="FFFF00"/>
            </a:gs>
            <a:gs pos="65000">
              <a:srgbClr val="00B050"/>
            </a:gs>
            <a:gs pos="52000">
              <a:srgbClr val="00B0F0"/>
            </a:gs>
            <a:gs pos="38000">
              <a:srgbClr val="FFC000"/>
            </a:gs>
            <a:gs pos="25000">
              <a:srgbClr val="FF0000"/>
            </a:gs>
          </a:gsLst>
          <a:lin ang="2700000" scaled="1"/>
          <a:tileRect/>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59AAA1F3-8FB8-4E97-B5B9-93F90C4C9687}"/>
              </a:ext>
            </a:extLst>
          </p:cNvPr>
          <p:cNvSpPr/>
          <p:nvPr/>
        </p:nvSpPr>
        <p:spPr>
          <a:xfrm>
            <a:off x="236864" y="1166842"/>
            <a:ext cx="11718273" cy="1569660"/>
          </a:xfrm>
          <a:prstGeom prst="rect">
            <a:avLst/>
          </a:prstGeom>
          <a:noFill/>
          <a:ln>
            <a:noFill/>
          </a:ln>
          <a:effectLst>
            <a:outerShdw dist="127000" algn="tl" rotWithShape="0">
              <a:prstClr val="black"/>
            </a:outerShdw>
            <a:reflection blurRad="6350" stA="40000" endPos="21000" dir="5400000" sy="-100000" algn="bl" rotWithShape="0"/>
          </a:effectLst>
        </p:spPr>
        <p:txBody>
          <a:bodyPr wrap="non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IN" sz="9600" b="1" i="1" dirty="0">
                <a:ln w="19050" cap="flat" cmpd="sng">
                  <a:solidFill>
                    <a:prstClr val="white"/>
                  </a:solidFill>
                  <a:prstDash val="solid"/>
                </a:ln>
                <a:gradFill flip="none" rotWithShape="1">
                  <a:gsLst>
                    <a:gs pos="64000">
                      <a:srgbClr val="00B050"/>
                    </a:gs>
                    <a:gs pos="18000">
                      <a:srgbClr val="FF0000"/>
                    </a:gs>
                    <a:gs pos="48000">
                      <a:srgbClr val="00B0F0"/>
                    </a:gs>
                    <a:gs pos="85000">
                      <a:srgbClr val="FFFF00"/>
                    </a:gs>
                    <a:gs pos="0">
                      <a:srgbClr val="7030A0"/>
                    </a:gs>
                    <a:gs pos="36000">
                      <a:srgbClr val="FFC000"/>
                    </a:gs>
                    <a:gs pos="100000">
                      <a:srgbClr val="C00000"/>
                    </a:gs>
                  </a:gsLst>
                  <a:lin ang="0" scaled="1"/>
                  <a:tileRect/>
                </a:gradFill>
                <a:effectLst>
                  <a:outerShdw blurRad="38100" dist="38100" dir="2700000" algn="tl">
                    <a:prstClr val="black">
                      <a:alpha val="18000"/>
                    </a:prstClr>
                  </a:outerShdw>
                </a:effectLst>
                <a:latin typeface="Times New Roman" panose="02020603050405020304" pitchFamily="18" charset="0"/>
                <a:cs typeface="Times New Roman" panose="02020603050405020304" pitchFamily="18" charset="0"/>
              </a:rPr>
              <a:t>स</a:t>
            </a:r>
            <a:r>
              <a:rPr lang="en-US" sz="9600" b="1" i="1" dirty="0" err="1">
                <a:ln w="19050" cap="flat" cmpd="sng">
                  <a:solidFill>
                    <a:prstClr val="white"/>
                  </a:solidFill>
                  <a:prstDash val="solid"/>
                </a:ln>
                <a:gradFill flip="none" rotWithShape="1">
                  <a:gsLst>
                    <a:gs pos="64000">
                      <a:srgbClr val="00B050"/>
                    </a:gs>
                    <a:gs pos="18000">
                      <a:srgbClr val="FF0000"/>
                    </a:gs>
                    <a:gs pos="48000">
                      <a:srgbClr val="00B0F0"/>
                    </a:gs>
                    <a:gs pos="85000">
                      <a:srgbClr val="FFFF00"/>
                    </a:gs>
                    <a:gs pos="0">
                      <a:srgbClr val="7030A0"/>
                    </a:gs>
                    <a:gs pos="36000">
                      <a:srgbClr val="FFC000"/>
                    </a:gs>
                    <a:gs pos="100000">
                      <a:srgbClr val="C00000"/>
                    </a:gs>
                  </a:gsLst>
                  <a:lin ang="0" scaled="1"/>
                  <a:tileRect/>
                </a:gradFill>
                <a:effectLst>
                  <a:outerShdw blurRad="38100" dist="38100" dir="2700000" algn="tl">
                    <a:prstClr val="black">
                      <a:alpha val="18000"/>
                    </a:prstClr>
                  </a:outerShdw>
                </a:effectLst>
                <a:latin typeface="Times New Roman" panose="02020603050405020304" pitchFamily="18" charset="0"/>
                <a:cs typeface="Times New Roman" panose="02020603050405020304" pitchFamily="18" charset="0"/>
              </a:rPr>
              <a:t>ागरजलाच्या</a:t>
            </a:r>
            <a:r>
              <a:rPr lang="en-US" sz="9600" b="1" i="1" dirty="0">
                <a:ln w="19050" cap="flat" cmpd="sng">
                  <a:solidFill>
                    <a:prstClr val="white"/>
                  </a:solidFill>
                  <a:prstDash val="solid"/>
                </a:ln>
                <a:gradFill flip="none" rotWithShape="1">
                  <a:gsLst>
                    <a:gs pos="64000">
                      <a:srgbClr val="00B050"/>
                    </a:gs>
                    <a:gs pos="18000">
                      <a:srgbClr val="FF0000"/>
                    </a:gs>
                    <a:gs pos="48000">
                      <a:srgbClr val="00B0F0"/>
                    </a:gs>
                    <a:gs pos="85000">
                      <a:srgbClr val="FFFF00"/>
                    </a:gs>
                    <a:gs pos="0">
                      <a:srgbClr val="7030A0"/>
                    </a:gs>
                    <a:gs pos="36000">
                      <a:srgbClr val="FFC000"/>
                    </a:gs>
                    <a:gs pos="100000">
                      <a:srgbClr val="C00000"/>
                    </a:gs>
                  </a:gsLst>
                  <a:lin ang="0" scaled="1"/>
                  <a:tileRect/>
                </a:gradFill>
                <a:effectLst>
                  <a:outerShdw blurRad="38100" dist="38100" dir="2700000" algn="tl">
                    <a:prstClr val="black">
                      <a:alpha val="18000"/>
                    </a:prstClr>
                  </a:outerShdw>
                </a:effectLst>
                <a:latin typeface="Times New Roman" panose="02020603050405020304" pitchFamily="18" charset="0"/>
                <a:cs typeface="Times New Roman" panose="02020603050405020304" pitchFamily="18" charset="0"/>
              </a:rPr>
              <a:t> </a:t>
            </a:r>
            <a:r>
              <a:rPr lang="en-US" sz="9600" b="1" i="1" dirty="0" err="1">
                <a:ln w="19050" cap="flat" cmpd="sng">
                  <a:solidFill>
                    <a:prstClr val="white"/>
                  </a:solidFill>
                  <a:prstDash val="solid"/>
                </a:ln>
                <a:gradFill flip="none" rotWithShape="1">
                  <a:gsLst>
                    <a:gs pos="64000">
                      <a:srgbClr val="00B050"/>
                    </a:gs>
                    <a:gs pos="18000">
                      <a:srgbClr val="FF0000"/>
                    </a:gs>
                    <a:gs pos="48000">
                      <a:srgbClr val="00B0F0"/>
                    </a:gs>
                    <a:gs pos="85000">
                      <a:srgbClr val="FFFF00"/>
                    </a:gs>
                    <a:gs pos="0">
                      <a:srgbClr val="7030A0"/>
                    </a:gs>
                    <a:gs pos="36000">
                      <a:srgbClr val="FFC000"/>
                    </a:gs>
                    <a:gs pos="100000">
                      <a:srgbClr val="C00000"/>
                    </a:gs>
                  </a:gsLst>
                  <a:lin ang="0" scaled="1"/>
                  <a:tileRect/>
                </a:gradFill>
                <a:effectLst>
                  <a:outerShdw blurRad="38100" dist="38100" dir="2700000" algn="tl">
                    <a:prstClr val="black">
                      <a:alpha val="18000"/>
                    </a:prstClr>
                  </a:outerShdw>
                </a:effectLst>
                <a:latin typeface="Times New Roman" panose="02020603050405020304" pitchFamily="18" charset="0"/>
                <a:cs typeface="Times New Roman" panose="02020603050405020304" pitchFamily="18" charset="0"/>
              </a:rPr>
              <a:t>हलचाली</a:t>
            </a:r>
            <a:endParaRPr kumimoji="0" lang="en-US" sz="9600" b="1" i="1" u="none" strike="noStrike" kern="1200" cap="none" spc="0" normalizeH="0" baseline="0" noProof="0" dirty="0">
              <a:ln w="19050" cap="flat" cmpd="sng">
                <a:solidFill>
                  <a:prstClr val="white"/>
                </a:solidFill>
                <a:prstDash val="solid"/>
              </a:ln>
              <a:gradFill flip="none" rotWithShape="1">
                <a:gsLst>
                  <a:gs pos="64000">
                    <a:srgbClr val="00B050"/>
                  </a:gs>
                  <a:gs pos="18000">
                    <a:srgbClr val="FF0000"/>
                  </a:gs>
                  <a:gs pos="48000">
                    <a:srgbClr val="00B0F0"/>
                  </a:gs>
                  <a:gs pos="85000">
                    <a:srgbClr val="FFFF00"/>
                  </a:gs>
                  <a:gs pos="0">
                    <a:srgbClr val="7030A0"/>
                  </a:gs>
                  <a:gs pos="36000">
                    <a:srgbClr val="FFC000"/>
                  </a:gs>
                  <a:gs pos="100000">
                    <a:srgbClr val="C00000"/>
                  </a:gs>
                </a:gsLst>
                <a:lin ang="0" scaled="1"/>
                <a:tileRect/>
              </a:gradFill>
              <a:effectLst>
                <a:outerShdw blurRad="38100" dist="38100" dir="2700000" algn="tl">
                  <a:prstClr val="black">
                    <a:alpha val="18000"/>
                  </a:prstClr>
                </a:outerShdw>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275423822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6.xml><?xml version="1.0" encoding="utf-8"?>
<p:sld xmlns:a="http://schemas.openxmlformats.org/drawingml/2006/main" xmlns:r="http://schemas.openxmlformats.org/officeDocument/2006/relationships" xmlns:p="http://schemas.openxmlformats.org/presentationml/2006/main" show="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8E031EB3-61BD-4D0A-BAE5-D7C583C76ED2}"/>
              </a:ext>
            </a:extLst>
          </p:cNvPr>
          <p:cNvSpPr txBox="1"/>
          <p:nvPr/>
        </p:nvSpPr>
        <p:spPr>
          <a:xfrm>
            <a:off x="3537484" y="268123"/>
            <a:ext cx="4343199" cy="584775"/>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err="1">
                <a:ln>
                  <a:noFill/>
                </a:ln>
                <a:solidFill>
                  <a:srgbClr val="CC0099"/>
                </a:solidFill>
                <a:effectLst/>
                <a:uLnTx/>
                <a:uFillTx/>
                <a:latin typeface="Mangal" panose="02040503050203030202" pitchFamily="18" charset="0"/>
                <a:ea typeface="Calibri" panose="020F0502020204030204" pitchFamily="34" charset="0"/>
                <a:cs typeface="+mn-cs"/>
              </a:rPr>
              <a:t>सागर</a:t>
            </a:r>
            <a:r>
              <a:rPr kumimoji="0" lang="en-US" sz="3200" b="1" i="0" u="none" strike="noStrike" kern="1200" cap="none" spc="0" normalizeH="0" baseline="0" noProof="0" dirty="0">
                <a:ln>
                  <a:noFill/>
                </a:ln>
                <a:solidFill>
                  <a:srgbClr val="CC0099"/>
                </a:solidFill>
                <a:effectLst/>
                <a:uLnTx/>
                <a:uFillTx/>
                <a:latin typeface="Mangal" panose="02040503050203030202" pitchFamily="18" charset="0"/>
                <a:ea typeface="Calibri" panose="020F0502020204030204" pitchFamily="34" charset="0"/>
                <a:cs typeface="+mn-cs"/>
              </a:rPr>
              <a:t> </a:t>
            </a:r>
            <a:r>
              <a:rPr kumimoji="0" lang="en-US" sz="3200" b="1" i="0" u="none" strike="noStrike" kern="1200" cap="none" spc="0" normalizeH="0" baseline="0" noProof="0" dirty="0" err="1">
                <a:ln>
                  <a:noFill/>
                </a:ln>
                <a:solidFill>
                  <a:srgbClr val="CC0099"/>
                </a:solidFill>
                <a:effectLst/>
                <a:uLnTx/>
                <a:uFillTx/>
                <a:latin typeface="Mangal" panose="02040503050203030202" pitchFamily="18" charset="0"/>
                <a:ea typeface="Calibri" panose="020F0502020204030204" pitchFamily="34" charset="0"/>
                <a:cs typeface="+mn-cs"/>
              </a:rPr>
              <a:t>जलाच्या</a:t>
            </a:r>
            <a:r>
              <a:rPr kumimoji="0" lang="en-US" sz="3200" b="1" i="0" u="none" strike="noStrike" kern="1200" cap="none" spc="0" normalizeH="0" baseline="0" noProof="0" dirty="0">
                <a:ln>
                  <a:noFill/>
                </a:ln>
                <a:solidFill>
                  <a:srgbClr val="CC0099"/>
                </a:solidFill>
                <a:effectLst/>
                <a:uLnTx/>
                <a:uFillTx/>
                <a:latin typeface="Mangal" panose="02040503050203030202" pitchFamily="18" charset="0"/>
                <a:ea typeface="Calibri" panose="020F0502020204030204" pitchFamily="34" charset="0"/>
                <a:cs typeface="+mn-cs"/>
              </a:rPr>
              <a:t> </a:t>
            </a:r>
            <a:r>
              <a:rPr kumimoji="0" lang="en-US" sz="3200" b="1" i="0" u="none" strike="noStrike" kern="1200" cap="none" spc="0" normalizeH="0" baseline="0" noProof="0" dirty="0" err="1">
                <a:ln>
                  <a:noFill/>
                </a:ln>
                <a:solidFill>
                  <a:srgbClr val="CC0099"/>
                </a:solidFill>
                <a:effectLst/>
                <a:uLnTx/>
                <a:uFillTx/>
                <a:latin typeface="Mangal" panose="02040503050203030202" pitchFamily="18" charset="0"/>
                <a:ea typeface="Calibri" panose="020F0502020204030204" pitchFamily="34" charset="0"/>
                <a:cs typeface="+mn-cs"/>
              </a:rPr>
              <a:t>हालचाली</a:t>
            </a:r>
            <a:endParaRPr kumimoji="0" lang="en-US" sz="3200" b="0" i="0" u="none" strike="noStrike" kern="1200" cap="none" spc="0" normalizeH="0" baseline="0" noProof="0" dirty="0">
              <a:ln>
                <a:noFill/>
              </a:ln>
              <a:solidFill>
                <a:srgbClr val="CC0099"/>
              </a:solidFill>
              <a:effectLst/>
              <a:uLnTx/>
              <a:uFillTx/>
              <a:latin typeface="Gill Sans MT" panose="020B0502020104020203"/>
              <a:ea typeface="+mn-ea"/>
              <a:cs typeface="+mn-cs"/>
            </a:endParaRPr>
          </a:p>
        </p:txBody>
      </p:sp>
      <p:sp>
        <p:nvSpPr>
          <p:cNvPr id="4" name="TextBox 3">
            <a:extLst>
              <a:ext uri="{FF2B5EF4-FFF2-40B4-BE49-F238E27FC236}">
                <a16:creationId xmlns:a16="http://schemas.microsoft.com/office/drawing/2014/main" xmlns="" id="{5E413101-9130-4CF4-96A1-494627D34E96}"/>
              </a:ext>
            </a:extLst>
          </p:cNvPr>
          <p:cNvSpPr txBox="1"/>
          <p:nvPr/>
        </p:nvSpPr>
        <p:spPr>
          <a:xfrm>
            <a:off x="0" y="852898"/>
            <a:ext cx="11835867" cy="6141746"/>
          </a:xfrm>
          <a:prstGeom prst="rect">
            <a:avLst/>
          </a:prstGeom>
          <a:noFill/>
        </p:spPr>
        <p:txBody>
          <a:bodyPr wrap="square">
            <a:spAutoFit/>
          </a:bodyPr>
          <a:lstStyle/>
          <a:p>
            <a:pPr marL="342900" indent="-342900" algn="just">
              <a:lnSpc>
                <a:spcPct val="150000"/>
              </a:lnSpc>
              <a:buFont typeface="Wingdings" panose="05000000000000000000" pitchFamily="2" charset="2"/>
              <a:buChar char="Ø"/>
            </a:pPr>
            <a:r>
              <a:rPr lang="en-US" sz="2200" dirty="0">
                <a:solidFill>
                  <a:srgbClr val="002060"/>
                </a:solidFill>
                <a:latin typeface="Times New Roman" panose="02020603050405020304" pitchFamily="18" charset="0"/>
                <a:cs typeface="Times New Roman" panose="02020603050405020304" pitchFamily="18" charset="0"/>
              </a:rPr>
              <a:t>INTRODUCTION</a:t>
            </a:r>
          </a:p>
          <a:p>
            <a:pPr marL="342900" indent="-342900" algn="just">
              <a:lnSpc>
                <a:spcPct val="150000"/>
              </a:lnSpc>
              <a:buFont typeface="Wingdings" panose="05000000000000000000" pitchFamily="2" charset="2"/>
              <a:buChar char="Ø"/>
            </a:pPr>
            <a:r>
              <a:rPr kumimoji="0" lang="en-US" sz="220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सागरी</a:t>
            </a:r>
            <a:r>
              <a:rPr kumimoji="0" lang="en-US" sz="220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लाटा</a:t>
            </a:r>
            <a:endParaRPr kumimoji="0" lang="en-US" sz="220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endParaRPr>
          </a:p>
          <a:p>
            <a:pPr marL="800100" lvl="1" indent="-342900" algn="just">
              <a:lnSpc>
                <a:spcPct val="150000"/>
              </a:lnSpc>
              <a:buFont typeface="Wingdings" panose="05000000000000000000" pitchFamily="2" charset="2"/>
              <a:buChar char="ü"/>
            </a:pPr>
            <a:r>
              <a:rPr kumimoji="0" lang="en-US" sz="220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सागरी</a:t>
            </a:r>
            <a:r>
              <a:rPr kumimoji="0" lang="en-US" sz="220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लाटाच्या</a:t>
            </a:r>
            <a:r>
              <a:rPr kumimoji="0" lang="en-US" sz="220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निर्मितीची</a:t>
            </a:r>
            <a:r>
              <a:rPr kumimoji="0" lang="en-US" sz="220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कारणे</a:t>
            </a:r>
            <a:r>
              <a:rPr kumimoji="0" lang="en-US" sz="220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 – </a:t>
            </a:r>
            <a:r>
              <a:rPr kumimoji="0" lang="en-US" sz="2200" b="1" i="0" u="none" strike="noStrike" kern="1200" cap="none" spc="0" normalizeH="0" baseline="0" noProof="0" dirty="0" err="1">
                <a:ln>
                  <a:noFill/>
                </a:ln>
                <a:solidFill>
                  <a:schemeClr val="accent2"/>
                </a:solidFill>
                <a:effectLst/>
                <a:uLnTx/>
                <a:uFillTx/>
                <a:latin typeface="Mangal" panose="02040503050203030202" pitchFamily="18" charset="0"/>
                <a:ea typeface="Calibri" panose="020F0502020204030204" pitchFamily="34" charset="0"/>
                <a:cs typeface="+mn-cs"/>
              </a:rPr>
              <a:t>वारे</a:t>
            </a:r>
            <a:r>
              <a:rPr kumimoji="0" lang="en-US" sz="2200" b="1"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200" b="1"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जलवाहतूक</a:t>
            </a:r>
            <a:r>
              <a:rPr kumimoji="0" lang="en-US" sz="2200" b="1"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200" b="1"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भूकंप</a:t>
            </a:r>
            <a:r>
              <a:rPr kumimoji="0" lang="en-US" sz="2200" b="1"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200" b="1"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ज्वालामुखी</a:t>
            </a:r>
            <a:r>
              <a:rPr kumimoji="0" lang="en-US" sz="2200" b="1"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व </a:t>
            </a:r>
            <a:r>
              <a:rPr kumimoji="0" lang="en-US" sz="2200" b="1"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वादळे</a:t>
            </a:r>
            <a:r>
              <a:rPr kumimoji="0" lang="en-US" sz="2200" b="1"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200" b="1"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सागरकडे</a:t>
            </a:r>
            <a:r>
              <a:rPr kumimoji="0" lang="en-US" sz="2200" b="1"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1"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कोसळणे</a:t>
            </a:r>
            <a:endParaRPr lang="en-US" sz="2200" dirty="0">
              <a:solidFill>
                <a:srgbClr val="FFFF00"/>
              </a:solidFill>
              <a:latin typeface="Mangal" panose="02040503050203030202" pitchFamily="18" charset="0"/>
              <a:ea typeface="Calibri" panose="020F0502020204030204" pitchFamily="34" charset="0"/>
              <a:cs typeface="Times New Roman" panose="02020603050405020304" pitchFamily="18" charset="0"/>
            </a:endParaRPr>
          </a:p>
          <a:p>
            <a:pPr marL="800100" lvl="1" indent="-342900" algn="just">
              <a:lnSpc>
                <a:spcPct val="150000"/>
              </a:lnSpc>
              <a:buFont typeface="Wingdings" panose="05000000000000000000" pitchFamily="2" charset="2"/>
              <a:buChar char="ü"/>
            </a:pPr>
            <a:r>
              <a:rPr kumimoji="0" lang="en-US" sz="22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सागरी</a:t>
            </a:r>
            <a:r>
              <a:rPr kumimoji="0" lang="en-US" sz="22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लाटाच्या</a:t>
            </a:r>
            <a:r>
              <a:rPr kumimoji="0" lang="en-US" sz="22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संदर्भात</a:t>
            </a:r>
            <a:r>
              <a:rPr kumimoji="0" lang="en-US" sz="22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काही</a:t>
            </a:r>
            <a:r>
              <a:rPr kumimoji="0" lang="en-US" sz="22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विशिष्ट</a:t>
            </a:r>
            <a:r>
              <a:rPr kumimoji="0" lang="en-US" sz="22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शब्द</a:t>
            </a:r>
            <a:endParaRPr lang="en-US" sz="2200" b="1" dirty="0">
              <a:solidFill>
                <a:srgbClr val="FFFF00"/>
              </a:solidFill>
              <a:latin typeface="Mangal" panose="02040503050203030202" pitchFamily="18" charset="0"/>
              <a:ea typeface="Calibri" panose="020F0502020204030204" pitchFamily="34" charset="0"/>
              <a:cs typeface="Times New Roman" panose="02020603050405020304" pitchFamily="18" charset="0"/>
            </a:endParaRPr>
          </a:p>
          <a:p>
            <a:pPr marL="800100" lvl="1" indent="-342900" algn="just">
              <a:lnSpc>
                <a:spcPct val="150000"/>
              </a:lnSpc>
              <a:buFont typeface="Wingdings" panose="05000000000000000000" pitchFamily="2" charset="2"/>
              <a:buChar char="ü"/>
            </a:pPr>
            <a:r>
              <a:rPr kumimoji="0" lang="en-US" sz="2200" b="1"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लाटांची</a:t>
            </a:r>
            <a:r>
              <a:rPr kumimoji="0" lang="en-US" sz="2200" b="1"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1"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निर्मिती</a:t>
            </a:r>
            <a:endParaRPr kumimoji="0" lang="en-US" sz="2200" b="1"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endParaRPr>
          </a:p>
          <a:p>
            <a:pPr marL="800100" lvl="1" indent="-342900" algn="just">
              <a:lnSpc>
                <a:spcPct val="150000"/>
              </a:lnSpc>
              <a:buFont typeface="Wingdings" panose="05000000000000000000" pitchFamily="2" charset="2"/>
              <a:buChar char="ü"/>
            </a:pPr>
            <a:r>
              <a:rPr kumimoji="0" lang="en-US" sz="2200" b="1" i="0" u="none" strike="noStrike" kern="1200" cap="none" spc="0" normalizeH="0" baseline="0" noProof="0" dirty="0" err="1">
                <a:ln>
                  <a:noFill/>
                </a:ln>
                <a:solidFill>
                  <a:prstClr val="black"/>
                </a:solidFill>
                <a:effectLst/>
                <a:uLnTx/>
                <a:uFillTx/>
                <a:latin typeface="Mangal" panose="02040503050203030202" pitchFamily="18" charset="0"/>
                <a:ea typeface="Calibri" panose="020F0502020204030204" pitchFamily="34" charset="0"/>
                <a:cs typeface="Times New Roman" panose="02020603050405020304" pitchFamily="18" charset="0"/>
              </a:rPr>
              <a:t>लाटांचे</a:t>
            </a:r>
            <a:r>
              <a:rPr kumimoji="0" lang="en-US" sz="2200" b="1" i="0" u="none" strike="noStrike" kern="1200" cap="none" spc="0" normalizeH="0" baseline="0" noProof="0" dirty="0">
                <a:ln>
                  <a:noFill/>
                </a:ln>
                <a:solidFill>
                  <a:prstClr val="black"/>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1" i="0" u="none" strike="noStrike" kern="1200" cap="none" spc="0" normalizeH="0" baseline="0" noProof="0" dirty="0" err="1">
                <a:ln>
                  <a:noFill/>
                </a:ln>
                <a:solidFill>
                  <a:prstClr val="black"/>
                </a:solidFill>
                <a:effectLst/>
                <a:uLnTx/>
                <a:uFillTx/>
                <a:latin typeface="Mangal" panose="02040503050203030202" pitchFamily="18" charset="0"/>
                <a:ea typeface="Calibri" panose="020F0502020204030204" pitchFamily="34" charset="0"/>
                <a:cs typeface="Times New Roman" panose="02020603050405020304" pitchFamily="18" charset="0"/>
              </a:rPr>
              <a:t>प्रकार</a:t>
            </a:r>
            <a:endParaRPr kumimoji="0" lang="en-US" sz="2200" b="1" i="0" u="none" strike="noStrike" kern="1200" cap="none" spc="0" normalizeH="0" baseline="0" noProof="0" dirty="0">
              <a:ln>
                <a:noFill/>
              </a:ln>
              <a:solidFill>
                <a:prstClr val="black"/>
              </a:solidFill>
              <a:effectLst/>
              <a:uLnTx/>
              <a:uFillTx/>
              <a:latin typeface="Mangal" panose="02040503050203030202" pitchFamily="18" charset="0"/>
              <a:ea typeface="Calibri" panose="020F0502020204030204" pitchFamily="34" charset="0"/>
              <a:cs typeface="Times New Roman" panose="02020603050405020304" pitchFamily="18" charset="0"/>
            </a:endParaRPr>
          </a:p>
          <a:p>
            <a:pPr marL="1371600" lvl="2" indent="-457200" algn="just">
              <a:lnSpc>
                <a:spcPct val="150000"/>
              </a:lnSpc>
              <a:buFont typeface="+mj-lt"/>
              <a:buAutoNum type="alphaUcPeriod"/>
            </a:pPr>
            <a:r>
              <a:rPr kumimoji="0" lang="en-US" sz="22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Times New Roman" panose="02020603050405020304" pitchFamily="18" charset="0"/>
              </a:rPr>
              <a:t>अंदोलित</a:t>
            </a:r>
            <a:r>
              <a:rPr kumimoji="0" lang="en-US" sz="22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Times New Roman" panose="02020603050405020304" pitchFamily="18" charset="0"/>
              </a:rPr>
              <a:t>लाटा</a:t>
            </a:r>
            <a:endParaRPr kumimoji="0" lang="en-US" sz="22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Times New Roman" panose="02020603050405020304" pitchFamily="18" charset="0"/>
            </a:endParaRPr>
          </a:p>
          <a:p>
            <a:pPr marL="1371600" lvl="2" indent="-457200" algn="just">
              <a:lnSpc>
                <a:spcPct val="150000"/>
              </a:lnSpc>
              <a:buFont typeface="+mj-lt"/>
              <a:buAutoNum type="alphaUcPeriod"/>
            </a:pP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स्थानांतरीत</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लाटा</a:t>
            </a:r>
            <a:endPar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endParaRPr>
          </a:p>
          <a:p>
            <a:pPr marL="1371600" lvl="2" indent="-457200" algn="just">
              <a:lnSpc>
                <a:spcPct val="150000"/>
              </a:lnSpc>
              <a:buFont typeface="+mj-lt"/>
              <a:buAutoNum type="alphaUcPeriod"/>
            </a:pPr>
            <a:r>
              <a:rPr kumimoji="0" lang="en-US" sz="22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Times New Roman" panose="02020603050405020304" pitchFamily="18" charset="0"/>
              </a:rPr>
              <a:t>संयुक्त</a:t>
            </a:r>
            <a:r>
              <a:rPr kumimoji="0" lang="en-US" sz="22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Times New Roman" panose="02020603050405020304" pitchFamily="18" charset="0"/>
              </a:rPr>
              <a:t>लाटा</a:t>
            </a:r>
            <a:endParaRPr kumimoji="0" lang="en-US" sz="22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Times New Roman" panose="02020603050405020304" pitchFamily="18" charset="0"/>
            </a:endParaRPr>
          </a:p>
          <a:p>
            <a:pPr marL="1371600" lvl="2" indent="-457200" algn="just">
              <a:lnSpc>
                <a:spcPct val="150000"/>
              </a:lnSpc>
              <a:buFont typeface="+mj-lt"/>
              <a:buAutoNum type="alphaUcPeriod"/>
            </a:pPr>
            <a:r>
              <a:rPr kumimoji="0" lang="en-US" sz="22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सागर</a:t>
            </a:r>
            <a:r>
              <a:rPr kumimoji="0" lang="en-US" sz="22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तटीय</a:t>
            </a:r>
            <a:r>
              <a:rPr kumimoji="0" lang="en-US" sz="22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लाटा</a:t>
            </a:r>
            <a:endParaRPr kumimoji="0" lang="en-US" sz="22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endParaRPr>
          </a:p>
          <a:p>
            <a:pPr marL="1371600" lvl="2" indent="-457200" algn="just">
              <a:lnSpc>
                <a:spcPct val="150000"/>
              </a:lnSpc>
              <a:buFont typeface="+mj-lt"/>
              <a:buAutoNum type="alphaUcPeriod"/>
            </a:pP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विध्वंसंक</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लाटा</a:t>
            </a:r>
            <a:endParaRPr kumimoji="0" lang="en-US" sz="2200" b="0" i="0" u="none" strike="noStrike" kern="1200" cap="none" spc="0" normalizeH="0" baseline="0" noProof="0" dirty="0">
              <a:ln>
                <a:noFill/>
              </a:ln>
              <a:solidFill>
                <a:srgbClr val="00B05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56447516"/>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show="0">
  <p:cSld>
    <p:bg>
      <p:bgPr>
        <a:solidFill>
          <a:srgbClr val="002060"/>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17427AAA-E8F8-4F41-A3E8-4A2AE7742670}"/>
              </a:ext>
            </a:extLst>
          </p:cNvPr>
          <p:cNvSpPr txBox="1"/>
          <p:nvPr/>
        </p:nvSpPr>
        <p:spPr>
          <a:xfrm>
            <a:off x="259306" y="531007"/>
            <a:ext cx="10686197" cy="4747262"/>
          </a:xfrm>
          <a:prstGeom prst="rect">
            <a:avLst/>
          </a:prstGeom>
          <a:noFill/>
        </p:spPr>
        <p:txBody>
          <a:bodyPr wrap="square">
            <a:spAutoFit/>
          </a:bodyPr>
          <a:lstStyle/>
          <a:p>
            <a:pPr marL="0" marR="0" lvl="0" indent="457200" algn="just" defTabSz="457200" rtl="0" eaLnBrk="1" fontAlgn="auto" latinLnBrk="0" hangingPunct="1">
              <a:lnSpc>
                <a:spcPct val="150000"/>
              </a:lnSpc>
              <a:spcBef>
                <a:spcPts val="0"/>
              </a:spcBef>
              <a:spcAft>
                <a:spcPts val="1000"/>
              </a:spcAft>
              <a:buClrTx/>
              <a:buSzTx/>
              <a:buFontTx/>
              <a:buNone/>
              <a:tabLst/>
              <a:defRPr/>
            </a:pP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सागर</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जल</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कधीही</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स्थिर</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नसते</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त्यात</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सतर</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हालचाली</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सुरू</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असतात</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एखाद्या</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लहान</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आघातानेही</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त्याच्या</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पृष्ठभागावर</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हाचाल</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होत</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असते</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नियमित</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वाहणारे</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वारे</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सागरजलाच्या</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तापमानातील</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भिन्नता</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भूकंप</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ज्वालामुखी</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पृथ्वीचे</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परिवलन</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सूर्य</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व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चंद्र</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यांची</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आकर्षण</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शक्ती</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समुद्र</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कडे</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कोसळणे</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सागरी</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जलवाहतूक</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इत्यादी</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अनेक</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विविध</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कारणांमुळे</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सागरजलात</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सतत</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हालचाली</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सुरू</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असतात</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या</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सागर</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जलाच्या</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हालचालीचे</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वर्गीकरण</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तीन</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प्रकारात</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प्रामुख्याने</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करता</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येते</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a:t>
            </a:r>
            <a:endParaRPr kumimoji="0" lang="en-US" sz="2200" b="0" i="0" u="none" strike="noStrike" kern="1200" cap="none" spc="0" normalizeH="0" baseline="0" noProof="0" dirty="0">
              <a:ln>
                <a:noFill/>
              </a:ln>
              <a:solidFill>
                <a:srgbClr val="C0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defTabSz="457200" rtl="0" eaLnBrk="1" fontAlgn="auto" latinLnBrk="0" hangingPunct="1">
              <a:lnSpc>
                <a:spcPct val="150000"/>
              </a:lnSpc>
              <a:spcBef>
                <a:spcPts val="0"/>
              </a:spcBef>
              <a:spcAft>
                <a:spcPts val="0"/>
              </a:spcAft>
              <a:buClrTx/>
              <a:buSzTx/>
              <a:buFont typeface="+mj-lt"/>
              <a:buAutoNum type="arabicPeriod"/>
              <a:tabLst/>
              <a:defRPr/>
            </a:pP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mn-cs"/>
              </a:rPr>
              <a:t>सागरी</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mn-cs"/>
              </a:rPr>
              <a:t>लाटा</a:t>
            </a:r>
            <a:endPar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mn-cs"/>
            </a:endParaRPr>
          </a:p>
          <a:p>
            <a:pPr marL="342900" marR="0" lvl="0" indent="-342900" algn="just" defTabSz="457200" rtl="0" eaLnBrk="1" fontAlgn="auto" latinLnBrk="0" hangingPunct="1">
              <a:lnSpc>
                <a:spcPct val="150000"/>
              </a:lnSpc>
              <a:spcBef>
                <a:spcPts val="0"/>
              </a:spcBef>
              <a:spcAft>
                <a:spcPts val="0"/>
              </a:spcAft>
              <a:buClrTx/>
              <a:buSzTx/>
              <a:buFont typeface="+mj-lt"/>
              <a:buAutoNum type="arabicPeriod"/>
              <a:tabLst/>
              <a:defRPr/>
            </a:pP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mn-cs"/>
              </a:rPr>
              <a:t>भरती-ओहोटी</a:t>
            </a:r>
            <a:endPar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mn-cs"/>
            </a:endParaRPr>
          </a:p>
          <a:p>
            <a:pPr marL="342900" marR="0" lvl="0" indent="-342900" algn="just" defTabSz="457200" rtl="0" eaLnBrk="1" fontAlgn="auto" latinLnBrk="0" hangingPunct="1">
              <a:lnSpc>
                <a:spcPct val="150000"/>
              </a:lnSpc>
              <a:spcBef>
                <a:spcPts val="0"/>
              </a:spcBef>
              <a:spcAft>
                <a:spcPts val="0"/>
              </a:spcAft>
              <a:buClrTx/>
              <a:buSzTx/>
              <a:buFont typeface="+mj-lt"/>
              <a:buAutoNum type="arabicPeriod"/>
              <a:tabLst/>
              <a:defRPr/>
            </a:pP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mn-cs"/>
              </a:rPr>
              <a:t>सागरी</a:t>
            </a:r>
            <a:r>
              <a:rPr kumimoji="0" lang="en-US" sz="2200" b="0"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C00000"/>
                </a:solidFill>
                <a:effectLst/>
                <a:uLnTx/>
                <a:uFillTx/>
                <a:latin typeface="Mangal" panose="02040503050203030202" pitchFamily="18" charset="0"/>
                <a:ea typeface="Calibri" panose="020F0502020204030204" pitchFamily="34" charset="0"/>
                <a:cs typeface="+mn-cs"/>
              </a:rPr>
              <a:t>प्रवाह</a:t>
            </a:r>
            <a:endParaRPr kumimoji="0" lang="en-US" sz="2200" b="0" i="0" u="none" strike="noStrike" kern="1200" cap="none" spc="0" normalizeH="0" baseline="0" noProof="0" dirty="0">
              <a:ln>
                <a:noFill/>
              </a:ln>
              <a:solidFill>
                <a:srgbClr val="C00000"/>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492228702"/>
      </p:ext>
    </p:extLst>
  </p:cSld>
  <p:clrMapOvr>
    <a:masterClrMapping/>
  </p:clrMapOvr>
  <p:transition spd="slow">
    <p:fade/>
  </p:transition>
</p:sld>
</file>

<file path=ppt/slides/slide58.xml><?xml version="1.0" encoding="utf-8"?>
<p:sld xmlns:a="http://schemas.openxmlformats.org/drawingml/2006/main" xmlns:r="http://schemas.openxmlformats.org/officeDocument/2006/relationships" xmlns:p="http://schemas.openxmlformats.org/presentationml/2006/main" show="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5970C695-2614-4AC7-8921-EC7FCAC022ED}"/>
              </a:ext>
            </a:extLst>
          </p:cNvPr>
          <p:cNvSpPr txBox="1"/>
          <p:nvPr/>
        </p:nvSpPr>
        <p:spPr>
          <a:xfrm>
            <a:off x="163773" y="133353"/>
            <a:ext cx="9007522" cy="6356164"/>
          </a:xfrm>
          <a:prstGeom prst="rect">
            <a:avLst/>
          </a:prstGeom>
          <a:noFill/>
        </p:spPr>
        <p:txBody>
          <a:bodyPr wrap="square">
            <a:spAutoFit/>
          </a:bodyPr>
          <a:lstStyle/>
          <a:p>
            <a:pPr marL="0" marR="0" lvl="0" indent="0" algn="just" defTabSz="457200" rtl="0" eaLnBrk="1" fontAlgn="auto" latinLnBrk="0" hangingPunct="1">
              <a:lnSpc>
                <a:spcPct val="150000"/>
              </a:lnSpc>
              <a:spcBef>
                <a:spcPts val="0"/>
              </a:spcBef>
              <a:spcAft>
                <a:spcPts val="1000"/>
              </a:spcAft>
              <a:buClrTx/>
              <a:buSzTx/>
              <a:buFontTx/>
              <a:buNone/>
              <a:tabLst/>
              <a:defRPr/>
            </a:pPr>
            <a:r>
              <a:rPr kumimoji="0" lang="en-US" sz="2200" b="1" i="0" u="none" strike="noStrike" kern="1200" cap="none" spc="0" normalizeH="0" baseline="0" noProof="0" dirty="0" err="1">
                <a:ln>
                  <a:noFill/>
                </a:ln>
                <a:solidFill>
                  <a:srgbClr val="FF0000"/>
                </a:solidFill>
                <a:effectLst/>
                <a:highlight>
                  <a:srgbClr val="FFFF00"/>
                </a:highlight>
                <a:uLnTx/>
                <a:uFillTx/>
                <a:latin typeface="Mangal" panose="02040503050203030202" pitchFamily="18" charset="0"/>
                <a:ea typeface="Calibri" panose="020F0502020204030204" pitchFamily="34" charset="0"/>
                <a:cs typeface="Times New Roman" panose="02020603050405020304" pitchFamily="18" charset="0"/>
              </a:rPr>
              <a:t>सागरी</a:t>
            </a:r>
            <a:r>
              <a:rPr kumimoji="0" lang="en-US" sz="2200" b="1" i="0" u="none" strike="noStrike" kern="1200" cap="none" spc="0" normalizeH="0" baseline="0" noProof="0" dirty="0">
                <a:ln>
                  <a:noFill/>
                </a:ln>
                <a:solidFill>
                  <a:srgbClr val="FF0000"/>
                </a:solidFill>
                <a:effectLst/>
                <a:highlight>
                  <a:srgbClr val="FFFF00"/>
                </a:highligh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1" i="0" u="none" strike="noStrike" kern="1200" cap="none" spc="0" normalizeH="0" baseline="0" noProof="0" dirty="0" err="1">
                <a:ln>
                  <a:noFill/>
                </a:ln>
                <a:solidFill>
                  <a:srgbClr val="FF0000"/>
                </a:solidFill>
                <a:effectLst/>
                <a:highlight>
                  <a:srgbClr val="FFFF00"/>
                </a:highlight>
                <a:uLnTx/>
                <a:uFillTx/>
                <a:latin typeface="Mangal" panose="02040503050203030202" pitchFamily="18" charset="0"/>
                <a:ea typeface="Calibri" panose="020F0502020204030204" pitchFamily="34" charset="0"/>
                <a:cs typeface="Times New Roman" panose="02020603050405020304" pitchFamily="18" charset="0"/>
              </a:rPr>
              <a:t>लाटा</a:t>
            </a:r>
            <a:r>
              <a:rPr kumimoji="0" lang="en-US" sz="2200" b="1" i="0" u="none" strike="noStrike" kern="1200" cap="none" spc="0" normalizeH="0" baseline="0" noProof="0" dirty="0">
                <a:ln>
                  <a:noFill/>
                </a:ln>
                <a:solidFill>
                  <a:srgbClr val="FF0000"/>
                </a:solidFill>
                <a:effectLst/>
                <a:highlight>
                  <a:srgbClr val="FFFF00"/>
                </a:highlight>
                <a:uLnTx/>
                <a:uFillTx/>
                <a:latin typeface="Mangal" panose="02040503050203030202" pitchFamily="18" charset="0"/>
                <a:ea typeface="Calibri" panose="020F0502020204030204" pitchFamily="34" charset="0"/>
                <a:cs typeface="Times New Roman" panose="02020603050405020304" pitchFamily="18" charset="0"/>
              </a:rPr>
              <a:t>:-</a:t>
            </a:r>
            <a:endParaRPr kumimoji="0" lang="en-US" sz="2200" b="1" i="0" u="none" strike="noStrike" kern="1200" cap="none" spc="0" normalizeH="0" baseline="0" noProof="0" dirty="0">
              <a:ln>
                <a:noFill/>
              </a:ln>
              <a:solidFill>
                <a:srgbClr val="FF0000"/>
              </a:solidFill>
              <a:effectLst/>
              <a:highlight>
                <a:srgbClr val="FFFF00"/>
              </a:highligh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457200" rtl="0" eaLnBrk="1" fontAlgn="auto" latinLnBrk="0" hangingPunct="1">
              <a:lnSpc>
                <a:spcPct val="150000"/>
              </a:lnSpc>
              <a:spcBef>
                <a:spcPts val="0"/>
              </a:spcBef>
              <a:spcAft>
                <a:spcPts val="1000"/>
              </a:spcAft>
              <a:buClrTx/>
              <a:buSzTx/>
              <a:buFontTx/>
              <a:buNone/>
              <a:tabLst/>
              <a:defRPr/>
            </a:pP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सागर</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जलाच्या</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पृष्ठभागावर</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पाण्याची</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हालचाल</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वर</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खाली</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आणि</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थोडी</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मागे</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पुढे</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होत</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असते</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या</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हालचालीसच</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सागरी</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लाटा</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असे</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म्हणतात</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a:t>
            </a:r>
            <a:endParaRPr kumimoji="0" lang="en-US" sz="2000" b="0"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457200" rtl="0" eaLnBrk="1" fontAlgn="auto" latinLnBrk="0" hangingPunct="1">
              <a:lnSpc>
                <a:spcPct val="150000"/>
              </a:lnSpc>
              <a:spcBef>
                <a:spcPts val="0"/>
              </a:spcBef>
              <a:spcAft>
                <a:spcPts val="1000"/>
              </a:spcAft>
              <a:buClrTx/>
              <a:buSzTx/>
              <a:buFontTx/>
              <a:buNone/>
              <a:tabLst/>
              <a:defRPr/>
            </a:pP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किनाऱ्यावर</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उभे</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राहून</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लाटेकडे</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पाहिल्यास</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लाटा</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दुरून</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किनाऱ्याकडे</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वाहात</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आलेली</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दिसते</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पण</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हे</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वाहणे</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अभासात्मक</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असते</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प्रत्यक्षात</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लाटा</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कधीही</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नदीतील</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पाण्याप्रमाणे</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एका</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ठिकाणाहून</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दुसऱ्या</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ठिकाणी</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जात</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नासतात</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लाटेतील</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पाणी</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त्याच</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ठिकाणी</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वर-खाली</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व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किंचीत</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मागे-पूढे</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होत</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असते</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लाट</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निर्माण</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झाल्यानंतर</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तिच्यातील</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पाण्याचे</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कण</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लाटेच्या</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दिशेने</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चक्राकार</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गतीने</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फिरुन</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एक</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एक</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फेरी</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पूर्ण</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करत</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असते</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जोरदार</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वारा</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वाहत</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असेल</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किंवा</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समुद्र</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प्रवाह</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वाहत</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असल्यास</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लाटातील</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पाणी</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वाऱ्याच्या</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किंवा</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प्रवाहाच्या</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दिशेने</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पूढे</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ढकलले</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जाते</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अन्यथा</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ते</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त्याच</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ठिकाणी</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वर</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खाली</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होत</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असते</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जर</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लाटेवर</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एखादा</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चेंडू</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टाकला</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तर</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तो</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पुढे</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पुढे</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न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येता</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त्याच</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ठिकाणी</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तो</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वरखाली</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होत</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असतो</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यावरुन</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लाटातील</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पाणी</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वाऱ्याच्या</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दिशेने</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पूढे</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पूढे</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वाहत</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न </a:t>
            </a:r>
            <a:r>
              <a:rPr kumimoji="0" lang="en-US" sz="2000" b="0"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येता</a:t>
            </a:r>
            <a:r>
              <a:rPr kumimoji="0" lang="en-US" sz="2000" b="0"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1"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ते</a:t>
            </a:r>
            <a:r>
              <a:rPr kumimoji="0" lang="en-US" sz="2000" b="1"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1"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त्याच</a:t>
            </a:r>
            <a:r>
              <a:rPr kumimoji="0" lang="en-US" sz="2000" b="1"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1"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ठिकाणी</a:t>
            </a:r>
            <a:r>
              <a:rPr kumimoji="0" lang="en-US" sz="2000" b="1"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1"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चक्राकार</a:t>
            </a:r>
            <a:r>
              <a:rPr kumimoji="0" lang="en-US" sz="2000" b="1"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1" i="0" u="none" strike="noStrike" kern="1200" cap="none" spc="0" normalizeH="0" baseline="0" noProof="0" dirty="0" err="1">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फिरते</a:t>
            </a:r>
            <a:r>
              <a:rPr kumimoji="0" lang="en-US" sz="2000" b="1"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endParaRPr kumimoji="0" lang="en-US" sz="2000" b="1" i="0" u="none" strike="noStrike" kern="1200" cap="none" spc="0" normalizeH="0" baseline="0" noProof="0" dirty="0">
              <a:ln>
                <a:noFill/>
              </a:ln>
              <a:solidFill>
                <a:srgbClr val="FF00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66399885"/>
      </p:ext>
    </p:extLst>
  </p:cSld>
  <p:clrMapOvr>
    <a:masterClrMapping/>
  </p:clrMapOvr>
  <p:transition spd="slow">
    <p:fade thruBlk="1"/>
  </p:transition>
</p:sld>
</file>

<file path=ppt/slides/slide59.xml><?xml version="1.0" encoding="utf-8"?>
<p:sld xmlns:a="http://schemas.openxmlformats.org/drawingml/2006/main" xmlns:r="http://schemas.openxmlformats.org/officeDocument/2006/relationships" xmlns:p="http://schemas.openxmlformats.org/presentationml/2006/main" show="0">
  <p:cSld>
    <p:bg>
      <p:bgPr>
        <a:solidFill>
          <a:srgbClr val="C00000"/>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1EDA79ED-D56E-4E45-97D9-DDC7B4C9FB0E}"/>
              </a:ext>
            </a:extLst>
          </p:cNvPr>
          <p:cNvSpPr txBox="1"/>
          <p:nvPr/>
        </p:nvSpPr>
        <p:spPr>
          <a:xfrm>
            <a:off x="221323" y="112839"/>
            <a:ext cx="8035573" cy="6441250"/>
          </a:xfrm>
          <a:prstGeom prst="rect">
            <a:avLst/>
          </a:prstGeom>
          <a:noFill/>
        </p:spPr>
        <p:txBody>
          <a:bodyPr wrap="square">
            <a:spAutoFit/>
          </a:bodyPr>
          <a:lstStyle/>
          <a:p>
            <a:pPr marL="0" marR="0" lvl="0" indent="0" algn="just" defTabSz="457200" rtl="0" eaLnBrk="1" fontAlgn="auto" latinLnBrk="0" hangingPunct="1">
              <a:lnSpc>
                <a:spcPct val="150000"/>
              </a:lnSpc>
              <a:spcBef>
                <a:spcPts val="0"/>
              </a:spcBef>
              <a:spcAft>
                <a:spcPts val="1000"/>
              </a:spcAft>
              <a:buClrTx/>
              <a:buSzTx/>
              <a:buFontTx/>
              <a:buNone/>
              <a:tabLst/>
              <a:defRPr/>
            </a:pPr>
            <a:r>
              <a:rPr kumimoji="0" lang="en-US" sz="2600" b="1" i="0" u="none" strike="noStrike" kern="1200" cap="none" spc="0" normalizeH="0" baseline="0" noProof="0" dirty="0" err="1">
                <a:ln>
                  <a:noFill/>
                </a:ln>
                <a:solidFill>
                  <a:srgbClr val="FFFF00"/>
                </a:solidFill>
                <a:effectLst/>
                <a:highlight>
                  <a:srgbClr val="00FF00"/>
                </a:highlight>
                <a:uLnTx/>
                <a:uFillTx/>
                <a:latin typeface="Mangal" panose="02040503050203030202" pitchFamily="18" charset="0"/>
                <a:ea typeface="Calibri" panose="020F0502020204030204" pitchFamily="34" charset="0"/>
                <a:cs typeface="Times New Roman" panose="02020603050405020304" pitchFamily="18" charset="0"/>
              </a:rPr>
              <a:t>सागरी</a:t>
            </a:r>
            <a:r>
              <a:rPr lang="en-US" sz="2600" b="1" dirty="0">
                <a:solidFill>
                  <a:srgbClr val="FFFF00"/>
                </a:solidFill>
                <a:highlight>
                  <a:srgbClr val="00FF00"/>
                </a:highlight>
                <a:latin typeface="Mangal" panose="02040503050203030202" pitchFamily="18" charset="0"/>
                <a:ea typeface="Calibri" panose="020F0502020204030204" pitchFamily="34" charset="0"/>
                <a:cs typeface="Times New Roman" panose="02020603050405020304" pitchFamily="18" charset="0"/>
              </a:rPr>
              <a:t> </a:t>
            </a:r>
            <a:r>
              <a:rPr kumimoji="0" lang="en-US" sz="2600" b="1" i="0" u="none" strike="noStrike" kern="1200" cap="none" spc="0" normalizeH="0" baseline="0" noProof="0" dirty="0" err="1">
                <a:ln>
                  <a:noFill/>
                </a:ln>
                <a:solidFill>
                  <a:srgbClr val="FFFF00"/>
                </a:solidFill>
                <a:effectLst/>
                <a:highlight>
                  <a:srgbClr val="00FF00"/>
                </a:highlight>
                <a:uLnTx/>
                <a:uFillTx/>
                <a:latin typeface="Mangal" panose="02040503050203030202" pitchFamily="18" charset="0"/>
                <a:ea typeface="Calibri" panose="020F0502020204030204" pitchFamily="34" charset="0"/>
                <a:cs typeface="Times New Roman" panose="02020603050405020304" pitchFamily="18" charset="0"/>
              </a:rPr>
              <a:t>लाटाच्या</a:t>
            </a:r>
            <a:r>
              <a:rPr lang="en-US" sz="2600" b="1" dirty="0">
                <a:solidFill>
                  <a:srgbClr val="FFFF00"/>
                </a:solidFill>
                <a:highlight>
                  <a:srgbClr val="00FF00"/>
                </a:highlight>
                <a:latin typeface="Mangal" panose="02040503050203030202" pitchFamily="18" charset="0"/>
                <a:ea typeface="Calibri" panose="020F0502020204030204" pitchFamily="34" charset="0"/>
                <a:cs typeface="Times New Roman" panose="02020603050405020304" pitchFamily="18" charset="0"/>
              </a:rPr>
              <a:t> </a:t>
            </a:r>
            <a:r>
              <a:rPr kumimoji="0" lang="en-US" sz="2600" b="1" i="0" u="none" strike="noStrike" kern="1200" cap="none" spc="0" normalizeH="0" baseline="0" noProof="0" dirty="0" err="1">
                <a:ln>
                  <a:noFill/>
                </a:ln>
                <a:solidFill>
                  <a:srgbClr val="FFFF00"/>
                </a:solidFill>
                <a:effectLst/>
                <a:highlight>
                  <a:srgbClr val="00FF00"/>
                </a:highlight>
                <a:uLnTx/>
                <a:uFillTx/>
                <a:latin typeface="Mangal" panose="02040503050203030202" pitchFamily="18" charset="0"/>
                <a:ea typeface="Calibri" panose="020F0502020204030204" pitchFamily="34" charset="0"/>
                <a:cs typeface="Times New Roman" panose="02020603050405020304" pitchFamily="18" charset="0"/>
              </a:rPr>
              <a:t>निर्मितीची</a:t>
            </a:r>
            <a:r>
              <a:rPr kumimoji="0" lang="en-US" sz="2600" b="1" i="0" u="none" strike="noStrike" kern="1200" cap="none" spc="0" normalizeH="0" baseline="0" noProof="0" dirty="0">
                <a:ln>
                  <a:noFill/>
                </a:ln>
                <a:solidFill>
                  <a:srgbClr val="FFFF00"/>
                </a:solidFill>
                <a:effectLst/>
                <a:highlight>
                  <a:srgbClr val="00FF00"/>
                </a:highligh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600" b="1" i="0" u="none" strike="noStrike" kern="1200" cap="none" spc="0" normalizeH="0" baseline="0" noProof="0" dirty="0" err="1">
                <a:ln>
                  <a:noFill/>
                </a:ln>
                <a:solidFill>
                  <a:srgbClr val="FFFF00"/>
                </a:solidFill>
                <a:effectLst/>
                <a:highlight>
                  <a:srgbClr val="00FF00"/>
                </a:highlight>
                <a:uLnTx/>
                <a:uFillTx/>
                <a:latin typeface="Mangal" panose="02040503050203030202" pitchFamily="18" charset="0"/>
                <a:ea typeface="Calibri" panose="020F0502020204030204" pitchFamily="34" charset="0"/>
                <a:cs typeface="Times New Roman" panose="02020603050405020304" pitchFamily="18" charset="0"/>
              </a:rPr>
              <a:t>कारणे</a:t>
            </a:r>
            <a:r>
              <a:rPr kumimoji="0" lang="en-US" sz="2600" b="1" i="0" u="none" strike="noStrike" kern="1200" cap="none" spc="0" normalizeH="0" baseline="0" noProof="0" dirty="0">
                <a:ln>
                  <a:noFill/>
                </a:ln>
                <a:solidFill>
                  <a:srgbClr val="FFFF00"/>
                </a:solidFill>
                <a:effectLst/>
                <a:highlight>
                  <a:srgbClr val="00FF00"/>
                </a:highlight>
                <a:uLnTx/>
                <a:uFillTx/>
                <a:latin typeface="Mangal" panose="02040503050203030202" pitchFamily="18" charset="0"/>
                <a:ea typeface="Calibri" panose="020F0502020204030204" pitchFamily="34" charset="0"/>
                <a:cs typeface="Times New Roman" panose="02020603050405020304" pitchFamily="18" charset="0"/>
              </a:rPr>
              <a:t> :-</a:t>
            </a:r>
            <a:endParaRPr kumimoji="0" lang="en-US" sz="2600" b="1" i="0" u="none" strike="noStrike" kern="1200" cap="none" spc="0" normalizeH="0" baseline="0" noProof="0" dirty="0">
              <a:ln>
                <a:noFill/>
              </a:ln>
              <a:solidFill>
                <a:srgbClr val="FFFF00"/>
              </a:solidFill>
              <a:effectLst/>
              <a:highlight>
                <a:srgbClr val="00FF00"/>
              </a:highligh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457200" rtl="0" eaLnBrk="1" fontAlgn="auto" latinLnBrk="0" hangingPunct="1">
              <a:lnSpc>
                <a:spcPct val="150000"/>
              </a:lnSpc>
              <a:spcBef>
                <a:spcPts val="0"/>
              </a:spcBef>
              <a:spcAft>
                <a:spcPts val="100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सागरी</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लाटाच्या</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निर्मितीस</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नियमित</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वाहणारे</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वारे</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जलवाहतूक</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भूकंप</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 व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ज्वालामुखी</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समुद्रकडे</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कोसळणे</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अचानक</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निर्माण</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होणारी</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वादळे</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इत्यादी</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घटक</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कारणीभूत</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असतात</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a:t>
            </a:r>
            <a:endParaRPr kumimoji="0" lang="en-US" sz="2400" b="0" i="0" u="none" strike="noStrike" kern="1200" cap="none" spc="0" normalizeH="0" baseline="0" noProof="0" dirty="0">
              <a:ln>
                <a:noFill/>
              </a:ln>
              <a:solidFill>
                <a:srgbClr val="FFFF0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514350" marR="0" lvl="0" indent="-514350" algn="just" defTabSz="457200" rtl="0" eaLnBrk="1" fontAlgn="auto" latinLnBrk="0" hangingPunct="1">
              <a:lnSpc>
                <a:spcPct val="150000"/>
              </a:lnSpc>
              <a:spcBef>
                <a:spcPts val="0"/>
              </a:spcBef>
              <a:spcAft>
                <a:spcPts val="0"/>
              </a:spcAft>
              <a:buClrTx/>
              <a:buSzTx/>
              <a:buFont typeface="+mj-lt"/>
              <a:buAutoNum type="arabicParenR"/>
              <a:tabLst/>
              <a:defRPr/>
            </a:pPr>
            <a:r>
              <a:rPr kumimoji="0" lang="en-US" sz="2600" b="1" i="0" u="none" strike="noStrike" kern="1200" cap="none" spc="0" normalizeH="0" baseline="0" noProof="0" dirty="0" err="1">
                <a:ln>
                  <a:noFill/>
                </a:ln>
                <a:solidFill>
                  <a:srgbClr val="FFFF00"/>
                </a:solidFill>
                <a:effectLst/>
                <a:highlight>
                  <a:srgbClr val="00FFFF"/>
                </a:highlight>
                <a:uLnTx/>
                <a:uFillTx/>
                <a:latin typeface="Mangal" panose="02040503050203030202" pitchFamily="18" charset="0"/>
                <a:ea typeface="Calibri" panose="020F0502020204030204" pitchFamily="34" charset="0"/>
                <a:cs typeface="+mn-cs"/>
              </a:rPr>
              <a:t>वारे</a:t>
            </a:r>
            <a:r>
              <a:rPr kumimoji="0" lang="en-US" sz="2600" b="1"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p>
          <a:p>
            <a:pPr marL="0" marR="0" lvl="0" indent="0" algn="just" defTabSz="457200" rtl="0" eaLnBrk="1" fontAlgn="auto" latinLnBrk="0" hangingPunct="1">
              <a:lnSpc>
                <a:spcPct val="15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नियमित</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वाहणाऱ्या</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वाऱ्यामुळे</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सागरजलाच्या</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पृष्ठभागावर</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कायमस्वरुपी</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लाटा</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निर्माण</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होतात</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वारे</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समुद्राच्या</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पृष्ठभागावरुन</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वाहत</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असतांना</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समुद्राच्या</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पृष्ठभागावर</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त्याचा</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दाब</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पडून</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पाण्यात</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हालचाल</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सुरु</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होते</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व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लाटेची</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निर्मिती</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होते</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वाऱ्याचा</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वेग</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आणि</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दिशा</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यावर</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सागर</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लाटेचे</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स्वरुप</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अवलंबून</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FFFF00"/>
                </a:solidFill>
                <a:effectLst/>
                <a:uLnTx/>
                <a:uFillTx/>
                <a:latin typeface="Mangal" panose="02040503050203030202" pitchFamily="18" charset="0"/>
                <a:ea typeface="Calibri" panose="020F0502020204030204" pitchFamily="34" charset="0"/>
                <a:cs typeface="+mn-cs"/>
              </a:rPr>
              <a:t>असते</a:t>
            </a:r>
            <a:r>
              <a:rPr kumimoji="0" lang="en-US" sz="24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mn-cs"/>
              </a:rPr>
              <a:t>.</a:t>
            </a:r>
            <a:endParaRPr kumimoji="0" lang="en-US" sz="2400" b="0" i="0" u="none" strike="noStrike" kern="1200" cap="none" spc="0" normalizeH="0" baseline="0" noProof="0" dirty="0">
              <a:ln>
                <a:noFill/>
              </a:ln>
              <a:solidFill>
                <a:srgbClr val="FFFF00"/>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14490315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CAB3DAD7-ADA8-431D-9CCA-AC4F9618EEEB}"/>
              </a:ext>
            </a:extLst>
          </p:cNvPr>
          <p:cNvSpPr txBox="1"/>
          <p:nvPr/>
        </p:nvSpPr>
        <p:spPr>
          <a:xfrm>
            <a:off x="638175" y="822822"/>
            <a:ext cx="10696575" cy="4116896"/>
          </a:xfrm>
          <a:prstGeom prst="rect">
            <a:avLst/>
          </a:prstGeom>
          <a:noFill/>
        </p:spPr>
        <p:txBody>
          <a:bodyPr wrap="square">
            <a:spAutoFit/>
          </a:bodyPr>
          <a:lstStyle/>
          <a:p>
            <a:pPr marL="0" marR="0" algn="just">
              <a:lnSpc>
                <a:spcPct val="150000"/>
              </a:lnSpc>
              <a:spcBef>
                <a:spcPts val="0"/>
              </a:spcBef>
              <a:spcAft>
                <a:spcPts val="800"/>
              </a:spcAft>
            </a:pPr>
            <a:r>
              <a:rPr lang="en-US" sz="2800" b="1" dirty="0">
                <a:solidFill>
                  <a:srgbClr val="FF0000"/>
                </a:solidFill>
                <a:latin typeface="Calibri" panose="020F0502020204030204" pitchFamily="34" charset="0"/>
                <a:ea typeface="Times New Roman" panose="02020603050405020304" pitchFamily="18" charset="0"/>
                <a:cs typeface="Mangal" panose="02040503050203030202" pitchFamily="18" charset="0"/>
              </a:rPr>
              <a:t>3.</a:t>
            </a:r>
            <a:r>
              <a:rPr lang="hi-IN" sz="2800" b="1"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 सागरी प्रवाह</a:t>
            </a:r>
            <a:r>
              <a:rPr lang="en-US" sz="2800" b="1"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 :-</a:t>
            </a:r>
            <a:endParaRPr lang="en-US" sz="2800" b="1"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pPr>
            <a:r>
              <a:rPr lang="en-US" sz="2400" dirty="0">
                <a:effectLst/>
                <a:latin typeface="Calibri" panose="020F0502020204030204" pitchFamily="34" charset="0"/>
                <a:ea typeface="Times New Roman" panose="02020603050405020304" pitchFamily="18" charset="0"/>
                <a:cs typeface="Mangal" panose="02040503050203030202" pitchFamily="18" charset="0"/>
              </a:rPr>
              <a:t>	</a:t>
            </a:r>
            <a:r>
              <a:rPr lang="hi-IN" sz="2400" dirty="0">
                <a:effectLst/>
                <a:latin typeface="Calibri" panose="020F0502020204030204" pitchFamily="34" charset="0"/>
                <a:ea typeface="Times New Roman" panose="02020603050405020304" pitchFamily="18" charset="0"/>
                <a:cs typeface="Mangal" panose="02040503050203030202" pitchFamily="18" charset="0"/>
              </a:rPr>
              <a:t>सागरी प्रवाह</a:t>
            </a:r>
            <a:r>
              <a:rPr lang="en-US" sz="2400" dirty="0">
                <a:effectLst/>
                <a:latin typeface="Calibri" panose="020F0502020204030204" pitchFamily="34" charset="0"/>
                <a:ea typeface="Times New Roman" panose="02020603050405020304" pitchFamily="18" charset="0"/>
                <a:cs typeface="Mangal" panose="02040503050203030202" pitchFamily="18" charset="0"/>
              </a:rPr>
              <a:t>ा</a:t>
            </a:r>
            <a:r>
              <a:rPr lang="hi-IN" sz="2400" dirty="0">
                <a:effectLst/>
                <a:latin typeface="Calibri" panose="020F0502020204030204" pitchFamily="34" charset="0"/>
                <a:ea typeface="Times New Roman" panose="02020603050405020304" pitchFamily="18" charset="0"/>
                <a:cs typeface="Mangal" panose="02040503050203030202" pitchFamily="18" charset="0"/>
              </a:rPr>
              <a:t>चे उष्ण व शीत प्रवाह असे दोन प्रकार पडतात</a:t>
            </a:r>
            <a:r>
              <a:rPr lang="en-US" sz="2400" dirty="0">
                <a:effectLst/>
                <a:latin typeface="Calibri" panose="020F0502020204030204" pitchFamily="34" charset="0"/>
                <a:ea typeface="Times New Roman" panose="02020603050405020304" pitchFamily="18" charset="0"/>
                <a:cs typeface="Mangal" panose="02040503050203030202" pitchFamily="18" charset="0"/>
              </a:rPr>
              <a:t>.</a:t>
            </a:r>
            <a:r>
              <a:rPr lang="hi-IN" sz="2400" dirty="0">
                <a:effectLst/>
                <a:latin typeface="Calibri" panose="020F0502020204030204" pitchFamily="34" charset="0"/>
                <a:ea typeface="Times New Roman" panose="02020603050405020304" pitchFamily="18" charset="0"/>
                <a:cs typeface="Mangal" panose="02040503050203030202" pitchFamily="18" charset="0"/>
              </a:rPr>
              <a:t> उष्ण प्रवाह ज्यावेळी ध्रुवीय प्रदेशाकडे वाहत जातात त्यावेळी त्या प्रदेशातील तापमान वाढते</a:t>
            </a:r>
            <a:r>
              <a:rPr lang="en-US" sz="2400" dirty="0">
                <a:effectLst/>
                <a:latin typeface="Calibri" panose="020F0502020204030204" pitchFamily="34" charset="0"/>
                <a:ea typeface="Times New Roman" panose="02020603050405020304" pitchFamily="18" charset="0"/>
                <a:cs typeface="Mangal" panose="02040503050203030202" pitchFamily="18" charset="0"/>
              </a:rPr>
              <a:t>.</a:t>
            </a:r>
            <a:r>
              <a:rPr lang="hi-IN" sz="2400" dirty="0">
                <a:effectLst/>
                <a:latin typeface="Calibri" panose="020F0502020204030204" pitchFamily="34" charset="0"/>
                <a:ea typeface="Times New Roman" panose="02020603050405020304" pitchFamily="18" charset="0"/>
                <a:cs typeface="Mangal" panose="02040503050203030202" pitchFamily="18" charset="0"/>
              </a:rPr>
              <a:t> याउलट </a:t>
            </a:r>
            <a:r>
              <a:rPr lang="en-US" sz="2400" dirty="0" err="1">
                <a:effectLst/>
                <a:latin typeface="Calibri" panose="020F0502020204030204" pitchFamily="34" charset="0"/>
                <a:ea typeface="Times New Roman" panose="02020603050405020304" pitchFamily="18" charset="0"/>
                <a:cs typeface="Mangal" panose="02040503050203030202" pitchFamily="18" charset="0"/>
              </a:rPr>
              <a:t>शीत</a:t>
            </a:r>
            <a:r>
              <a:rPr lang="en-US" sz="2400" dirty="0">
                <a:effectLst/>
                <a:latin typeface="Calibri" panose="020F0502020204030204" pitchFamily="34" charset="0"/>
                <a:ea typeface="Times New Roman" panose="02020603050405020304" pitchFamily="18" charset="0"/>
                <a:cs typeface="Mangal" panose="02040503050203030202" pitchFamily="18" charset="0"/>
              </a:rPr>
              <a:t> </a:t>
            </a:r>
            <a:r>
              <a:rPr lang="hi-IN" sz="2400" dirty="0">
                <a:effectLst/>
                <a:latin typeface="Calibri" panose="020F0502020204030204" pitchFamily="34" charset="0"/>
                <a:ea typeface="Times New Roman" panose="02020603050405020304" pitchFamily="18" charset="0"/>
                <a:cs typeface="Mangal" panose="02040503050203030202" pitchFamily="18" charset="0"/>
              </a:rPr>
              <a:t>प्रवाह </a:t>
            </a:r>
            <a:r>
              <a:rPr lang="en-US" sz="2400" dirty="0" err="1">
                <a:latin typeface="Calibri" panose="020F0502020204030204" pitchFamily="34" charset="0"/>
                <a:ea typeface="Times New Roman" panose="02020603050405020304" pitchFamily="18" charset="0"/>
                <a:cs typeface="Mangal" panose="02040503050203030202" pitchFamily="18" charset="0"/>
              </a:rPr>
              <a:t>विषुवृत्ताकडे</a:t>
            </a:r>
            <a:r>
              <a:rPr lang="en-US" sz="2400" dirty="0">
                <a:latin typeface="Calibri" panose="020F0502020204030204" pitchFamily="34" charset="0"/>
                <a:ea typeface="Times New Roman" panose="02020603050405020304" pitchFamily="18" charset="0"/>
                <a:cs typeface="Mangal" panose="02040503050203030202" pitchFamily="18" charset="0"/>
              </a:rPr>
              <a:t> </a:t>
            </a:r>
            <a:r>
              <a:rPr lang="hi-IN" sz="2400" dirty="0">
                <a:effectLst/>
                <a:latin typeface="Calibri" panose="020F0502020204030204" pitchFamily="34" charset="0"/>
                <a:ea typeface="Times New Roman" panose="02020603050405020304" pitchFamily="18" charset="0"/>
                <a:cs typeface="Mangal" panose="02040503050203030202" pitchFamily="18" charset="0"/>
              </a:rPr>
              <a:t>वाहत</a:t>
            </a:r>
            <a:r>
              <a:rPr lang="en-US" sz="2400" dirty="0">
                <a:effectLst/>
                <a:latin typeface="Calibri" panose="020F0502020204030204" pitchFamily="34" charset="0"/>
                <a:ea typeface="Times New Roman" panose="02020603050405020304" pitchFamily="18" charset="0"/>
                <a:cs typeface="Mangal" panose="02040503050203030202" pitchFamily="18" charset="0"/>
              </a:rPr>
              <a:t> </a:t>
            </a:r>
            <a:r>
              <a:rPr lang="en-US" sz="2400" dirty="0" err="1">
                <a:effectLst/>
                <a:latin typeface="Calibri" panose="020F0502020204030204" pitchFamily="34" charset="0"/>
                <a:ea typeface="Times New Roman" panose="02020603050405020304" pitchFamily="18" charset="0"/>
                <a:cs typeface="Mangal" panose="02040503050203030202" pitchFamily="18" charset="0"/>
              </a:rPr>
              <a:t>आले</a:t>
            </a:r>
            <a:r>
              <a:rPr lang="hi-IN" sz="2400" dirty="0">
                <a:effectLst/>
                <a:latin typeface="Calibri" panose="020F0502020204030204" pitchFamily="34" charset="0"/>
                <a:ea typeface="Times New Roman" panose="02020603050405020304" pitchFamily="18" charset="0"/>
                <a:cs typeface="Mangal" panose="02040503050203030202" pitchFamily="18" charset="0"/>
              </a:rPr>
              <a:t> असता तापमान कमी होते</a:t>
            </a:r>
            <a:r>
              <a:rPr lang="en-US" sz="2400" dirty="0">
                <a:effectLst/>
                <a:latin typeface="Calibri" panose="020F0502020204030204" pitchFamily="34" charset="0"/>
                <a:ea typeface="Times New Roman" panose="02020603050405020304" pitchFamily="18" charset="0"/>
                <a:cs typeface="Mangal" panose="02040503050203030202" pitchFamily="18" charset="0"/>
              </a:rPr>
              <a:t>. </a:t>
            </a:r>
            <a:r>
              <a:rPr lang="en-US" sz="2400" dirty="0" err="1">
                <a:effectLst/>
                <a:latin typeface="Calibri" panose="020F0502020204030204" pitchFamily="34" charset="0"/>
                <a:ea typeface="Times New Roman" panose="02020603050405020304" pitchFamily="18" charset="0"/>
                <a:cs typeface="Mangal" panose="02040503050203030202" pitchFamily="18" charset="0"/>
              </a:rPr>
              <a:t>उदा</a:t>
            </a:r>
            <a:r>
              <a:rPr lang="en-US" sz="2400" dirty="0">
                <a:effectLst/>
                <a:latin typeface="Calibri" panose="020F0502020204030204" pitchFamily="34" charset="0"/>
                <a:ea typeface="Times New Roman" panose="02020603050405020304" pitchFamily="18" charset="0"/>
                <a:cs typeface="Mangal" panose="02040503050203030202" pitchFamily="18" charset="0"/>
              </a:rPr>
              <a:t>.</a:t>
            </a:r>
            <a:r>
              <a:rPr lang="hi-IN" sz="2400" dirty="0">
                <a:effectLst/>
                <a:latin typeface="Calibri" panose="020F0502020204030204" pitchFamily="34" charset="0"/>
                <a:ea typeface="Times New Roman" panose="02020603050405020304" pitchFamily="18" charset="0"/>
                <a:cs typeface="Mangal" panose="02040503050203030202" pitchFamily="18" charset="0"/>
              </a:rPr>
              <a:t> गल्फ स्ट्रीम उष्ण पाण्याच्या प्रवाहामुळे यु</a:t>
            </a:r>
            <a:r>
              <a:rPr lang="en-US" sz="2400" dirty="0">
                <a:effectLst/>
                <a:latin typeface="Calibri" panose="020F0502020204030204" pitchFamily="34" charset="0"/>
                <a:ea typeface="Times New Roman" panose="02020603050405020304" pitchFamily="18" charset="0"/>
                <a:cs typeface="Mangal" panose="02040503050203030202" pitchFamily="18" charset="0"/>
              </a:rPr>
              <a:t>.</a:t>
            </a:r>
            <a:r>
              <a:rPr lang="hi-IN" sz="2400" dirty="0">
                <a:effectLst/>
                <a:latin typeface="Calibri" panose="020F0502020204030204" pitchFamily="34" charset="0"/>
                <a:ea typeface="Times New Roman" panose="02020603050405020304" pitchFamily="18" charset="0"/>
                <a:cs typeface="Mangal" panose="02040503050203030202" pitchFamily="18" charset="0"/>
              </a:rPr>
              <a:t> एस</a:t>
            </a:r>
            <a:r>
              <a:rPr lang="en-US" sz="2400" dirty="0">
                <a:effectLst/>
                <a:latin typeface="Calibri" panose="020F0502020204030204" pitchFamily="34" charset="0"/>
                <a:ea typeface="Times New Roman" panose="02020603050405020304" pitchFamily="18" charset="0"/>
                <a:cs typeface="Mangal" panose="02040503050203030202" pitchFamily="18" charset="0"/>
              </a:rPr>
              <a:t>.</a:t>
            </a:r>
            <a:r>
              <a:rPr lang="hi-IN" sz="2400" dirty="0">
                <a:effectLst/>
                <a:latin typeface="Calibri" panose="020F0502020204030204" pitchFamily="34" charset="0"/>
                <a:ea typeface="Times New Roman" panose="02020603050405020304" pitchFamily="18" charset="0"/>
                <a:cs typeface="Mangal" panose="02040503050203030202" pitchFamily="18" charset="0"/>
              </a:rPr>
              <a:t> ए</a:t>
            </a:r>
            <a:r>
              <a:rPr lang="en-US" sz="2400" dirty="0">
                <a:effectLst/>
                <a:latin typeface="Calibri" panose="020F0502020204030204" pitchFamily="34" charset="0"/>
                <a:ea typeface="Times New Roman" panose="02020603050405020304" pitchFamily="18" charset="0"/>
                <a:cs typeface="Mangal" panose="02040503050203030202" pitchFamily="18" charset="0"/>
              </a:rPr>
              <a:t>.</a:t>
            </a:r>
            <a:r>
              <a:rPr lang="hi-IN" sz="2400" dirty="0">
                <a:effectLst/>
                <a:latin typeface="Calibri" panose="020F0502020204030204" pitchFamily="34" charset="0"/>
                <a:ea typeface="Times New Roman" panose="02020603050405020304" pitchFamily="18" charset="0"/>
                <a:cs typeface="Mangal" panose="02040503050203030202" pitchFamily="18" charset="0"/>
              </a:rPr>
              <a:t>च्या ईशान्य किनार पट्टी जवळील अटलांटिक महासागराच्या पाण्याचे तापमान वाढले आहे</a:t>
            </a:r>
            <a:r>
              <a:rPr lang="en-US" sz="2400" dirty="0">
                <a:effectLst/>
                <a:latin typeface="Calibri" panose="020F0502020204030204" pitchFamily="34" charset="0"/>
                <a:ea typeface="Times New Roman" panose="02020603050405020304" pitchFamily="18" charset="0"/>
                <a:cs typeface="Mangal" panose="02040503050203030202" pitchFamily="18" charset="0"/>
              </a:rPr>
              <a:t>.</a:t>
            </a:r>
            <a:r>
              <a:rPr lang="hi-IN" sz="2400" dirty="0">
                <a:effectLst/>
                <a:latin typeface="Calibri" panose="020F0502020204030204" pitchFamily="34" charset="0"/>
                <a:ea typeface="Times New Roman" panose="02020603050405020304" pitchFamily="18" charset="0"/>
                <a:cs typeface="Mangal" panose="02040503050203030202" pitchFamily="18" charset="0"/>
              </a:rPr>
              <a:t> या उलट पेरूच्या शीत प्रवाहामुळे पेरूच्या किनाऱ्याजवळील पॅसिफिक महासागराचा पाण्याचे तापमान कमी झालेले आहे</a:t>
            </a:r>
            <a:r>
              <a:rPr lang="en-IN" sz="2400" dirty="0">
                <a:effectLst/>
                <a:latin typeface="Calibri" panose="020F0502020204030204" pitchFamily="34" charset="0"/>
                <a:ea typeface="Times New Roman" panose="02020603050405020304" pitchFamily="18" charset="0"/>
                <a:cs typeface="Mangal" panose="02040503050203030202" pitchFamily="18" charset="0"/>
              </a:rPr>
              <a:t>.</a:t>
            </a:r>
            <a:endParaRPr lang="en-US" sz="2400" dirty="0"/>
          </a:p>
        </p:txBody>
      </p:sp>
    </p:spTree>
    <p:extLst>
      <p:ext uri="{BB962C8B-B14F-4D97-AF65-F5344CB8AC3E}">
        <p14:creationId xmlns:p14="http://schemas.microsoft.com/office/powerpoint/2010/main" val="1782735059"/>
      </p:ext>
    </p:extLst>
  </p:cSld>
  <p:clrMapOvr>
    <a:masterClrMapping/>
  </p:clrMapOvr>
  <p:transition spd="slow">
    <p:wipe/>
  </p:transition>
</p:sld>
</file>

<file path=ppt/slides/slide60.xml><?xml version="1.0" encoding="utf-8"?>
<p:sld xmlns:a="http://schemas.openxmlformats.org/drawingml/2006/main" xmlns:r="http://schemas.openxmlformats.org/officeDocument/2006/relationships" xmlns:p="http://schemas.openxmlformats.org/presentationml/2006/main" show="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xmlns="" id="{2E724D9B-D3B3-4A2B-AC18-CD1264441430}"/>
              </a:ext>
            </a:extLst>
          </p:cNvPr>
          <p:cNvSpPr txBox="1"/>
          <p:nvPr/>
        </p:nvSpPr>
        <p:spPr>
          <a:xfrm>
            <a:off x="105770" y="186604"/>
            <a:ext cx="8246659" cy="5731056"/>
          </a:xfrm>
          <a:prstGeom prst="rect">
            <a:avLst/>
          </a:prstGeom>
          <a:noFill/>
        </p:spPr>
        <p:txBody>
          <a:bodyPr wrap="square">
            <a:spAutoFit/>
          </a:bodyPr>
          <a:lstStyle/>
          <a:p>
            <a:pPr marL="0" marR="0" lvl="0" indent="0" algn="just" defTabSz="457200" rtl="0" eaLnBrk="1" fontAlgn="auto" latinLnBrk="0" hangingPunct="1">
              <a:lnSpc>
                <a:spcPct val="150000"/>
              </a:lnSpc>
              <a:spcBef>
                <a:spcPts val="0"/>
              </a:spcBef>
              <a:spcAft>
                <a:spcPts val="0"/>
              </a:spcAft>
              <a:buClrTx/>
              <a:buSzTx/>
              <a:buFontTx/>
              <a:buNone/>
              <a:tabLst/>
              <a:defRPr/>
            </a:pPr>
            <a:r>
              <a:rPr kumimoji="0" lang="en-US" sz="2200" b="1"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2) </a:t>
            </a:r>
            <a:r>
              <a:rPr kumimoji="0" lang="en-US" sz="2200" b="1" i="0" u="none" strike="noStrike" kern="1200" cap="none" spc="0" normalizeH="0" baseline="0" noProof="0" dirty="0" err="1">
                <a:ln>
                  <a:noFill/>
                </a:ln>
                <a:solidFill>
                  <a:srgbClr val="0070C0"/>
                </a:solidFill>
                <a:effectLst/>
                <a:highlight>
                  <a:srgbClr val="FF0000"/>
                </a:highlight>
                <a:uLnTx/>
                <a:uFillTx/>
                <a:latin typeface="Mangal" panose="02040503050203030202" pitchFamily="18" charset="0"/>
                <a:ea typeface="Calibri" panose="020F0502020204030204" pitchFamily="34" charset="0"/>
                <a:cs typeface="+mn-cs"/>
              </a:rPr>
              <a:t>जलवाहतूक</a:t>
            </a:r>
            <a:r>
              <a:rPr kumimoji="0" lang="en-US" sz="2200" b="1"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p>
          <a:p>
            <a:pPr marL="0" marR="0" lvl="0" indent="0" algn="just" defTabSz="457200" rtl="0" eaLnBrk="1" fontAlgn="auto" latinLnBrk="0" hangingPunct="1">
              <a:lnSpc>
                <a:spcPct val="15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सागरामधून</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मोठ</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माठी</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जहाजे</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होड्या</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यांच्याद्वारे</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जल</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वाहतूक</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होत</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असते</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यामुळे</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सागरजलामध्ये</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हालचाल</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निर्माण</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होऊन</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लाटा</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निर्माण</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होतात</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a:t>
            </a:r>
          </a:p>
          <a:p>
            <a:pPr marL="0" marR="0" lvl="0" indent="0" algn="just" defTabSz="457200" rtl="0" eaLnBrk="1" fontAlgn="auto" latinLnBrk="0" hangingPunct="1">
              <a:lnSpc>
                <a:spcPct val="150000"/>
              </a:lnSpc>
              <a:spcBef>
                <a:spcPts val="0"/>
              </a:spcBef>
              <a:spcAft>
                <a:spcPts val="0"/>
              </a:spcAft>
              <a:buClrTx/>
              <a:buSzTx/>
              <a:buFontTx/>
              <a:buNone/>
              <a:tabLst/>
              <a:defRPr/>
            </a:pPr>
            <a:endParaRPr kumimoji="0" lang="en-US" sz="2200" b="1"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endParaRPr>
          </a:p>
          <a:p>
            <a:pPr marL="0" marR="0" lvl="0" indent="0" algn="just" defTabSz="457200" rtl="0" eaLnBrk="1" fontAlgn="auto" latinLnBrk="0" hangingPunct="1">
              <a:lnSpc>
                <a:spcPct val="150000"/>
              </a:lnSpc>
              <a:spcBef>
                <a:spcPts val="0"/>
              </a:spcBef>
              <a:spcAft>
                <a:spcPts val="0"/>
              </a:spcAft>
              <a:buClrTx/>
              <a:buSzTx/>
              <a:buFontTx/>
              <a:buNone/>
              <a:tabLst/>
              <a:defRPr/>
            </a:pPr>
            <a:r>
              <a:rPr kumimoji="0" lang="en-US" sz="2200" b="1"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3) </a:t>
            </a:r>
            <a:r>
              <a:rPr kumimoji="0" lang="en-US" sz="2200" b="1" i="0" u="none" strike="noStrike" kern="1200" cap="none" spc="0" normalizeH="0" baseline="0" noProof="0" dirty="0" err="1">
                <a:ln>
                  <a:noFill/>
                </a:ln>
                <a:solidFill>
                  <a:srgbClr val="0070C0"/>
                </a:solidFill>
                <a:effectLst/>
                <a:highlight>
                  <a:srgbClr val="800080"/>
                </a:highlight>
                <a:uLnTx/>
                <a:uFillTx/>
                <a:latin typeface="Mangal" panose="02040503050203030202" pitchFamily="18" charset="0"/>
                <a:ea typeface="Calibri" panose="020F0502020204030204" pitchFamily="34" charset="0"/>
                <a:cs typeface="+mn-cs"/>
              </a:rPr>
              <a:t>भूकंप</a:t>
            </a:r>
            <a:r>
              <a:rPr kumimoji="0" lang="en-US" sz="2200" b="1" i="0" u="none" strike="noStrike" kern="1200" cap="none" spc="0" normalizeH="0" baseline="0" noProof="0" dirty="0">
                <a:ln>
                  <a:noFill/>
                </a:ln>
                <a:solidFill>
                  <a:srgbClr val="0070C0"/>
                </a:solidFill>
                <a:effectLst/>
                <a:highlight>
                  <a:srgbClr val="800080"/>
                </a:highlight>
                <a:uLnTx/>
                <a:uFillTx/>
                <a:latin typeface="Mangal" panose="02040503050203030202" pitchFamily="18" charset="0"/>
                <a:ea typeface="Calibri" panose="020F0502020204030204" pitchFamily="34" charset="0"/>
                <a:cs typeface="+mn-cs"/>
              </a:rPr>
              <a:t>, </a:t>
            </a:r>
            <a:r>
              <a:rPr kumimoji="0" lang="en-US" sz="2200" b="1" i="0" u="none" strike="noStrike" kern="1200" cap="none" spc="0" normalizeH="0" baseline="0" noProof="0" dirty="0" err="1">
                <a:ln>
                  <a:noFill/>
                </a:ln>
                <a:solidFill>
                  <a:srgbClr val="0070C0"/>
                </a:solidFill>
                <a:effectLst/>
                <a:highlight>
                  <a:srgbClr val="800080"/>
                </a:highlight>
                <a:uLnTx/>
                <a:uFillTx/>
                <a:latin typeface="Mangal" panose="02040503050203030202" pitchFamily="18" charset="0"/>
                <a:ea typeface="Calibri" panose="020F0502020204030204" pitchFamily="34" charset="0"/>
                <a:cs typeface="+mn-cs"/>
              </a:rPr>
              <a:t>ज्वालामुखी</a:t>
            </a:r>
            <a:r>
              <a:rPr kumimoji="0" lang="en-US" sz="2200" b="1" i="0" u="none" strike="noStrike" kern="1200" cap="none" spc="0" normalizeH="0" baseline="0" noProof="0" dirty="0">
                <a:ln>
                  <a:noFill/>
                </a:ln>
                <a:solidFill>
                  <a:srgbClr val="0070C0"/>
                </a:solidFill>
                <a:effectLst/>
                <a:highlight>
                  <a:srgbClr val="800080"/>
                </a:highlight>
                <a:uLnTx/>
                <a:uFillTx/>
                <a:latin typeface="Mangal" panose="02040503050203030202" pitchFamily="18" charset="0"/>
                <a:ea typeface="Calibri" panose="020F0502020204030204" pitchFamily="34" charset="0"/>
                <a:cs typeface="+mn-cs"/>
              </a:rPr>
              <a:t> व </a:t>
            </a:r>
            <a:r>
              <a:rPr kumimoji="0" lang="en-US" sz="2200" b="1" i="0" u="none" strike="noStrike" kern="1200" cap="none" spc="0" normalizeH="0" baseline="0" noProof="0" dirty="0" err="1">
                <a:ln>
                  <a:noFill/>
                </a:ln>
                <a:solidFill>
                  <a:srgbClr val="0070C0"/>
                </a:solidFill>
                <a:effectLst/>
                <a:highlight>
                  <a:srgbClr val="800080"/>
                </a:highlight>
                <a:uLnTx/>
                <a:uFillTx/>
                <a:latin typeface="Mangal" panose="02040503050203030202" pitchFamily="18" charset="0"/>
                <a:ea typeface="Calibri" panose="020F0502020204030204" pitchFamily="34" charset="0"/>
                <a:cs typeface="+mn-cs"/>
              </a:rPr>
              <a:t>वादळे</a:t>
            </a:r>
            <a:r>
              <a:rPr kumimoji="0" lang="en-US" sz="2200" b="1" i="0" u="none" strike="noStrike" kern="1200" cap="none" spc="0" normalizeH="0" baseline="0" noProof="0" dirty="0">
                <a:ln>
                  <a:noFill/>
                </a:ln>
                <a:solidFill>
                  <a:srgbClr val="0070C0"/>
                </a:solidFill>
                <a:effectLst/>
                <a:highlight>
                  <a:srgbClr val="800080"/>
                </a:highlight>
                <a:uLnTx/>
                <a:uFillTx/>
                <a:latin typeface="Mangal" panose="02040503050203030202" pitchFamily="18" charset="0"/>
                <a:ea typeface="Calibri" panose="020F0502020204030204" pitchFamily="34" charset="0"/>
                <a:cs typeface="+mn-cs"/>
              </a:rPr>
              <a:t> </a:t>
            </a:r>
            <a:r>
              <a:rPr kumimoji="0" lang="en-US" sz="2200" b="1"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p>
          <a:p>
            <a:pPr marL="0" marR="0" lvl="0" indent="0" algn="just" defTabSz="457200" rtl="0" eaLnBrk="1" fontAlgn="auto" latinLnBrk="0" hangingPunct="1">
              <a:lnSpc>
                <a:spcPct val="15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भूकंप</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ज्वालामुखी</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व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वादळे</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या</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आकस्मिक</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घडणाऱ्या</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घटना</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आहेत</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भूकंप</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व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ज्वालामुखीचा</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उद्रेक</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सागर</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तळावर</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किंवा</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किनारपट्टीच्या</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प्रदेशात</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घडून</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आल्यास</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सागर</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जलामध्ये</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पाण्याची</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हालचाल</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होऊन</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मोठ</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मोठ्या</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लाटाची</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निर्मिती</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होते</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लाटांचा</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आकार</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व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विस्तार</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भूकंप</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व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ज्वालामुखीच्या</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तीव्रतेवर</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अवलंबून</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असतो</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भूकंप</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व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ज्वालामुखी</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मुळे</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निर्माण</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होणाऱ्या</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प्रचंड</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लाटांना</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सुनामी</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लाटा</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असे</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म्हणतात</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तसेच</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उष्ण</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व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समशितोष्ण</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कटिबंधीय</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आवर्तामुळे</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सागर</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जलात</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लाटा</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निर्माण</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होत</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mn-cs"/>
              </a:rPr>
              <a:t>असतात</a:t>
            </a:r>
            <a:r>
              <a:rPr kumimoji="0" lang="en-US" sz="20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mn-cs"/>
              </a:rPr>
              <a:t>.</a:t>
            </a:r>
            <a:endParaRPr kumimoji="0" lang="en-US" sz="2000" b="0" i="0" u="none" strike="noStrike" kern="1200" cap="none" spc="0" normalizeH="0" baseline="0" noProof="0" dirty="0">
              <a:ln>
                <a:noFill/>
              </a:ln>
              <a:solidFill>
                <a:srgbClr val="0070C0"/>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14297628"/>
      </p:ext>
    </p:extLst>
  </p:cSld>
  <p:clrMapOvr>
    <a:masterClrMapping/>
  </p:clrMapOvr>
  <p:transition spd="slow">
    <p:push dir="r"/>
  </p:transition>
</p:sld>
</file>

<file path=ppt/slides/slide61.xml><?xml version="1.0" encoding="utf-8"?>
<p:sld xmlns:a="http://schemas.openxmlformats.org/drawingml/2006/main" xmlns:r="http://schemas.openxmlformats.org/officeDocument/2006/relationships" xmlns:p="http://schemas.openxmlformats.org/presentationml/2006/main" show="0">
  <p:cSld>
    <p:bg>
      <p:bgPr>
        <a:solidFill>
          <a:srgbClr val="FFC000"/>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xmlns="" id="{21AF5CE8-D796-445E-B616-D0281D681E4A}"/>
              </a:ext>
            </a:extLst>
          </p:cNvPr>
          <p:cNvSpPr txBox="1"/>
          <p:nvPr/>
        </p:nvSpPr>
        <p:spPr>
          <a:xfrm>
            <a:off x="324135" y="278095"/>
            <a:ext cx="7168486" cy="5587748"/>
          </a:xfrm>
          <a:prstGeom prst="rect">
            <a:avLst/>
          </a:prstGeom>
          <a:noFill/>
        </p:spPr>
        <p:txBody>
          <a:bodyPr wrap="square">
            <a:spAutoFit/>
          </a:bodyPr>
          <a:lstStyle/>
          <a:p>
            <a:pPr marL="0" marR="0" lvl="0" indent="0" algn="just" defTabSz="457200" rtl="0" eaLnBrk="1" fontAlgn="auto" latinLnBrk="0" hangingPunct="1">
              <a:lnSpc>
                <a:spcPct val="15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4) </a:t>
            </a:r>
            <a:r>
              <a:rPr kumimoji="0" lang="en-US" sz="2400" b="1" i="0" u="none" strike="noStrike" kern="1200" cap="none" spc="0" normalizeH="0" baseline="0" noProof="0" dirty="0" err="1">
                <a:ln>
                  <a:noFill/>
                </a:ln>
                <a:solidFill>
                  <a:srgbClr val="00B050"/>
                </a:solidFill>
                <a:effectLst/>
                <a:highlight>
                  <a:srgbClr val="FF00FF"/>
                </a:highlight>
                <a:uLnTx/>
                <a:uFillTx/>
                <a:latin typeface="Mangal" panose="02040503050203030202" pitchFamily="18" charset="0"/>
                <a:ea typeface="Calibri" panose="020F0502020204030204" pitchFamily="34" charset="0"/>
                <a:cs typeface="+mn-cs"/>
              </a:rPr>
              <a:t>सागरकडे</a:t>
            </a:r>
            <a:r>
              <a:rPr kumimoji="0" lang="en-US" sz="2400" b="1" i="0" u="none" strike="noStrike" kern="1200" cap="none" spc="0" normalizeH="0" baseline="0" noProof="0" dirty="0">
                <a:ln>
                  <a:noFill/>
                </a:ln>
                <a:solidFill>
                  <a:srgbClr val="00B050"/>
                </a:solidFill>
                <a:effectLst/>
                <a:highlight>
                  <a:srgbClr val="FF00FF"/>
                </a:highlight>
                <a:uLnTx/>
                <a:uFillTx/>
                <a:latin typeface="Mangal" panose="02040503050203030202" pitchFamily="18" charset="0"/>
                <a:ea typeface="Calibri" panose="020F0502020204030204" pitchFamily="34" charset="0"/>
                <a:cs typeface="+mn-cs"/>
              </a:rPr>
              <a:t> </a:t>
            </a:r>
            <a:r>
              <a:rPr kumimoji="0" lang="en-US" sz="2400" b="1" i="0" u="none" strike="noStrike" kern="1200" cap="none" spc="0" normalizeH="0" baseline="0" noProof="0" dirty="0" err="1">
                <a:ln>
                  <a:noFill/>
                </a:ln>
                <a:solidFill>
                  <a:srgbClr val="00B050"/>
                </a:solidFill>
                <a:effectLst/>
                <a:highlight>
                  <a:srgbClr val="FF00FF"/>
                </a:highlight>
                <a:uLnTx/>
                <a:uFillTx/>
                <a:latin typeface="Mangal" panose="02040503050203030202" pitchFamily="18" charset="0"/>
                <a:ea typeface="Calibri" panose="020F0502020204030204" pitchFamily="34" charset="0"/>
                <a:cs typeface="+mn-cs"/>
              </a:rPr>
              <a:t>कोसळणे</a:t>
            </a:r>
            <a:r>
              <a:rPr kumimoji="0" lang="en-US" sz="2400" b="1" i="0" u="none" strike="noStrike" kern="1200" cap="none" spc="0" normalizeH="0" baseline="0" noProof="0" dirty="0">
                <a:ln>
                  <a:noFill/>
                </a:ln>
                <a:solidFill>
                  <a:srgbClr val="00B050"/>
                </a:solidFill>
                <a:effectLst/>
                <a:highlight>
                  <a:srgbClr val="FF00FF"/>
                </a:highlight>
                <a:uLnTx/>
                <a:uFillTx/>
                <a:latin typeface="Mangal" panose="02040503050203030202" pitchFamily="18" charset="0"/>
                <a:ea typeface="Calibri" panose="020F0502020204030204" pitchFamily="34" charset="0"/>
                <a:cs typeface="+mn-cs"/>
              </a:rPr>
              <a:t> </a:t>
            </a:r>
            <a:r>
              <a:rPr kumimoji="0" lang="en-US" sz="2400" b="1"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p>
          <a:p>
            <a:pPr marL="0" marR="0" lvl="0" indent="0" algn="just" defTabSz="457200" rtl="0" eaLnBrk="1" fontAlgn="auto" latinLnBrk="0" hangingPunct="1">
              <a:lnSpc>
                <a:spcPct val="150000"/>
              </a:lnSpc>
              <a:spcBef>
                <a:spcPts val="0"/>
              </a:spcBef>
              <a:spcAft>
                <a:spcPts val="0"/>
              </a:spcAft>
              <a:buClrTx/>
              <a:buSzTx/>
              <a:buFontTx/>
              <a:buNone/>
              <a:tabLst/>
              <a:defRPr/>
            </a:pP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सागर</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किनाऱ्याजवळील</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खडकांचे</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क्षरण</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होते</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तळ</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भागाकडील</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खडकाचे</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क्षरण</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जास्त</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होते</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त्यामुळे</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कडे</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निर्माण</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होतात</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कड्याच्या</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आधार</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तुटल्यामुळे</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किंवा</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कड्याचा</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आधर</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कमकुवत</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झाल्याने</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कडे</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तुटून</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सागरात</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कोसळतात</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यामुळे</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सागरी</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पण्यात</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हालचाल</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निर्माण</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होऊन</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लाटांची</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निर्मिती</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होते</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a:t>
            </a:r>
          </a:p>
          <a:p>
            <a:pPr marL="0" marR="0" lvl="0" indent="0" algn="just" defTabSz="457200" rtl="0" eaLnBrk="1" fontAlgn="auto" latinLnBrk="0" hangingPunct="1">
              <a:lnSpc>
                <a:spcPct val="15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Mangal" panose="02040503050203030202" pitchFamily="18" charset="0"/>
                <a:ea typeface="Calibri" panose="020F0502020204030204" pitchFamily="34" charset="0"/>
                <a:cs typeface="Times New Roman" panose="02020603050405020304" pitchFamily="18" charset="0"/>
              </a:rPr>
              <a:t>	</a:t>
            </a:r>
          </a:p>
          <a:p>
            <a:pPr marL="0" marR="0" lvl="0" indent="0" algn="just" defTabSz="457200" rtl="0" eaLnBrk="1" fontAlgn="auto" latinLnBrk="0" hangingPunct="1">
              <a:lnSpc>
                <a:spcPct val="15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भूकंप</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ज्वालामुखी</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वादळे</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 व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कडे</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कोसळने</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ही</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लाटांच्या</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निर्मितीच</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कारणे</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तात्कालिक</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स्वरूपाची</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आहेत</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वास्तविक</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कायम</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स्वरुपी</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लाटाची</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निर्मिती</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ही</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प्रमुख्याने</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नियमीत</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वाहणाऱ्या</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ग्रहीय</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वाऱ्यापासून</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होत</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असते</a:t>
            </a:r>
            <a:r>
              <a:rPr kumimoji="0" lang="en-US" sz="22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a:t>
            </a:r>
            <a:endParaRPr kumimoji="0" lang="en-US" sz="2200" b="0" i="0" u="none" strike="noStrike" kern="1200" cap="none" spc="0" normalizeH="0" baseline="0" noProof="0" dirty="0">
              <a:ln>
                <a:noFill/>
              </a:ln>
              <a:solidFill>
                <a:srgbClr val="00B05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43615042"/>
      </p:ext>
    </p:extLst>
  </p:cSld>
  <p:clrMapOvr>
    <a:masterClrMapping/>
  </p:clrMapOvr>
  <p:transition spd="slow">
    <p:wipe dir="d"/>
  </p:transition>
</p:sld>
</file>

<file path=ppt/slides/slide62.xml><?xml version="1.0" encoding="utf-8"?>
<p:sld xmlns:a="http://schemas.openxmlformats.org/drawingml/2006/main" xmlns:r="http://schemas.openxmlformats.org/officeDocument/2006/relationships" xmlns:p="http://schemas.openxmlformats.org/presentationml/2006/main" show="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A6FC24EC-4A11-42DF-AAA6-9C313BBC81EF}"/>
              </a:ext>
            </a:extLst>
          </p:cNvPr>
          <p:cNvSpPr txBox="1"/>
          <p:nvPr/>
        </p:nvSpPr>
        <p:spPr>
          <a:xfrm>
            <a:off x="37530" y="214578"/>
            <a:ext cx="6950121" cy="5904758"/>
          </a:xfrm>
          <a:prstGeom prst="rect">
            <a:avLst/>
          </a:prstGeom>
          <a:noFill/>
        </p:spPr>
        <p:txBody>
          <a:bodyPr wrap="square">
            <a:spAutoFit/>
          </a:bodyPr>
          <a:lstStyle/>
          <a:p>
            <a:pPr marL="0" marR="0" lvl="0" indent="228600" algn="just" defTabSz="457200" rtl="0" eaLnBrk="1" fontAlgn="auto" latinLnBrk="0" hangingPunct="1">
              <a:lnSpc>
                <a:spcPct val="150000"/>
              </a:lnSpc>
              <a:spcBef>
                <a:spcPts val="0"/>
              </a:spcBef>
              <a:spcAft>
                <a:spcPts val="1000"/>
              </a:spcAft>
              <a:buClrTx/>
              <a:buSzTx/>
              <a:buFontTx/>
              <a:buNone/>
              <a:tabLst/>
              <a:defRPr/>
            </a:pP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सागरी</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लाटाच्या</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संदर्भात</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काही</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विशिष्ट</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शब्द</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प्रयोग</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किंवा</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संज्ञा</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वापरल्या</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जातात</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endParaRPr kumimoji="0" lang="en-US" sz="2000" b="0" i="0" u="none" strike="noStrike" kern="1200" cap="none" spc="0" normalizeH="0" baseline="0" noProof="0" dirty="0">
              <a:ln>
                <a:noFill/>
              </a:ln>
              <a:solidFill>
                <a:srgbClr val="00B0F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defTabSz="457200" rtl="0" eaLnBrk="1" fontAlgn="auto" latinLnBrk="0" hangingPunct="1">
              <a:lnSpc>
                <a:spcPct val="150000"/>
              </a:lnSpc>
              <a:spcBef>
                <a:spcPts val="0"/>
              </a:spcBef>
              <a:spcAft>
                <a:spcPts val="0"/>
              </a:spcAft>
              <a:buClrTx/>
              <a:buSzTx/>
              <a:buFont typeface="+mj-lt"/>
              <a:buAutoNum type="arabicPeriod"/>
              <a:tabLst/>
              <a:defRPr/>
            </a:pPr>
            <a:r>
              <a:rPr kumimoji="0" lang="en-US" sz="2200" b="1" i="0" u="none" strike="noStrike" kern="1200" cap="none" spc="0" normalizeH="0" baseline="0" noProof="0" dirty="0" err="1">
                <a:ln>
                  <a:noFill/>
                </a:ln>
                <a:solidFill>
                  <a:srgbClr val="C00000"/>
                </a:solidFill>
                <a:effectLst/>
                <a:highlight>
                  <a:srgbClr val="0000FF"/>
                </a:highlight>
                <a:uLnTx/>
                <a:uFillTx/>
                <a:latin typeface="Mangal" panose="02040503050203030202" pitchFamily="18" charset="0"/>
                <a:ea typeface="Calibri" panose="020F0502020204030204" pitchFamily="34" charset="0"/>
                <a:cs typeface="Times New Roman" panose="02020603050405020304" pitchFamily="18" charset="0"/>
              </a:rPr>
              <a:t>लाटेचा</a:t>
            </a:r>
            <a:r>
              <a:rPr kumimoji="0" lang="en-US" sz="2200" b="1" i="0" u="none" strike="noStrike" kern="1200" cap="none" spc="0" normalizeH="0" baseline="0" noProof="0" dirty="0">
                <a:ln>
                  <a:noFill/>
                </a:ln>
                <a:solidFill>
                  <a:srgbClr val="C00000"/>
                </a:solidFill>
                <a:effectLst/>
                <a:highlight>
                  <a:srgbClr val="0000FF"/>
                </a:highligh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1" i="0" u="none" strike="noStrike" kern="1200" cap="none" spc="0" normalizeH="0" baseline="0" noProof="0" dirty="0" err="1">
                <a:ln>
                  <a:noFill/>
                </a:ln>
                <a:solidFill>
                  <a:srgbClr val="C00000"/>
                </a:solidFill>
                <a:effectLst/>
                <a:highlight>
                  <a:srgbClr val="0000FF"/>
                </a:highlight>
                <a:uLnTx/>
                <a:uFillTx/>
                <a:latin typeface="Mangal" panose="02040503050203030202" pitchFamily="18" charset="0"/>
                <a:ea typeface="Calibri" panose="020F0502020204030204" pitchFamily="34" charset="0"/>
                <a:cs typeface="Times New Roman" panose="02020603050405020304" pitchFamily="18" charset="0"/>
              </a:rPr>
              <a:t>शिर्षभाग</a:t>
            </a:r>
            <a:r>
              <a:rPr kumimoji="0" lang="en-US" sz="2200" b="1" i="0" u="none" strike="noStrike" kern="1200" cap="none" spc="0" normalizeH="0" baseline="0" noProof="0" dirty="0">
                <a:ln>
                  <a:noFill/>
                </a:ln>
                <a:solidFill>
                  <a:srgbClr val="C00000"/>
                </a:solidFill>
                <a:effectLst/>
                <a:highlight>
                  <a:srgbClr val="0000FF"/>
                </a:highligh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1" i="0" u="none" strike="noStrike" kern="1200" cap="none" spc="0" normalizeH="0" baseline="0" noProof="0" dirty="0">
                <a:ln>
                  <a:noFill/>
                </a:ln>
                <a:solidFill>
                  <a:srgbClr val="C00000"/>
                </a:solidFill>
                <a:effectLst/>
                <a:uLnTx/>
                <a:uFillTx/>
                <a:latin typeface="Mangal" panose="02040503050203030202" pitchFamily="18" charset="0"/>
                <a:ea typeface="Calibri" panose="020F0502020204030204" pitchFamily="34" charset="0"/>
                <a:cs typeface="Times New Roman" panose="02020603050405020304" pitchFamily="18" charset="0"/>
              </a:rPr>
              <a:t>:-</a:t>
            </a:r>
            <a:r>
              <a:rPr kumimoji="0" lang="en-US" sz="2200" b="1"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लाटेचा</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सर्वात</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उंच</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बर्हिवक्र</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भागास</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लाटेचे</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शीर्ष</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किंवा</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तूरा</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किंवा</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माथा</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असे</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म्हणतात</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a:t>
            </a:r>
            <a:endParaRPr kumimoji="0" lang="en-US" sz="2000" b="0" i="0" u="none" strike="noStrike" kern="1200" cap="none" spc="0" normalizeH="0" baseline="0" noProof="0" dirty="0">
              <a:ln>
                <a:noFill/>
              </a:ln>
              <a:solidFill>
                <a:srgbClr val="00B0F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defTabSz="457200" rtl="0" eaLnBrk="1" fontAlgn="auto" latinLnBrk="0" hangingPunct="1">
              <a:lnSpc>
                <a:spcPct val="150000"/>
              </a:lnSpc>
              <a:spcBef>
                <a:spcPts val="0"/>
              </a:spcBef>
              <a:spcAft>
                <a:spcPts val="0"/>
              </a:spcAft>
              <a:buClrTx/>
              <a:buSzTx/>
              <a:buFont typeface="+mj-lt"/>
              <a:buAutoNum type="arabicPeriod"/>
              <a:tabLst/>
              <a:defRPr/>
            </a:pPr>
            <a:r>
              <a:rPr kumimoji="0" lang="en-US" sz="2200" b="1" i="0" u="none" strike="noStrike" kern="1200" cap="none" spc="0" normalizeH="0" baseline="0" noProof="0" dirty="0" err="1">
                <a:ln>
                  <a:noFill/>
                </a:ln>
                <a:solidFill>
                  <a:srgbClr val="FFFF00"/>
                </a:solidFill>
                <a:effectLst/>
                <a:highlight>
                  <a:srgbClr val="000080"/>
                </a:highlight>
                <a:uLnTx/>
                <a:uFillTx/>
                <a:latin typeface="Mangal" panose="02040503050203030202" pitchFamily="18" charset="0"/>
                <a:ea typeface="Calibri" panose="020F0502020204030204" pitchFamily="34" charset="0"/>
                <a:cs typeface="Times New Roman" panose="02020603050405020304" pitchFamily="18" charset="0"/>
              </a:rPr>
              <a:t>लाटेची</a:t>
            </a:r>
            <a:r>
              <a:rPr kumimoji="0" lang="en-US" sz="2200" b="1" i="0" u="none" strike="noStrike" kern="1200" cap="none" spc="0" normalizeH="0" baseline="0" noProof="0" dirty="0">
                <a:ln>
                  <a:noFill/>
                </a:ln>
                <a:solidFill>
                  <a:srgbClr val="FFFF00"/>
                </a:solidFill>
                <a:effectLst/>
                <a:highlight>
                  <a:srgbClr val="000080"/>
                </a:highligh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1" i="0" u="none" strike="noStrike" kern="1200" cap="none" spc="0" normalizeH="0" baseline="0" noProof="0" dirty="0" err="1">
                <a:ln>
                  <a:noFill/>
                </a:ln>
                <a:solidFill>
                  <a:srgbClr val="FFFF00"/>
                </a:solidFill>
                <a:effectLst/>
                <a:highlight>
                  <a:srgbClr val="000080"/>
                </a:highlight>
                <a:uLnTx/>
                <a:uFillTx/>
                <a:latin typeface="Mangal" panose="02040503050203030202" pitchFamily="18" charset="0"/>
                <a:ea typeface="Calibri" panose="020F0502020204030204" pitchFamily="34" charset="0"/>
                <a:cs typeface="Times New Roman" panose="02020603050405020304" pitchFamily="18" charset="0"/>
              </a:rPr>
              <a:t>गर्ता</a:t>
            </a:r>
            <a:r>
              <a:rPr kumimoji="0" lang="en-US" sz="2200" b="1" i="0" u="none" strike="noStrike" kern="1200" cap="none" spc="0" normalizeH="0" baseline="0" noProof="0" dirty="0">
                <a:ln>
                  <a:noFill/>
                </a:ln>
                <a:solidFill>
                  <a:srgbClr val="FFFF00"/>
                </a:solidFill>
                <a:effectLst/>
                <a:highlight>
                  <a:srgbClr val="000080"/>
                </a:highligh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1"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लाटेच्या</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खोलगट</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अंतवक्र</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भागास</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लाटेची</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गर्ता</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किंवा</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द्रोणी</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किंवा</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तळभाग</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असे</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म्हणतात</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a:t>
            </a:r>
            <a:endParaRPr kumimoji="0" lang="en-US" sz="2000" b="0" i="0" u="none" strike="noStrike" kern="1200" cap="none" spc="0" normalizeH="0" baseline="0" noProof="0" dirty="0">
              <a:ln>
                <a:noFill/>
              </a:ln>
              <a:solidFill>
                <a:srgbClr val="00B0F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defTabSz="457200" rtl="0" eaLnBrk="1" fontAlgn="auto" latinLnBrk="0" hangingPunct="1">
              <a:lnSpc>
                <a:spcPct val="150000"/>
              </a:lnSpc>
              <a:spcBef>
                <a:spcPts val="0"/>
              </a:spcBef>
              <a:spcAft>
                <a:spcPts val="0"/>
              </a:spcAft>
              <a:buClrTx/>
              <a:buSzTx/>
              <a:buFont typeface="+mj-lt"/>
              <a:buAutoNum type="arabicPeriod"/>
              <a:tabLst/>
              <a:defRPr/>
            </a:pPr>
            <a:r>
              <a:rPr kumimoji="0" lang="en-US" sz="2200" b="1" i="0" u="none" strike="noStrike" kern="1200" cap="none" spc="0" normalizeH="0" baseline="0" noProof="0" dirty="0" err="1">
                <a:ln>
                  <a:noFill/>
                </a:ln>
                <a:solidFill>
                  <a:srgbClr val="FF0000"/>
                </a:solidFill>
                <a:effectLst/>
                <a:highlight>
                  <a:srgbClr val="008080"/>
                </a:highlight>
                <a:uLnTx/>
                <a:uFillTx/>
                <a:latin typeface="Mangal" panose="02040503050203030202" pitchFamily="18" charset="0"/>
                <a:ea typeface="Calibri" panose="020F0502020204030204" pitchFamily="34" charset="0"/>
                <a:cs typeface="Times New Roman" panose="02020603050405020304" pitchFamily="18" charset="0"/>
              </a:rPr>
              <a:t>लाटेची</a:t>
            </a:r>
            <a:r>
              <a:rPr kumimoji="0" lang="en-US" sz="2200" b="1" i="0" u="none" strike="noStrike" kern="1200" cap="none" spc="0" normalizeH="0" baseline="0" noProof="0" dirty="0">
                <a:ln>
                  <a:noFill/>
                </a:ln>
                <a:solidFill>
                  <a:srgbClr val="FF0000"/>
                </a:solidFill>
                <a:effectLst/>
                <a:highlight>
                  <a:srgbClr val="008080"/>
                </a:highligh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1" i="0" u="none" strike="noStrike" kern="1200" cap="none" spc="0" normalizeH="0" baseline="0" noProof="0" dirty="0" err="1">
                <a:ln>
                  <a:noFill/>
                </a:ln>
                <a:solidFill>
                  <a:srgbClr val="FF0000"/>
                </a:solidFill>
                <a:effectLst/>
                <a:highlight>
                  <a:srgbClr val="008080"/>
                </a:highlight>
                <a:uLnTx/>
                <a:uFillTx/>
                <a:latin typeface="Mangal" panose="02040503050203030202" pitchFamily="18" charset="0"/>
                <a:ea typeface="Calibri" panose="020F0502020204030204" pitchFamily="34" charset="0"/>
                <a:cs typeface="Times New Roman" panose="02020603050405020304" pitchFamily="18" charset="0"/>
              </a:rPr>
              <a:t>लांबी</a:t>
            </a:r>
            <a:r>
              <a:rPr kumimoji="0" lang="en-US" sz="2200" b="1" i="0" u="none" strike="noStrike" kern="1200" cap="none" spc="0" normalizeH="0" baseline="0" noProof="0" dirty="0">
                <a:ln>
                  <a:noFill/>
                </a:ln>
                <a:solidFill>
                  <a:srgbClr val="FF0000"/>
                </a:solidFill>
                <a:effectLst/>
                <a:highlight>
                  <a:srgbClr val="008080"/>
                </a:highligh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1" i="0" u="none" strike="noStrike" kern="1200" cap="none" spc="0" normalizeH="0" baseline="0" noProof="0" dirty="0">
                <a:ln>
                  <a:noFill/>
                </a:ln>
                <a:solidFill>
                  <a:srgbClr val="FF000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लाटेच्या</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दोन</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जवळ</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जवळच्रूा</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शीर्षामधील</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किंवा</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तुऱ्यामधील</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अंतरास</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लाटेची</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लांबी</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असे</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म्हणतात</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a:t>
            </a:r>
            <a:endParaRPr kumimoji="0" lang="en-US" sz="2000" b="0" i="0" u="none" strike="noStrike" kern="1200" cap="none" spc="0" normalizeH="0" baseline="0" noProof="0" dirty="0">
              <a:ln>
                <a:noFill/>
              </a:ln>
              <a:solidFill>
                <a:srgbClr val="00B0F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defTabSz="457200" rtl="0" eaLnBrk="1" fontAlgn="auto" latinLnBrk="0" hangingPunct="1">
              <a:lnSpc>
                <a:spcPct val="150000"/>
              </a:lnSpc>
              <a:spcBef>
                <a:spcPts val="0"/>
              </a:spcBef>
              <a:spcAft>
                <a:spcPts val="0"/>
              </a:spcAft>
              <a:buClrTx/>
              <a:buSzTx/>
              <a:buFont typeface="+mj-lt"/>
              <a:buAutoNum type="arabicPeriod"/>
              <a:tabLst/>
              <a:defRPr/>
            </a:pPr>
            <a:r>
              <a:rPr kumimoji="0" lang="en-US" sz="2200" b="1" i="0" u="none" strike="noStrike" kern="1200" cap="none" spc="0" normalizeH="0" baseline="0" noProof="0" dirty="0" err="1">
                <a:ln>
                  <a:noFill/>
                </a:ln>
                <a:solidFill>
                  <a:srgbClr val="92D050"/>
                </a:solidFill>
                <a:effectLst/>
                <a:highlight>
                  <a:srgbClr val="008000"/>
                </a:highlight>
                <a:uLnTx/>
                <a:uFillTx/>
                <a:latin typeface="Mangal" panose="02040503050203030202" pitchFamily="18" charset="0"/>
                <a:ea typeface="Calibri" panose="020F0502020204030204" pitchFamily="34" charset="0"/>
                <a:cs typeface="Times New Roman" panose="02020603050405020304" pitchFamily="18" charset="0"/>
              </a:rPr>
              <a:t>लाटेची</a:t>
            </a:r>
            <a:r>
              <a:rPr kumimoji="0" lang="en-US" sz="2200" b="1" i="0" u="none" strike="noStrike" kern="1200" cap="none" spc="0" normalizeH="0" baseline="0" noProof="0" dirty="0">
                <a:ln>
                  <a:noFill/>
                </a:ln>
                <a:solidFill>
                  <a:srgbClr val="92D050"/>
                </a:solidFill>
                <a:effectLst/>
                <a:highlight>
                  <a:srgbClr val="008000"/>
                </a:highligh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1" i="0" u="none" strike="noStrike" kern="1200" cap="none" spc="0" normalizeH="0" baseline="0" noProof="0" dirty="0" err="1">
                <a:ln>
                  <a:noFill/>
                </a:ln>
                <a:solidFill>
                  <a:srgbClr val="92D050"/>
                </a:solidFill>
                <a:effectLst/>
                <a:highlight>
                  <a:srgbClr val="008000"/>
                </a:highlight>
                <a:uLnTx/>
                <a:uFillTx/>
                <a:latin typeface="Mangal" panose="02040503050203030202" pitchFamily="18" charset="0"/>
                <a:ea typeface="Calibri" panose="020F0502020204030204" pitchFamily="34" charset="0"/>
                <a:cs typeface="Times New Roman" panose="02020603050405020304" pitchFamily="18" charset="0"/>
              </a:rPr>
              <a:t>उंची</a:t>
            </a:r>
            <a:r>
              <a:rPr kumimoji="0" lang="en-US" sz="2200" b="1" i="0" u="none" strike="noStrike" kern="1200" cap="none" spc="0" normalizeH="0" baseline="0" noProof="0" dirty="0">
                <a:ln>
                  <a:noFill/>
                </a:ln>
                <a:solidFill>
                  <a:srgbClr val="92D050"/>
                </a:solidFill>
                <a:effectLst/>
                <a:highlight>
                  <a:srgbClr val="008000"/>
                </a:highligh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1" i="0" u="none" strike="noStrike" kern="1200" cap="none" spc="0" normalizeH="0" baseline="0" noProof="0" dirty="0">
                <a:ln>
                  <a:noFill/>
                </a:ln>
                <a:solidFill>
                  <a:srgbClr val="92D05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लाटेचा</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शीर्ष</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किंवा</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तळभाग</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यामधील</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लंबरूप</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अंतरास</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लाटेची</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उंची</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असे</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म्हणतात</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a:t>
            </a:r>
            <a:endParaRPr kumimoji="0" lang="en-US" sz="2000" b="0" i="0" u="none" strike="noStrike" kern="1200" cap="none" spc="0" normalizeH="0" baseline="0" noProof="0" dirty="0">
              <a:ln>
                <a:noFill/>
              </a:ln>
              <a:solidFill>
                <a:srgbClr val="00B0F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defTabSz="457200" rtl="0" eaLnBrk="1" fontAlgn="auto" latinLnBrk="0" hangingPunct="1">
              <a:lnSpc>
                <a:spcPct val="150000"/>
              </a:lnSpc>
              <a:spcBef>
                <a:spcPts val="0"/>
              </a:spcBef>
              <a:spcAft>
                <a:spcPts val="1000"/>
              </a:spcAft>
              <a:buClrTx/>
              <a:buSzTx/>
              <a:buFont typeface="+mj-lt"/>
              <a:buAutoNum type="arabicPeriod"/>
              <a:tabLst/>
              <a:defRPr/>
            </a:pPr>
            <a:r>
              <a:rPr kumimoji="0" lang="en-US" sz="2200" b="1" i="0" u="none" strike="noStrike" kern="1200" cap="none" spc="0" normalizeH="0" baseline="0" noProof="0" dirty="0" err="1">
                <a:ln>
                  <a:noFill/>
                </a:ln>
                <a:solidFill>
                  <a:srgbClr val="00B050"/>
                </a:solidFill>
                <a:effectLst/>
                <a:highlight>
                  <a:srgbClr val="800080"/>
                </a:highlight>
                <a:uLnTx/>
                <a:uFillTx/>
                <a:latin typeface="Mangal" panose="02040503050203030202" pitchFamily="18" charset="0"/>
                <a:ea typeface="Calibri" panose="020F0502020204030204" pitchFamily="34" charset="0"/>
                <a:cs typeface="Times New Roman" panose="02020603050405020304" pitchFamily="18" charset="0"/>
              </a:rPr>
              <a:t>लाटेचा</a:t>
            </a:r>
            <a:r>
              <a:rPr kumimoji="0" lang="en-US" sz="2200" b="1" i="0" u="none" strike="noStrike" kern="1200" cap="none" spc="0" normalizeH="0" baseline="0" noProof="0" dirty="0">
                <a:ln>
                  <a:noFill/>
                </a:ln>
                <a:solidFill>
                  <a:srgbClr val="00B050"/>
                </a:solidFill>
                <a:effectLst/>
                <a:highlight>
                  <a:srgbClr val="800080"/>
                </a:highligh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1" i="0" u="none" strike="noStrike" kern="1200" cap="none" spc="0" normalizeH="0" baseline="0" noProof="0" dirty="0" err="1">
                <a:ln>
                  <a:noFill/>
                </a:ln>
                <a:solidFill>
                  <a:srgbClr val="00B050"/>
                </a:solidFill>
                <a:effectLst/>
                <a:highlight>
                  <a:srgbClr val="800080"/>
                </a:highlight>
                <a:uLnTx/>
                <a:uFillTx/>
                <a:latin typeface="Mangal" panose="02040503050203030202" pitchFamily="18" charset="0"/>
                <a:ea typeface="Calibri" panose="020F0502020204030204" pitchFamily="34" charset="0"/>
                <a:cs typeface="Times New Roman" panose="02020603050405020304" pitchFamily="18" charset="0"/>
              </a:rPr>
              <a:t>वेग</a:t>
            </a:r>
            <a:r>
              <a:rPr kumimoji="0" lang="en-US" sz="2200" b="1" i="0" u="none" strike="noStrike" kern="1200" cap="none" spc="0" normalizeH="0" baseline="0" noProof="0" dirty="0">
                <a:ln>
                  <a:noFill/>
                </a:ln>
                <a:solidFill>
                  <a:srgbClr val="00B050"/>
                </a:solidFill>
                <a:effectLst/>
                <a:highlight>
                  <a:srgbClr val="800080"/>
                </a:highligh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1"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लाटेची</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लांबी</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व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ती</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ओलांडण्यासाठी</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लागणारा</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कालावधी</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यांच्यामधील</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गुणोत्तरास</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लाटेचा</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वेग</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असे</a:t>
            </a:r>
            <a:r>
              <a:rPr kumimoji="0" lang="en-US" sz="20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म्हणतात</a:t>
            </a:r>
            <a:r>
              <a:rPr kumimoji="0" lang="en-US" sz="2000" b="0" i="0" u="none" strike="noStrike" kern="1200" cap="none" spc="0" normalizeH="0" baseline="0" noProof="0" dirty="0">
                <a:ln>
                  <a:noFill/>
                </a:ln>
                <a:solidFill>
                  <a:srgbClr val="FFFF00"/>
                </a:solidFill>
                <a:effectLst/>
                <a:uLnTx/>
                <a:uFillTx/>
                <a:latin typeface="Mangal" panose="02040503050203030202" pitchFamily="18" charset="0"/>
                <a:ea typeface="Calibri" panose="020F0502020204030204" pitchFamily="34" charset="0"/>
                <a:cs typeface="Times New Roman" panose="02020603050405020304" pitchFamily="18" charset="0"/>
              </a:rPr>
              <a:t>.</a:t>
            </a:r>
            <a:endParaRPr kumimoji="0" lang="en-US" sz="2000" b="0" i="0" u="none" strike="noStrike" kern="1200" cap="none" spc="0" normalizeH="0" baseline="0" noProof="0" dirty="0">
              <a:ln>
                <a:noFill/>
              </a:ln>
              <a:solidFill>
                <a:srgbClr val="FFFF0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pic>
        <p:nvPicPr>
          <p:cNvPr id="2" name="Picture 1">
            <a:extLst>
              <a:ext uri="{FF2B5EF4-FFF2-40B4-BE49-F238E27FC236}">
                <a16:creationId xmlns:a16="http://schemas.microsoft.com/office/drawing/2014/main" xmlns="" id="{C69BCF6E-A36B-4D8C-9267-7234B01A9D4D}"/>
              </a:ext>
            </a:extLst>
          </p:cNvPr>
          <p:cNvPicPr>
            <a:picLocks noChangeAspect="1"/>
          </p:cNvPicPr>
          <p:nvPr/>
        </p:nvPicPr>
        <p:blipFill>
          <a:blip r:embed="rId3"/>
          <a:stretch>
            <a:fillRect/>
          </a:stretch>
        </p:blipFill>
        <p:spPr>
          <a:xfrm>
            <a:off x="6987651" y="214578"/>
            <a:ext cx="5141370" cy="2456433"/>
          </a:xfrm>
          <a:prstGeom prst="rect">
            <a:avLst/>
          </a:prstGeom>
        </p:spPr>
      </p:pic>
    </p:spTree>
    <p:extLst>
      <p:ext uri="{BB962C8B-B14F-4D97-AF65-F5344CB8AC3E}">
        <p14:creationId xmlns:p14="http://schemas.microsoft.com/office/powerpoint/2010/main" val="3978735792"/>
      </p:ext>
    </p:extLst>
  </p:cSld>
  <p:clrMapOvr>
    <a:masterClrMapping/>
  </p:clrMapOvr>
  <mc:AlternateContent xmlns:mc="http://schemas.openxmlformats.org/markup-compatibility/2006" xmlns:p14="http://schemas.microsoft.com/office/powerpoint/2010/main">
    <mc:Choice Requires="p14">
      <p:transition spd="slow" p14:dur="1500">
        <p:split dir="in"/>
      </p:transition>
    </mc:Choice>
    <mc:Fallback xmlns="">
      <p:transition spd="slow">
        <p:split dir="in"/>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show="0">
  <p:cSld>
    <p:bg>
      <p:bgPr>
        <a:solidFill>
          <a:srgbClr val="FFFF00"/>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9640AC5F-54D8-4512-AAA9-7092394AFC76}"/>
              </a:ext>
            </a:extLst>
          </p:cNvPr>
          <p:cNvSpPr txBox="1"/>
          <p:nvPr/>
        </p:nvSpPr>
        <p:spPr>
          <a:xfrm>
            <a:off x="133065" y="0"/>
            <a:ext cx="6772701" cy="6184770"/>
          </a:xfrm>
          <a:prstGeom prst="rect">
            <a:avLst/>
          </a:prstGeom>
          <a:noFill/>
        </p:spPr>
        <p:txBody>
          <a:bodyPr wrap="square">
            <a:spAutoFit/>
          </a:bodyPr>
          <a:lstStyle/>
          <a:p>
            <a:pPr marL="0" marR="0" lvl="0" indent="0" algn="just" defTabSz="457200" rtl="0" eaLnBrk="1" fontAlgn="auto" latinLnBrk="0" hangingPunct="1">
              <a:lnSpc>
                <a:spcPct val="150000"/>
              </a:lnSpc>
              <a:spcBef>
                <a:spcPts val="0"/>
              </a:spcBef>
              <a:spcAft>
                <a:spcPts val="0"/>
              </a:spcAft>
              <a:buClrTx/>
              <a:buSzTx/>
              <a:buFontTx/>
              <a:buNone/>
              <a:tabLst/>
              <a:defRPr/>
            </a:pPr>
            <a:r>
              <a:rPr kumimoji="0" lang="en-US" sz="2600" b="1" i="0" u="none" strike="noStrike" kern="1200" cap="none" spc="0" normalizeH="0" baseline="0" noProof="0" dirty="0" err="1">
                <a:ln>
                  <a:noFill/>
                </a:ln>
                <a:solidFill>
                  <a:srgbClr val="00B050"/>
                </a:solidFill>
                <a:effectLst/>
                <a:highlight>
                  <a:srgbClr val="800080"/>
                </a:highlight>
                <a:uLnTx/>
                <a:uFillTx/>
                <a:latin typeface="Mangal" panose="02040503050203030202" pitchFamily="18" charset="0"/>
                <a:ea typeface="Calibri" panose="020F0502020204030204" pitchFamily="34" charset="0"/>
                <a:cs typeface="+mn-cs"/>
              </a:rPr>
              <a:t>लाटांची</a:t>
            </a:r>
            <a:r>
              <a:rPr kumimoji="0" lang="en-US" sz="2600" b="1" i="0" u="none" strike="noStrike" kern="1200" cap="none" spc="0" normalizeH="0" baseline="0" noProof="0" dirty="0">
                <a:ln>
                  <a:noFill/>
                </a:ln>
                <a:solidFill>
                  <a:srgbClr val="00B050"/>
                </a:solidFill>
                <a:effectLst/>
                <a:highlight>
                  <a:srgbClr val="800080"/>
                </a:highlight>
                <a:uLnTx/>
                <a:uFillTx/>
                <a:latin typeface="Mangal" panose="02040503050203030202" pitchFamily="18" charset="0"/>
                <a:ea typeface="Calibri" panose="020F0502020204030204" pitchFamily="34" charset="0"/>
                <a:cs typeface="+mn-cs"/>
              </a:rPr>
              <a:t> </a:t>
            </a:r>
            <a:r>
              <a:rPr kumimoji="0" lang="en-US" sz="2600" b="1" i="0" u="none" strike="noStrike" kern="1200" cap="none" spc="0" normalizeH="0" baseline="0" noProof="0" dirty="0" err="1">
                <a:ln>
                  <a:noFill/>
                </a:ln>
                <a:solidFill>
                  <a:srgbClr val="00B050"/>
                </a:solidFill>
                <a:effectLst/>
                <a:highlight>
                  <a:srgbClr val="800080"/>
                </a:highlight>
                <a:uLnTx/>
                <a:uFillTx/>
                <a:latin typeface="Mangal" panose="02040503050203030202" pitchFamily="18" charset="0"/>
                <a:ea typeface="Calibri" panose="020F0502020204030204" pitchFamily="34" charset="0"/>
                <a:cs typeface="+mn-cs"/>
              </a:rPr>
              <a:t>निर्मिती</a:t>
            </a:r>
            <a:r>
              <a:rPr kumimoji="0" lang="en-US" sz="2600" b="1" i="0" u="none" strike="noStrike" kern="1200" cap="none" spc="0" normalizeH="0" baseline="0" noProof="0" dirty="0">
                <a:ln>
                  <a:noFill/>
                </a:ln>
                <a:solidFill>
                  <a:srgbClr val="00B050"/>
                </a:solidFill>
                <a:effectLst/>
                <a:highlight>
                  <a:srgbClr val="800080"/>
                </a:highlight>
                <a:uLnTx/>
                <a:uFillTx/>
                <a:latin typeface="Mangal" panose="02040503050203030202" pitchFamily="18" charset="0"/>
                <a:ea typeface="Calibri" panose="020F0502020204030204" pitchFamily="34" charset="0"/>
                <a:cs typeface="+mn-cs"/>
              </a:rPr>
              <a:t> </a:t>
            </a:r>
            <a:r>
              <a:rPr kumimoji="0" lang="en-US" sz="2600" b="1"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a:t>
            </a:r>
          </a:p>
          <a:p>
            <a:pPr marL="0" marR="0" lvl="0" indent="0" algn="just" defTabSz="457200" rtl="0" eaLnBrk="1" fontAlgn="auto" latinLnBrk="0" hangingPunct="1">
              <a:lnSpc>
                <a:spcPct val="15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वाऱ्याचा</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वेग</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वाहणाऱ्याचा</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कालावधी</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वाऱ्याची</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दिशा</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व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सागराचा</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विस्तार</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यावर</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लाटेची</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लांबी</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उंची</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व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वेग</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म्हणजेच</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लाटेचा</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आकार</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व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स्वरुप</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अवलंबून</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असते</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वारा</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मंद</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असेल</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तर</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लाटा</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सौम्य</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असतात</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या</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उलट</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वाऱ्याचा</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वेग</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जास्त</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असेल</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तर</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मोठ्या</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आकाराच्या</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लाटा</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निर्माण</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होतात</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चक्रीय</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वादळे</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झंझावात</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भूकंप</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व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ज्वालामुखी</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यामुळे</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निर्माण</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होणाऱ्या</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लाटा</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प्रलयकारी</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असून</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रौद्ररुप</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धारण</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करतात</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अशावेळी</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लाटांची</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उंची</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9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ते</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12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मीटर</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व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लांबी</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90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ते</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450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मीटर</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पर्यंत</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mn-cs"/>
              </a:rPr>
              <a:t>आढळते</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mn-cs"/>
              </a:rPr>
              <a:t>.</a:t>
            </a:r>
            <a:endParaRPr kumimoji="0" lang="en-US" sz="2400" b="0" i="0" u="none" strike="noStrike" kern="1200" cap="none" spc="0" normalizeH="0" baseline="0" noProof="0" dirty="0">
              <a:ln>
                <a:noFill/>
              </a:ln>
              <a:solidFill>
                <a:srgbClr val="00B050"/>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992536873"/>
      </p:ext>
    </p:extLst>
  </p:cSld>
  <p:clrMapOvr>
    <a:masterClrMapping/>
  </p:clrMapOvr>
  <mc:AlternateContent xmlns:mc="http://schemas.openxmlformats.org/markup-compatibility/2006" xmlns:p14="http://schemas.microsoft.com/office/powerpoint/2010/main">
    <mc:Choice Requires="p14">
      <p:transition spd="slow" p14:dur="3400">
        <p14:reveal dir="r"/>
      </p:transition>
    </mc:Choice>
    <mc:Fallback xmlns="">
      <p:transition spd="slow">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show="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xmlns="" id="{640FFBE4-6CBC-4911-8867-D339AAA89D8E}"/>
              </a:ext>
            </a:extLst>
          </p:cNvPr>
          <p:cNvSpPr txBox="1"/>
          <p:nvPr/>
        </p:nvSpPr>
        <p:spPr>
          <a:xfrm>
            <a:off x="0" y="190142"/>
            <a:ext cx="7356143" cy="5030608"/>
          </a:xfrm>
          <a:prstGeom prst="rect">
            <a:avLst/>
          </a:prstGeom>
          <a:noFill/>
        </p:spPr>
        <p:txBody>
          <a:bodyPr wrap="square">
            <a:spAutoFit/>
          </a:bodyPr>
          <a:lstStyle/>
          <a:p>
            <a:pPr marL="0" marR="0" lvl="0" indent="0" algn="just" defTabSz="457200" rtl="0" eaLnBrk="1" fontAlgn="auto" latinLnBrk="0" hangingPunct="1">
              <a:lnSpc>
                <a:spcPct val="15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लाटा</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निर्माण</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झाल्यानंतर</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त्यातील</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पाण्याचे</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कण</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लाटेच्या</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दिशेने</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चक्राकार</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फिरुन</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एक</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फेरी</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पूर्ण</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करतात</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यावेळी</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जलकणंची</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हालचाल</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पुढे</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मागे</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व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वर</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खाली</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होत</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असते</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लाटेच्या</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तुऱ्याकडील</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भागात</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जलकणांची</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हालाचाल</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पूढे</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होते</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तुऱ्याच्या</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अग्रभागाच्या</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उताराच्या</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मध्यात</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ती</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वर</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होते</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तुऱ्याच्या</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पार्श्व</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उताराच्या</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मध्यात</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ती</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खाली</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होते</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तर</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पायथ्याजवळच्या</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खोलगट</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भागात</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मागे</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होते</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म्हणजेच</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लाटेतील</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शीर्ष</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जलकण</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शीर्ष</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भागापूढे</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व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खोलगट</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भागात</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मागे</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अशी</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हालचाल</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mn-cs"/>
              </a:rPr>
              <a:t>करतात</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mn-cs"/>
              </a:rPr>
              <a:t>.</a:t>
            </a:r>
            <a:endParaRPr kumimoji="0" lang="en-US" sz="2400" b="0" i="0" u="none" strike="noStrike" kern="1200" cap="none" spc="0" normalizeH="0" baseline="0" noProof="0" dirty="0">
              <a:ln>
                <a:noFill/>
              </a:ln>
              <a:solidFill>
                <a:srgbClr val="00B0F0"/>
              </a:solidFill>
              <a:effectLst/>
              <a:uLnTx/>
              <a:uFillTx/>
              <a:latin typeface="Gill Sans MT" panose="020B0502020104020203"/>
              <a:ea typeface="+mn-ea"/>
              <a:cs typeface="+mn-cs"/>
            </a:endParaRPr>
          </a:p>
        </p:txBody>
      </p:sp>
      <p:pic>
        <p:nvPicPr>
          <p:cNvPr id="2" name="Picture 1">
            <a:extLst>
              <a:ext uri="{FF2B5EF4-FFF2-40B4-BE49-F238E27FC236}">
                <a16:creationId xmlns:a16="http://schemas.microsoft.com/office/drawing/2014/main" xmlns="" id="{6E86FD39-E137-4ED1-8482-EFA3C3212DC5}"/>
              </a:ext>
            </a:extLst>
          </p:cNvPr>
          <p:cNvPicPr>
            <a:picLocks noChangeAspect="1"/>
          </p:cNvPicPr>
          <p:nvPr/>
        </p:nvPicPr>
        <p:blipFill>
          <a:blip r:embed="rId3"/>
          <a:stretch>
            <a:fillRect/>
          </a:stretch>
        </p:blipFill>
        <p:spPr>
          <a:xfrm>
            <a:off x="7356143" y="190142"/>
            <a:ext cx="4835857" cy="2250349"/>
          </a:xfrm>
          <a:prstGeom prst="rect">
            <a:avLst/>
          </a:prstGeom>
        </p:spPr>
      </p:pic>
    </p:spTree>
    <p:extLst>
      <p:ext uri="{BB962C8B-B14F-4D97-AF65-F5344CB8AC3E}">
        <p14:creationId xmlns:p14="http://schemas.microsoft.com/office/powerpoint/2010/main" val="1524106245"/>
      </p:ext>
    </p:extLst>
  </p:cSld>
  <p:clrMapOvr>
    <a:masterClrMapping/>
  </p:clrMapOvr>
  <p:transition>
    <p:cut thruBlk="1"/>
  </p:transition>
</p:sld>
</file>

<file path=ppt/slides/slide65.xml><?xml version="1.0" encoding="utf-8"?>
<p:sld xmlns:a="http://schemas.openxmlformats.org/drawingml/2006/main" xmlns:r="http://schemas.openxmlformats.org/officeDocument/2006/relationships" xmlns:p="http://schemas.openxmlformats.org/presentationml/2006/main" show="0">
  <p:cSld>
    <p:bg>
      <p:bgPr>
        <a:solidFill>
          <a:srgbClr val="92D050"/>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6676B291-B0CE-4A35-9832-446EC2FCF2A4}"/>
              </a:ext>
            </a:extLst>
          </p:cNvPr>
          <p:cNvSpPr txBox="1"/>
          <p:nvPr/>
        </p:nvSpPr>
        <p:spPr>
          <a:xfrm>
            <a:off x="487908" y="710780"/>
            <a:ext cx="8069238" cy="3922612"/>
          </a:xfrm>
          <a:prstGeom prst="rect">
            <a:avLst/>
          </a:prstGeom>
          <a:noFill/>
        </p:spPr>
        <p:txBody>
          <a:bodyPr wrap="square">
            <a:spAutoFit/>
          </a:bodyPr>
          <a:lstStyle/>
          <a:p>
            <a:pPr marL="0" marR="0" lvl="0" indent="0" algn="just" defTabSz="457200" rtl="0" eaLnBrk="1" fontAlgn="auto" latinLnBrk="0" hangingPunct="1">
              <a:lnSpc>
                <a:spcPct val="150000"/>
              </a:lnSpc>
              <a:spcBef>
                <a:spcPts val="0"/>
              </a:spcBef>
              <a:spcAft>
                <a:spcPts val="0"/>
              </a:spcAft>
              <a:buClrTx/>
              <a:buSzTx/>
              <a:buFontTx/>
              <a:buNone/>
              <a:tabLst/>
              <a:defRPr/>
            </a:pP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लाटा</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जसजशा</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किनाऱ्याकडे</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येऊ</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लागतात</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तसतसे</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त्यांचे</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स्वरुप</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बदलत</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जाते</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उथळ</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समुद्र</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किनाऱ्याजवळ</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लाटांचा</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वेग</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कमी</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होते</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त्याची</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लांबी</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कमी</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होते</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व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सागरतळाच्या</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तळभागी</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होणाऱ्या</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घर्षणामुळे</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लाटा</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फुटतात</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अशा</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फुटणाऱ्या</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लाटांना</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भग्नोर्मी</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लाटा</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असे</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म्हणतात</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यामुळे</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फेसाळलेले</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पाणी</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तयार</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होते</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व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किनाऱ्याच्या</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दिशेने</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पसरते</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खोल</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समुद्रात</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पाण्याच्या</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लाटा</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फुटत</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mn-cs"/>
              </a:rPr>
              <a:t>नाहीत</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mn-cs"/>
              </a:rPr>
              <a:t>.</a:t>
            </a:r>
            <a:endParaRPr kumimoji="0" lang="en-US" sz="2400" b="0" i="0" u="none" strike="noStrike" kern="1200" cap="none" spc="0" normalizeH="0" baseline="0" noProof="0" dirty="0">
              <a:ln>
                <a:noFill/>
              </a:ln>
              <a:solidFill>
                <a:srgbClr val="7030A0"/>
              </a:solidFill>
              <a:effectLst/>
              <a:uLnTx/>
              <a:uFillTx/>
              <a:latin typeface="Gill Sans MT" panose="020B0502020104020203"/>
              <a:ea typeface="+mn-ea"/>
              <a:cs typeface="+mn-cs"/>
            </a:endParaRPr>
          </a:p>
        </p:txBody>
      </p:sp>
    </p:spTree>
    <p:extLst>
      <p:ext uri="{BB962C8B-B14F-4D97-AF65-F5344CB8AC3E}">
        <p14:creationId xmlns:p14="http://schemas.microsoft.com/office/powerpoint/2010/main" val="3804399627"/>
      </p:ext>
    </p:extLst>
  </p:cSld>
  <p:clrMapOvr>
    <a:masterClrMapping/>
  </p:clrMapOvr>
  <p:transition spd="slow">
    <p:randomBar/>
  </p:transition>
</p:sld>
</file>

<file path=ppt/slides/slide66.xml><?xml version="1.0" encoding="utf-8"?>
<p:sld xmlns:a="http://schemas.openxmlformats.org/drawingml/2006/main" xmlns:r="http://schemas.openxmlformats.org/officeDocument/2006/relationships" xmlns:p="http://schemas.openxmlformats.org/presentationml/2006/main" show="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505C0C17-BC03-4825-80FF-793AEF9DA848}"/>
              </a:ext>
            </a:extLst>
          </p:cNvPr>
          <p:cNvSpPr txBox="1"/>
          <p:nvPr/>
        </p:nvSpPr>
        <p:spPr>
          <a:xfrm>
            <a:off x="0" y="252288"/>
            <a:ext cx="6107372" cy="4691156"/>
          </a:xfrm>
          <a:prstGeom prst="rect">
            <a:avLst/>
          </a:prstGeom>
          <a:noFill/>
        </p:spPr>
        <p:txBody>
          <a:bodyPr wrap="square">
            <a:spAutoFit/>
          </a:bodyPr>
          <a:lstStyle/>
          <a:p>
            <a:pPr marL="228600" marR="0" lvl="0" indent="0" algn="just" defTabSz="457200" rtl="0" eaLnBrk="1" fontAlgn="auto" latinLnBrk="0" hangingPunct="1">
              <a:lnSpc>
                <a:spcPct val="150000"/>
              </a:lnSpc>
              <a:spcBef>
                <a:spcPts val="0"/>
              </a:spcBef>
              <a:spcAft>
                <a:spcPts val="1000"/>
              </a:spcAft>
              <a:buClrTx/>
              <a:buSzTx/>
              <a:buFontTx/>
              <a:buNone/>
              <a:tabLst/>
              <a:defRPr/>
            </a:pPr>
            <a:r>
              <a:rPr kumimoji="0" lang="en-US" sz="2400" b="1" i="0" u="none" strike="noStrike" kern="1200" cap="none" spc="0" normalizeH="0" baseline="0" noProof="0" dirty="0" err="1">
                <a:ln>
                  <a:noFill/>
                </a:ln>
                <a:solidFill>
                  <a:prstClr val="black"/>
                </a:solidFill>
                <a:effectLst/>
                <a:uLnTx/>
                <a:uFillTx/>
                <a:latin typeface="Mangal" panose="02040503050203030202" pitchFamily="18" charset="0"/>
                <a:ea typeface="Calibri" panose="020F0502020204030204" pitchFamily="34" charset="0"/>
                <a:cs typeface="Times New Roman" panose="02020603050405020304" pitchFamily="18" charset="0"/>
              </a:rPr>
              <a:t>लाटांचे</a:t>
            </a:r>
            <a:r>
              <a:rPr kumimoji="0" lang="en-US" sz="2400" b="1" i="0" u="none" strike="noStrike" kern="1200" cap="none" spc="0" normalizeH="0" baseline="0" noProof="0" dirty="0">
                <a:ln>
                  <a:noFill/>
                </a:ln>
                <a:solidFill>
                  <a:prstClr val="black"/>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1" i="0" u="none" strike="noStrike" kern="1200" cap="none" spc="0" normalizeH="0" baseline="0" noProof="0" dirty="0" err="1">
                <a:ln>
                  <a:noFill/>
                </a:ln>
                <a:solidFill>
                  <a:prstClr val="black"/>
                </a:solidFill>
                <a:effectLst/>
                <a:uLnTx/>
                <a:uFillTx/>
                <a:latin typeface="Mangal" panose="02040503050203030202" pitchFamily="18" charset="0"/>
                <a:ea typeface="Calibri" panose="020F0502020204030204" pitchFamily="34" charset="0"/>
                <a:cs typeface="Times New Roman" panose="02020603050405020304" pitchFamily="18" charset="0"/>
              </a:rPr>
              <a:t>प्रकार</a:t>
            </a:r>
            <a:r>
              <a:rPr kumimoji="0" lang="en-US" sz="2400" b="1" i="0" u="none" strike="noStrike" kern="1200" cap="none" spc="0" normalizeH="0" baseline="0" noProof="0" dirty="0">
                <a:ln>
                  <a:noFill/>
                </a:ln>
                <a:solidFill>
                  <a:prstClr val="black"/>
                </a:solidFill>
                <a:effectLst/>
                <a:uLnTx/>
                <a:uFillTx/>
                <a:latin typeface="Mangal" panose="02040503050203030202" pitchFamily="18" charset="0"/>
                <a:ea typeface="Calibri" panose="020F0502020204030204" pitchFamily="34" charset="0"/>
                <a:cs typeface="Times New Roman" panose="02020603050405020304" pitchFamily="18" charset="0"/>
              </a:rPr>
              <a:t> :-</a:t>
            </a:r>
            <a:endParaRPr kumimoji="0" lang="en-US" sz="240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228600" marR="0" lvl="0" indent="0" algn="just" defTabSz="457200" rtl="0" eaLnBrk="1" fontAlgn="auto" latinLnBrk="0" hangingPunct="1">
              <a:lnSpc>
                <a:spcPct val="150000"/>
              </a:lnSpc>
              <a:spcBef>
                <a:spcPts val="0"/>
              </a:spcBef>
              <a:spcAft>
                <a:spcPts val="100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Mangal" panose="02040503050203030202" pitchFamily="18" charset="0"/>
                <a:ea typeface="Calibri" panose="020F0502020204030204" pitchFamily="34" charset="0"/>
                <a:cs typeface="Times New Roman" panose="02020603050405020304" pitchFamily="18" charset="0"/>
              </a:rPr>
              <a:t>सागरी</a:t>
            </a:r>
            <a:r>
              <a:rPr kumimoji="0" lang="en-US" sz="2400" b="0" i="0" u="none" strike="noStrike" kern="1200" cap="none" spc="0" normalizeH="0" baseline="0" noProof="0" dirty="0">
                <a:ln>
                  <a:noFill/>
                </a:ln>
                <a:solidFill>
                  <a:prstClr val="black"/>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Mangal" panose="02040503050203030202" pitchFamily="18" charset="0"/>
                <a:ea typeface="Calibri" panose="020F0502020204030204" pitchFamily="34" charset="0"/>
                <a:cs typeface="Times New Roman" panose="02020603050405020304" pitchFamily="18" charset="0"/>
              </a:rPr>
              <a:t>लाटांचे</a:t>
            </a:r>
            <a:r>
              <a:rPr kumimoji="0" lang="en-US" sz="2400" b="0" i="0" u="none" strike="noStrike" kern="1200" cap="none" spc="0" normalizeH="0" baseline="0" noProof="0" dirty="0">
                <a:ln>
                  <a:noFill/>
                </a:ln>
                <a:solidFill>
                  <a:prstClr val="black"/>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Mangal" panose="02040503050203030202" pitchFamily="18" charset="0"/>
                <a:ea typeface="Calibri" panose="020F0502020204030204" pitchFamily="34" charset="0"/>
                <a:cs typeface="Times New Roman" panose="02020603050405020304" pitchFamily="18" charset="0"/>
              </a:rPr>
              <a:t>खालील</a:t>
            </a:r>
            <a:r>
              <a:rPr kumimoji="0" lang="en-US" sz="2400" b="0" i="0" u="none" strike="noStrike" kern="1200" cap="none" spc="0" normalizeH="0" baseline="0" noProof="0" dirty="0">
                <a:ln>
                  <a:noFill/>
                </a:ln>
                <a:solidFill>
                  <a:prstClr val="black"/>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Mangal" panose="02040503050203030202" pitchFamily="18" charset="0"/>
                <a:ea typeface="Calibri" panose="020F0502020204030204" pitchFamily="34" charset="0"/>
                <a:cs typeface="Times New Roman" panose="02020603050405020304" pitchFamily="18" charset="0"/>
              </a:rPr>
              <a:t>प्रकार</a:t>
            </a:r>
            <a:r>
              <a:rPr kumimoji="0" lang="en-US" sz="2400" b="0" i="0" u="none" strike="noStrike" kern="1200" cap="none" spc="0" normalizeH="0" baseline="0" noProof="0" dirty="0">
                <a:ln>
                  <a:noFill/>
                </a:ln>
                <a:solidFill>
                  <a:prstClr val="black"/>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prstClr val="black"/>
                </a:solidFill>
                <a:effectLst/>
                <a:uLnTx/>
                <a:uFillTx/>
                <a:latin typeface="Mangal" panose="02040503050203030202" pitchFamily="18" charset="0"/>
                <a:ea typeface="Calibri" panose="020F0502020204030204" pitchFamily="34" charset="0"/>
                <a:cs typeface="Times New Roman" panose="02020603050405020304" pitchFamily="18" charset="0"/>
              </a:rPr>
              <a:t>पडतात</a:t>
            </a:r>
            <a:r>
              <a:rPr kumimoji="0" lang="en-US" sz="2400" b="0" i="0" u="none" strike="noStrike" kern="1200" cap="none" spc="0" normalizeH="0" baseline="0" noProof="0" dirty="0">
                <a:ln>
                  <a:noFill/>
                </a:ln>
                <a:solidFill>
                  <a:prstClr val="black"/>
                </a:solidFill>
                <a:effectLst/>
                <a:uLnTx/>
                <a:uFillTx/>
                <a:latin typeface="Mangal" panose="02040503050203030202" pitchFamily="18" charset="0"/>
                <a:ea typeface="Calibri" panose="020F0502020204030204" pitchFamily="34" charset="0"/>
                <a:cs typeface="Times New Roman" panose="02020603050405020304" pitchFamily="18" charset="0"/>
              </a:rPr>
              <a:t>.</a:t>
            </a:r>
            <a:endParaRPr kumimoji="0" lang="en-US" sz="24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685800" marR="0" lvl="0" indent="-457200" algn="just" defTabSz="457200" rtl="0" eaLnBrk="1" fontAlgn="auto" latinLnBrk="0" hangingPunct="1">
              <a:lnSpc>
                <a:spcPct val="150000"/>
              </a:lnSpc>
              <a:spcBef>
                <a:spcPts val="0"/>
              </a:spcBef>
              <a:spcAft>
                <a:spcPts val="1000"/>
              </a:spcAft>
              <a:buClrTx/>
              <a:buSzTx/>
              <a:buFont typeface="+mj-lt"/>
              <a:buAutoNum type="alphaUcPeriod"/>
              <a:tabLst/>
              <a:defRPr/>
            </a:pP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Times New Roman" panose="02020603050405020304" pitchFamily="18" charset="0"/>
              </a:rPr>
              <a:t>अंदोलित</a:t>
            </a:r>
            <a:r>
              <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srgbClr val="7030A0"/>
                </a:solidFill>
                <a:effectLst/>
                <a:uLnTx/>
                <a:uFillTx/>
                <a:latin typeface="Mangal" panose="02040503050203030202" pitchFamily="18" charset="0"/>
                <a:ea typeface="Calibri" panose="020F0502020204030204" pitchFamily="34" charset="0"/>
                <a:cs typeface="Times New Roman" panose="02020603050405020304" pitchFamily="18" charset="0"/>
              </a:rPr>
              <a:t>लाटा</a:t>
            </a:r>
            <a:endParaRPr kumimoji="0" lang="en-US" sz="2400" b="0" i="0" u="none" strike="noStrike" kern="1200" cap="none" spc="0" normalizeH="0" baseline="0" noProof="0" dirty="0">
              <a:ln>
                <a:noFill/>
              </a:ln>
              <a:solidFill>
                <a:srgbClr val="7030A0"/>
              </a:solidFill>
              <a:effectLst/>
              <a:uLnTx/>
              <a:uFillTx/>
              <a:latin typeface="Mangal" panose="02040503050203030202" pitchFamily="18" charset="0"/>
              <a:ea typeface="Calibri" panose="020F0502020204030204" pitchFamily="34" charset="0"/>
              <a:cs typeface="Times New Roman" panose="02020603050405020304" pitchFamily="18" charset="0"/>
            </a:endParaRPr>
          </a:p>
          <a:p>
            <a:pPr marL="685800" marR="0" lvl="0" indent="-457200" algn="just" defTabSz="457200" rtl="0" eaLnBrk="1" fontAlgn="auto" latinLnBrk="0" hangingPunct="1">
              <a:lnSpc>
                <a:spcPct val="150000"/>
              </a:lnSpc>
              <a:spcBef>
                <a:spcPts val="0"/>
              </a:spcBef>
              <a:spcAft>
                <a:spcPts val="1000"/>
              </a:spcAft>
              <a:buClrTx/>
              <a:buSzTx/>
              <a:buFont typeface="+mj-lt"/>
              <a:buAutoNum type="alphaUcPeriod"/>
              <a:tabLst/>
              <a:defRPr/>
            </a:pPr>
            <a:r>
              <a:rPr kumimoji="0" lang="en-US" sz="24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स्थानांतरीत</a:t>
            </a:r>
            <a:r>
              <a:rPr kumimoji="0" lang="en-US" sz="24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लाटा</a:t>
            </a:r>
            <a:endParaRPr kumimoji="0" lang="en-US" sz="24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endParaRPr>
          </a:p>
          <a:p>
            <a:pPr marL="685800" marR="0" lvl="0" indent="-457200" algn="just" defTabSz="457200" rtl="0" eaLnBrk="1" fontAlgn="auto" latinLnBrk="0" hangingPunct="1">
              <a:lnSpc>
                <a:spcPct val="150000"/>
              </a:lnSpc>
              <a:spcBef>
                <a:spcPts val="0"/>
              </a:spcBef>
              <a:spcAft>
                <a:spcPts val="1000"/>
              </a:spcAft>
              <a:buClrTx/>
              <a:buSzTx/>
              <a:buFont typeface="+mj-lt"/>
              <a:buAutoNum type="alphaUcPeriod"/>
              <a:tabLst/>
              <a:defRPr/>
            </a:pPr>
            <a:r>
              <a:rPr kumimoji="0" lang="en-US" sz="24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Times New Roman" panose="02020603050405020304" pitchFamily="18" charset="0"/>
              </a:rPr>
              <a:t>संयुक्त</a:t>
            </a:r>
            <a:r>
              <a:rPr kumimoji="0" lang="en-US" sz="24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srgbClr val="0070C0"/>
                </a:solidFill>
                <a:effectLst/>
                <a:uLnTx/>
                <a:uFillTx/>
                <a:latin typeface="Mangal" panose="02040503050203030202" pitchFamily="18" charset="0"/>
                <a:ea typeface="Calibri" panose="020F0502020204030204" pitchFamily="34" charset="0"/>
                <a:cs typeface="Times New Roman" panose="02020603050405020304" pitchFamily="18" charset="0"/>
              </a:rPr>
              <a:t>लाटा</a:t>
            </a:r>
            <a:endParaRPr kumimoji="0" lang="en-US" sz="2400" b="0" i="0" u="none" strike="noStrike" kern="1200" cap="none" spc="0" normalizeH="0" baseline="0" noProof="0" dirty="0">
              <a:ln>
                <a:noFill/>
              </a:ln>
              <a:solidFill>
                <a:srgbClr val="0070C0"/>
              </a:solidFill>
              <a:effectLst/>
              <a:uLnTx/>
              <a:uFillTx/>
              <a:latin typeface="Mangal" panose="02040503050203030202" pitchFamily="18" charset="0"/>
              <a:ea typeface="Calibri" panose="020F0502020204030204" pitchFamily="34" charset="0"/>
              <a:cs typeface="Times New Roman" panose="02020603050405020304" pitchFamily="18" charset="0"/>
            </a:endParaRPr>
          </a:p>
          <a:p>
            <a:pPr marL="685800" marR="0" lvl="0" indent="-457200" algn="just" defTabSz="457200" rtl="0" eaLnBrk="1" fontAlgn="auto" latinLnBrk="0" hangingPunct="1">
              <a:lnSpc>
                <a:spcPct val="150000"/>
              </a:lnSpc>
              <a:spcBef>
                <a:spcPts val="0"/>
              </a:spcBef>
              <a:spcAft>
                <a:spcPts val="1000"/>
              </a:spcAft>
              <a:buClrTx/>
              <a:buSzTx/>
              <a:buFont typeface="+mj-lt"/>
              <a:buAutoNum type="alphaUcPeriod"/>
              <a:tabLst/>
              <a:defRPr/>
            </a:pP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सागर</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तटीय</a:t>
            </a:r>
            <a:r>
              <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rPr>
              <a:t>लाटा</a:t>
            </a:r>
            <a:endParaRPr kumimoji="0" lang="en-US" sz="2400" b="0" i="0" u="none" strike="noStrike" kern="1200" cap="none" spc="0" normalizeH="0" baseline="0" noProof="0" dirty="0">
              <a:ln>
                <a:noFill/>
              </a:ln>
              <a:solidFill>
                <a:srgbClr val="00B0F0"/>
              </a:solidFill>
              <a:effectLst/>
              <a:uLnTx/>
              <a:uFillTx/>
              <a:latin typeface="Mangal" panose="02040503050203030202" pitchFamily="18" charset="0"/>
              <a:ea typeface="Calibri" panose="020F0502020204030204" pitchFamily="34" charset="0"/>
              <a:cs typeface="Times New Roman" panose="02020603050405020304" pitchFamily="18" charset="0"/>
            </a:endParaRPr>
          </a:p>
          <a:p>
            <a:pPr marL="685800" marR="0" lvl="0" indent="-457200" algn="just" defTabSz="457200" rtl="0" eaLnBrk="1" fontAlgn="auto" latinLnBrk="0" hangingPunct="1">
              <a:lnSpc>
                <a:spcPct val="150000"/>
              </a:lnSpc>
              <a:spcBef>
                <a:spcPts val="0"/>
              </a:spcBef>
              <a:spcAft>
                <a:spcPts val="1000"/>
              </a:spcAft>
              <a:buClrTx/>
              <a:buSzTx/>
              <a:buFont typeface="+mj-lt"/>
              <a:buAutoNum type="alphaUcPeriod"/>
              <a:tabLst/>
              <a:defRPr/>
            </a:pP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विध्वंसंक</a:t>
            </a:r>
            <a:r>
              <a:rPr kumimoji="0" lang="en-US" sz="2400" b="0" i="0" u="none" strike="noStrike" kern="1200" cap="none" spc="0" normalizeH="0" baseline="0" noProof="0" dirty="0">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0" i="0" u="none" strike="noStrike" kern="1200" cap="none" spc="0" normalizeH="0" baseline="0" noProof="0" dirty="0" err="1">
                <a:ln>
                  <a:noFill/>
                </a:ln>
                <a:solidFill>
                  <a:srgbClr val="00B050"/>
                </a:solidFill>
                <a:effectLst/>
                <a:uLnTx/>
                <a:uFillTx/>
                <a:latin typeface="Mangal" panose="02040503050203030202" pitchFamily="18" charset="0"/>
                <a:ea typeface="Calibri" panose="020F0502020204030204" pitchFamily="34" charset="0"/>
                <a:cs typeface="Times New Roman" panose="02020603050405020304" pitchFamily="18" charset="0"/>
              </a:rPr>
              <a:t>लाटा</a:t>
            </a:r>
            <a:endParaRPr kumimoji="0" lang="en-US" sz="2400" b="0" i="0" u="none" strike="noStrike" kern="1200" cap="none" spc="0" normalizeH="0" baseline="0" noProof="0" dirty="0">
              <a:ln>
                <a:noFill/>
              </a:ln>
              <a:solidFill>
                <a:srgbClr val="00B05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20669783"/>
      </p:ext>
    </p:extLst>
  </p:cSld>
  <p:clrMapOvr>
    <a:masterClrMapping/>
  </p:clrMapOvr>
  <mc:AlternateContent xmlns:mc="http://schemas.openxmlformats.org/markup-compatibility/2006" xmlns:p14="http://schemas.microsoft.com/office/powerpoint/2010/main">
    <mc:Choice Requires="p14">
      <p:transition spd="slow" p14:dur="800">
        <p:diamond/>
      </p:transition>
    </mc:Choice>
    <mc:Fallback xmlns="">
      <p:transition spd="slow">
        <p:diamond/>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show="0">
  <p:cSld>
    <p:bg>
      <p:bgPr>
        <a:solidFill>
          <a:srgbClr val="00B050"/>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3F9CE780-7EDE-4CFB-80BB-E86042CD9C54}"/>
              </a:ext>
            </a:extLst>
          </p:cNvPr>
          <p:cNvSpPr txBox="1"/>
          <p:nvPr/>
        </p:nvSpPr>
        <p:spPr>
          <a:xfrm>
            <a:off x="0" y="0"/>
            <a:ext cx="8055593" cy="6181757"/>
          </a:xfrm>
          <a:prstGeom prst="rect">
            <a:avLst/>
          </a:prstGeom>
          <a:noFill/>
        </p:spPr>
        <p:txBody>
          <a:bodyPr wrap="square">
            <a:spAutoFit/>
          </a:bodyPr>
          <a:lstStyle/>
          <a:p>
            <a:pPr marL="457200" marR="0" lvl="0" indent="-457200" algn="just" defTabSz="457200" rtl="0" eaLnBrk="1" fontAlgn="auto" latinLnBrk="0" hangingPunct="1">
              <a:lnSpc>
                <a:spcPct val="150000"/>
              </a:lnSpc>
              <a:spcBef>
                <a:spcPts val="0"/>
              </a:spcBef>
              <a:spcAft>
                <a:spcPts val="1000"/>
              </a:spcAft>
              <a:buClrTx/>
              <a:buSzTx/>
              <a:buFont typeface="+mj-lt"/>
              <a:buAutoNum type="alphaUcPeriod"/>
              <a:tabLst/>
              <a:defRPr/>
            </a:pPr>
            <a:r>
              <a:rPr kumimoji="0" lang="en-US" sz="2200" b="1" i="0" u="none" strike="noStrike" kern="1200" cap="none" spc="0" normalizeH="0" baseline="0" noProof="0" dirty="0" err="1">
                <a:ln>
                  <a:noFill/>
                </a:ln>
                <a:solidFill>
                  <a:srgbClr val="BC72F0">
                    <a:lumMod val="75000"/>
                  </a:srgbClr>
                </a:solidFill>
                <a:effectLst/>
                <a:highlight>
                  <a:srgbClr val="800000"/>
                </a:highlight>
                <a:uLnTx/>
                <a:uFillTx/>
                <a:latin typeface="Mangal" panose="02040503050203030202" pitchFamily="18" charset="0"/>
                <a:ea typeface="Calibri" panose="020F0502020204030204" pitchFamily="34" charset="0"/>
                <a:cs typeface="Times New Roman" panose="02020603050405020304" pitchFamily="18" charset="0"/>
              </a:rPr>
              <a:t>आंदोलित</a:t>
            </a:r>
            <a:r>
              <a:rPr kumimoji="0" lang="en-US" sz="2200" b="1" i="0" u="none" strike="noStrike" kern="1200" cap="none" spc="0" normalizeH="0" baseline="0" noProof="0" dirty="0">
                <a:ln>
                  <a:noFill/>
                </a:ln>
                <a:solidFill>
                  <a:srgbClr val="BC72F0">
                    <a:lumMod val="75000"/>
                  </a:srgbClr>
                </a:solidFill>
                <a:effectLst/>
                <a:highlight>
                  <a:srgbClr val="800000"/>
                </a:highligh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1" i="0" u="none" strike="noStrike" kern="1200" cap="none" spc="0" normalizeH="0" baseline="0" noProof="0" dirty="0" err="1">
                <a:ln>
                  <a:noFill/>
                </a:ln>
                <a:solidFill>
                  <a:srgbClr val="BC72F0">
                    <a:lumMod val="75000"/>
                  </a:srgbClr>
                </a:solidFill>
                <a:effectLst/>
                <a:highlight>
                  <a:srgbClr val="800000"/>
                </a:highlight>
                <a:uLnTx/>
                <a:uFillTx/>
                <a:latin typeface="Mangal" panose="02040503050203030202" pitchFamily="18" charset="0"/>
                <a:ea typeface="Calibri" panose="020F0502020204030204" pitchFamily="34" charset="0"/>
                <a:cs typeface="Times New Roman" panose="02020603050405020304" pitchFamily="18" charset="0"/>
              </a:rPr>
              <a:t>लाटा</a:t>
            </a:r>
            <a:r>
              <a:rPr kumimoji="0" lang="en-US" sz="2200" b="1" i="0" u="none" strike="noStrike" kern="1200" cap="none" spc="0" normalizeH="0" baseline="0" noProof="0" dirty="0">
                <a:ln>
                  <a:noFill/>
                </a:ln>
                <a:solidFill>
                  <a:srgbClr val="BC72F0">
                    <a:lumMod val="75000"/>
                  </a:srgbClr>
                </a:solidFill>
                <a:effectLst/>
                <a:highlight>
                  <a:srgbClr val="800000"/>
                </a:highligh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1"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p>
          <a:p>
            <a:pPr marL="0" marR="0" lvl="0" indent="0" algn="just" defTabSz="457200" rtl="0" eaLnBrk="1" fontAlgn="auto" latinLnBrk="0" hangingPunct="1">
              <a:lnSpc>
                <a:spcPct val="150000"/>
              </a:lnSpc>
              <a:spcBef>
                <a:spcPts val="0"/>
              </a:spcBef>
              <a:spcAft>
                <a:spcPts val="1000"/>
              </a:spcAft>
              <a:buClrTx/>
              <a:buSzTx/>
              <a:buFontTx/>
              <a:buNone/>
              <a:tabLst/>
              <a:defRPr/>
            </a:pP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समुद्र</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पृष्ठभागावरील</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वाहणाऱ्या</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असमान</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दाबामुळे</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या</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लाटेची</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निर्मिती</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होते</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वारे</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वेगाने</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वाहत</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असल्यास</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लाटेच्या</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माथ्यावर</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तिची</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पुढे</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जाण्याची</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गती</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वाढते</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मात्र</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त्याच</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वेळी</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खोलगट</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भगात</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ही</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लाट</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मंदावते</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त्यामुळे</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लाटा</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अधिकाधिक</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वर</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उंचावतात</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त्याचे</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अग्रभाग</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तीव्र</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उताराचे</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होतात</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त्यावेळी</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लाटेच्या</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माथ्यावरील</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पाणी</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वेगाने</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खाली</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येते</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त्यामुळे</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पाण्याचे</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फवारे</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उडतात</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या</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लाटा</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किनाऱ्यावर</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येऊ</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लागल्या</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की</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तेथील</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उथळ</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समुद्राकडे</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व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पाणी</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पुरेसे</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नसल्याने</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लाटेचा</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मुखाजवळील</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भाग</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पूढे</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झुकतो</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त्यामुळे</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लाटेला</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अर्धचंद्राकार</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प्राप्त</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होतो</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व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लाटेचा</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विस्तार</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कमी</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होतो</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द्रोणीचा</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भाग</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समुद्राच्या</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उथळपणमुळे</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नाहीसा</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होतो</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त्यामुळे</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उंचावलेला</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पण</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पुढे</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झज्ञुलेंला</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लाअैचा</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शिर्ष</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भाग</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द्रोणची</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आधर</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गेल्यामुळे</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वेगाने</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खली</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येऊन</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फुटतो</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किनाऱ्यावर</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फुटलेल्या</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या</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लाटेला</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फेसाळलेली</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लाट</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म्हणतात</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जेथे</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लाट</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फुटते</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त्या</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समुद्राच्या</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भागाला</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विभाजन</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विभाग</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म्हणतात</a:t>
            </a:r>
            <a:r>
              <a:rPr kumimoji="0" lang="en-US" sz="2000" b="0" i="0" u="none" strike="noStrike" kern="1200" cap="none" spc="0" normalizeH="0" baseline="0" noProof="0" dirty="0">
                <a:ln>
                  <a:noFill/>
                </a:ln>
                <a:solidFill>
                  <a:srgbClr val="BC72F0">
                    <a:lumMod val="75000"/>
                  </a:srgbClr>
                </a:solidFill>
                <a:effectLst/>
                <a:uLnTx/>
                <a:uFillTx/>
                <a:latin typeface="Mangal" panose="02040503050203030202" pitchFamily="18" charset="0"/>
                <a:ea typeface="Calibri" panose="020F0502020204030204" pitchFamily="34" charset="0"/>
                <a:cs typeface="Times New Roman" panose="02020603050405020304" pitchFamily="18" charset="0"/>
              </a:rPr>
              <a:t>.</a:t>
            </a:r>
            <a:endParaRPr kumimoji="0" lang="en-US" sz="2000" b="0" i="0" u="none" strike="noStrike" kern="1200" cap="none" spc="0" normalizeH="0" baseline="0" noProof="0" dirty="0">
              <a:ln>
                <a:noFill/>
              </a:ln>
              <a:solidFill>
                <a:srgbClr val="BC72F0">
                  <a:lumMod val="75000"/>
                </a:srgbClr>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68349837"/>
      </p:ext>
    </p:extLst>
  </p:cSld>
  <p:clrMapOvr>
    <a:masterClrMapping/>
  </p:clrMapOvr>
  <p:transition spd="med">
    <p:pull dir="d"/>
  </p:transition>
</p:sld>
</file>

<file path=ppt/slides/slide68.xml><?xml version="1.0" encoding="utf-8"?>
<p:sld xmlns:a="http://schemas.openxmlformats.org/drawingml/2006/main" xmlns:r="http://schemas.openxmlformats.org/officeDocument/2006/relationships" xmlns:p="http://schemas.openxmlformats.org/presentationml/2006/main" show="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B993ECB4-9975-42D3-8C4C-8F103CBE059F}"/>
              </a:ext>
            </a:extLst>
          </p:cNvPr>
          <p:cNvSpPr txBox="1"/>
          <p:nvPr/>
        </p:nvSpPr>
        <p:spPr>
          <a:xfrm>
            <a:off x="174009" y="144768"/>
            <a:ext cx="7359556" cy="5222520"/>
          </a:xfrm>
          <a:prstGeom prst="rect">
            <a:avLst/>
          </a:prstGeom>
          <a:noFill/>
        </p:spPr>
        <p:txBody>
          <a:bodyPr wrap="square">
            <a:spAutoFit/>
          </a:bodyPr>
          <a:lstStyle/>
          <a:p>
            <a:pPr marL="0" marR="0" lvl="0" indent="0" algn="just" defTabSz="457200" rtl="0" eaLnBrk="1" fontAlgn="auto" latinLnBrk="0" hangingPunct="1">
              <a:lnSpc>
                <a:spcPct val="150000"/>
              </a:lnSpc>
              <a:spcBef>
                <a:spcPts val="0"/>
              </a:spcBef>
              <a:spcAft>
                <a:spcPts val="0"/>
              </a:spcAft>
              <a:buClrTx/>
              <a:buSzTx/>
              <a:buFontTx/>
              <a:buNone/>
              <a:tabLst/>
              <a:defRPr/>
            </a:pPr>
            <a:r>
              <a:rPr kumimoji="0" lang="en-US" sz="2200" b="1"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B. </a:t>
            </a:r>
            <a:r>
              <a:rPr kumimoji="0" lang="en-US" sz="2200" b="1" i="0" u="none" strike="noStrike" kern="1200" cap="none" spc="0" normalizeH="0" baseline="0" noProof="0" dirty="0" err="1">
                <a:ln>
                  <a:noFill/>
                </a:ln>
                <a:solidFill>
                  <a:srgbClr val="B71E42">
                    <a:lumMod val="60000"/>
                    <a:lumOff val="40000"/>
                  </a:srgbClr>
                </a:solidFill>
                <a:effectLst/>
                <a:highlight>
                  <a:srgbClr val="808000"/>
                </a:highlight>
                <a:uLnTx/>
                <a:uFillTx/>
                <a:latin typeface="Mangal" panose="02040503050203030202" pitchFamily="18" charset="0"/>
                <a:ea typeface="Calibri" panose="020F0502020204030204" pitchFamily="34" charset="0"/>
                <a:cs typeface="+mn-cs"/>
              </a:rPr>
              <a:t>स्थानांतरीय</a:t>
            </a:r>
            <a:r>
              <a:rPr kumimoji="0" lang="en-US" sz="2200" b="1" i="0" u="none" strike="noStrike" kern="1200" cap="none" spc="0" normalizeH="0" baseline="0" noProof="0" dirty="0">
                <a:ln>
                  <a:noFill/>
                </a:ln>
                <a:solidFill>
                  <a:srgbClr val="B71E42">
                    <a:lumMod val="60000"/>
                    <a:lumOff val="40000"/>
                  </a:srgbClr>
                </a:solidFill>
                <a:effectLst/>
                <a:highlight>
                  <a:srgbClr val="808000"/>
                </a:highlight>
                <a:uLnTx/>
                <a:uFillTx/>
                <a:latin typeface="Mangal" panose="02040503050203030202" pitchFamily="18" charset="0"/>
                <a:ea typeface="Calibri" panose="020F0502020204030204" pitchFamily="34" charset="0"/>
                <a:cs typeface="+mn-cs"/>
              </a:rPr>
              <a:t> </a:t>
            </a:r>
            <a:r>
              <a:rPr kumimoji="0" lang="en-US" sz="2200" b="1" i="0" u="none" strike="noStrike" kern="1200" cap="none" spc="0" normalizeH="0" baseline="0" noProof="0" dirty="0" err="1">
                <a:ln>
                  <a:noFill/>
                </a:ln>
                <a:solidFill>
                  <a:srgbClr val="B71E42">
                    <a:lumMod val="60000"/>
                    <a:lumOff val="40000"/>
                  </a:srgbClr>
                </a:solidFill>
                <a:effectLst/>
                <a:highlight>
                  <a:srgbClr val="808000"/>
                </a:highlight>
                <a:uLnTx/>
                <a:uFillTx/>
                <a:latin typeface="Mangal" panose="02040503050203030202" pitchFamily="18" charset="0"/>
                <a:ea typeface="Calibri" panose="020F0502020204030204" pitchFamily="34" charset="0"/>
                <a:cs typeface="+mn-cs"/>
              </a:rPr>
              <a:t>लाटा</a:t>
            </a:r>
            <a:r>
              <a:rPr kumimoji="0" lang="en-US" sz="2200" b="1" i="0" u="none" strike="noStrike" kern="1200" cap="none" spc="0" normalizeH="0" baseline="0" noProof="0" dirty="0">
                <a:ln>
                  <a:noFill/>
                </a:ln>
                <a:solidFill>
                  <a:srgbClr val="B71E42">
                    <a:lumMod val="60000"/>
                    <a:lumOff val="40000"/>
                  </a:srgbClr>
                </a:solidFill>
                <a:effectLst/>
                <a:highlight>
                  <a:srgbClr val="808000"/>
                </a:highlight>
                <a:uLnTx/>
                <a:uFillTx/>
                <a:latin typeface="Mangal" panose="02040503050203030202" pitchFamily="18" charset="0"/>
                <a:ea typeface="Calibri" panose="020F0502020204030204" pitchFamily="34" charset="0"/>
                <a:cs typeface="+mn-cs"/>
              </a:rPr>
              <a:t> </a:t>
            </a:r>
            <a:r>
              <a:rPr kumimoji="0" lang="en-US" sz="2200" b="1"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p>
          <a:p>
            <a:pPr marL="0" marR="0" lvl="0" indent="0" algn="just" defTabSz="457200" rtl="0" eaLnBrk="1" fontAlgn="auto" latinLnBrk="0" hangingPunct="1">
              <a:lnSpc>
                <a:spcPct val="15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या</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लाटा</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साध्या</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स्वरुपाच्या</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असतात</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आंदोलित</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लाटा</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उथळ</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समुद्र</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किनाऱ्यावर</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जेथे</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फुटतात</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तेथे</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स्थानांतरीय</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लाटा</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निर्माण</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होतात</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या</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लाटा</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ज्या</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दिशेने</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जातात</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त्याच</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दिशेने</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या</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लाटेमधील</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पाण्याचे</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कण</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पुढे</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पुढे</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जातात</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यात</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पाण्याचे</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कण</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गोलाकार</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फिरत</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नाहीत</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या</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लाटेमुळे</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समुद्र</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किनाऱ्याची</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कमी</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अधिक</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प्रमाणात</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झीज</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होते</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mn-cs"/>
              </a:rPr>
              <a:t>.</a:t>
            </a:r>
          </a:p>
          <a:p>
            <a:pPr marL="0" marR="0" lvl="0" indent="0" algn="just" defTabSz="457200" rtl="0" eaLnBrk="1" fontAlgn="auto" latinLnBrk="0" hangingPunct="1">
              <a:lnSpc>
                <a:spcPct val="150000"/>
              </a:lnSpc>
              <a:spcBef>
                <a:spcPts val="0"/>
              </a:spcBef>
              <a:spcAft>
                <a:spcPts val="0"/>
              </a:spcAft>
              <a:buClrTx/>
              <a:buSzTx/>
              <a:buFontTx/>
              <a:buNone/>
              <a:tabLst/>
              <a:defRPr/>
            </a:pPr>
            <a:r>
              <a:rPr kumimoji="0" lang="en-US" sz="2200" b="1"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C. </a:t>
            </a:r>
            <a:r>
              <a:rPr kumimoji="0" lang="en-US" sz="2200" b="1" i="0" u="none" strike="noStrike" kern="1200" cap="none" spc="0" normalizeH="0" baseline="0" noProof="0" dirty="0" err="1">
                <a:ln>
                  <a:noFill/>
                </a:ln>
                <a:solidFill>
                  <a:srgbClr val="B71E42">
                    <a:lumMod val="60000"/>
                    <a:lumOff val="40000"/>
                  </a:srgbClr>
                </a:solidFill>
                <a:effectLst/>
                <a:highlight>
                  <a:srgbClr val="808080"/>
                </a:highlight>
                <a:uLnTx/>
                <a:uFillTx/>
                <a:latin typeface="Mangal" panose="02040503050203030202" pitchFamily="18" charset="0"/>
                <a:ea typeface="Calibri" panose="020F0502020204030204" pitchFamily="34" charset="0"/>
                <a:cs typeface="Times New Roman" panose="02020603050405020304" pitchFamily="18" charset="0"/>
              </a:rPr>
              <a:t>संयुक्त</a:t>
            </a:r>
            <a:r>
              <a:rPr kumimoji="0" lang="en-US" sz="2200" b="1" i="0" u="none" strike="noStrike" kern="1200" cap="none" spc="0" normalizeH="0" baseline="0" noProof="0" dirty="0">
                <a:ln>
                  <a:noFill/>
                </a:ln>
                <a:solidFill>
                  <a:srgbClr val="B71E42">
                    <a:lumMod val="60000"/>
                    <a:lumOff val="40000"/>
                  </a:srgbClr>
                </a:solidFill>
                <a:effectLst/>
                <a:highlight>
                  <a:srgbClr val="808080"/>
                </a:highligh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1" i="0" u="none" strike="noStrike" kern="1200" cap="none" spc="0" normalizeH="0" baseline="0" noProof="0" dirty="0" err="1">
                <a:ln>
                  <a:noFill/>
                </a:ln>
                <a:solidFill>
                  <a:srgbClr val="B71E42">
                    <a:lumMod val="60000"/>
                    <a:lumOff val="40000"/>
                  </a:srgbClr>
                </a:solidFill>
                <a:effectLst/>
                <a:highlight>
                  <a:srgbClr val="808080"/>
                </a:highlight>
                <a:uLnTx/>
                <a:uFillTx/>
                <a:latin typeface="Mangal" panose="02040503050203030202" pitchFamily="18" charset="0"/>
                <a:ea typeface="Calibri" panose="020F0502020204030204" pitchFamily="34" charset="0"/>
                <a:cs typeface="Times New Roman" panose="02020603050405020304" pitchFamily="18" charset="0"/>
              </a:rPr>
              <a:t>लाटा</a:t>
            </a:r>
            <a:r>
              <a:rPr kumimoji="0" lang="en-US" sz="2200" b="1" i="0" u="none" strike="noStrike" kern="1200" cap="none" spc="0" normalizeH="0" baseline="0" noProof="0" dirty="0">
                <a:ln>
                  <a:noFill/>
                </a:ln>
                <a:solidFill>
                  <a:srgbClr val="B71E42">
                    <a:lumMod val="60000"/>
                    <a:lumOff val="40000"/>
                  </a:srgbClr>
                </a:solidFill>
                <a:effectLst/>
                <a:highlight>
                  <a:srgbClr val="808080"/>
                </a:highligh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1"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p>
          <a:p>
            <a:pPr marL="0" marR="0" lvl="0" indent="0" algn="just" defTabSz="457200" rtl="0" eaLnBrk="1" fontAlgn="auto" latinLnBrk="0" hangingPunct="1">
              <a:lnSpc>
                <a:spcPct val="150000"/>
              </a:lnSpc>
              <a:spcBef>
                <a:spcPts val="0"/>
              </a:spcBef>
              <a:spcAft>
                <a:spcPts val="0"/>
              </a:spcAft>
              <a:buClrTx/>
              <a:buSzTx/>
              <a:buFontTx/>
              <a:buNone/>
              <a:tabLst/>
              <a:defRPr/>
            </a:pP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वेगवेगळया</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प्रकारचया</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लाटा</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भिन्न</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दिशांनी</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एकमेंकीकडे</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वाहत</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येऊन</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एखाद्या</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ठिकाणी</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एकत्र</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येतात</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तेव्हा</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एक</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वेगळीच</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लाट</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तयार</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होते</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तिला</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संयुक्त</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लाट</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म्हणतात</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तिचा</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आकार</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व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स्वरुप</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अतिशय</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क्लिष्ट</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असते</a:t>
            </a:r>
            <a:r>
              <a:rPr kumimoji="0" lang="en-US" sz="2000" b="0" i="0" u="none" strike="noStrike" kern="1200" cap="none" spc="0" normalizeH="0" baseline="0" noProof="0" dirty="0">
                <a:ln>
                  <a:noFill/>
                </a:ln>
                <a:solidFill>
                  <a:srgbClr val="B71E42">
                    <a:lumMod val="60000"/>
                    <a:lumOff val="40000"/>
                  </a:srgbClr>
                </a:solidFill>
                <a:effectLst/>
                <a:uLnTx/>
                <a:uFillTx/>
                <a:latin typeface="Mangal" panose="02040503050203030202" pitchFamily="18" charset="0"/>
                <a:ea typeface="Calibri" panose="020F0502020204030204" pitchFamily="34" charset="0"/>
                <a:cs typeface="Times New Roman" panose="02020603050405020304" pitchFamily="18" charset="0"/>
              </a:rPr>
              <a:t>.</a:t>
            </a:r>
            <a:endParaRPr kumimoji="0" lang="en-US" sz="2000" b="0" i="0" u="none" strike="noStrike" kern="1200" cap="none" spc="0" normalizeH="0" baseline="0" noProof="0" dirty="0">
              <a:ln>
                <a:noFill/>
              </a:ln>
              <a:solidFill>
                <a:srgbClr val="B71E42">
                  <a:lumMod val="60000"/>
                  <a:lumOff val="40000"/>
                </a:srgbClr>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99006478"/>
      </p:ext>
    </p:extLst>
  </p:cSld>
  <p:clrMapOvr>
    <a:masterClrMapping/>
  </p:clrMapOvr>
  <p:transition spd="slow">
    <p:cover dir="d"/>
  </p:transition>
</p:sld>
</file>

<file path=ppt/slides/slide69.xml><?xml version="1.0" encoding="utf-8"?>
<p:sld xmlns:a="http://schemas.openxmlformats.org/drawingml/2006/main" xmlns:r="http://schemas.openxmlformats.org/officeDocument/2006/relationships" xmlns:p="http://schemas.openxmlformats.org/presentationml/2006/main" show="0">
  <p:cSld>
    <p:bg>
      <p:bgPr>
        <a:solidFill>
          <a:srgbClr val="00B0F0"/>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1CC9F288-5CFF-4C51-91CE-C90BA6EB4582}"/>
              </a:ext>
            </a:extLst>
          </p:cNvPr>
          <p:cNvSpPr txBox="1"/>
          <p:nvPr/>
        </p:nvSpPr>
        <p:spPr>
          <a:xfrm>
            <a:off x="10233" y="0"/>
            <a:ext cx="8860812" cy="7385483"/>
          </a:xfrm>
          <a:prstGeom prst="rect">
            <a:avLst/>
          </a:prstGeom>
          <a:noFill/>
        </p:spPr>
        <p:txBody>
          <a:bodyPr wrap="square">
            <a:spAutoFit/>
          </a:bodyPr>
          <a:lstStyle/>
          <a:p>
            <a:pPr marL="0" marR="0" lvl="0" indent="0" algn="just" defTabSz="457200" rtl="0" eaLnBrk="1" fontAlgn="auto" latinLnBrk="0" hangingPunct="1">
              <a:lnSpc>
                <a:spcPct val="150000"/>
              </a:lnSpc>
              <a:spcBef>
                <a:spcPts val="0"/>
              </a:spcBef>
              <a:spcAft>
                <a:spcPts val="1000"/>
              </a:spcAft>
              <a:buClrTx/>
              <a:buSzTx/>
              <a:buFontTx/>
              <a:buNone/>
              <a:tabLst/>
              <a:defRPr/>
            </a:pPr>
            <a:r>
              <a:rPr kumimoji="0" lang="en-US" sz="2400" b="1"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D. </a:t>
            </a:r>
            <a:r>
              <a:rPr kumimoji="0" lang="en-US" sz="2400" b="1" i="0" u="none" strike="noStrike" kern="1200" cap="none" spc="0" normalizeH="0" baseline="0" noProof="0" dirty="0" err="1">
                <a:ln>
                  <a:noFill/>
                </a:ln>
                <a:solidFill>
                  <a:srgbClr val="002060"/>
                </a:solidFill>
                <a:effectLst/>
                <a:highlight>
                  <a:srgbClr val="C0C0C0"/>
                </a:highlight>
                <a:uLnTx/>
                <a:uFillTx/>
                <a:latin typeface="Mangal" panose="02040503050203030202" pitchFamily="18" charset="0"/>
                <a:ea typeface="Calibri" panose="020F0502020204030204" pitchFamily="34" charset="0"/>
                <a:cs typeface="Times New Roman" panose="02020603050405020304" pitchFamily="18" charset="0"/>
              </a:rPr>
              <a:t>सागरतटीय</a:t>
            </a:r>
            <a:r>
              <a:rPr kumimoji="0" lang="en-US" sz="2400" b="1" i="0" u="none" strike="noStrike" kern="1200" cap="none" spc="0" normalizeH="0" baseline="0" noProof="0" dirty="0">
                <a:ln>
                  <a:noFill/>
                </a:ln>
                <a:solidFill>
                  <a:srgbClr val="002060"/>
                </a:solidFill>
                <a:effectLst/>
                <a:highlight>
                  <a:srgbClr val="C0C0C0"/>
                </a:highligh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1" i="0" u="none" strike="noStrike" kern="1200" cap="none" spc="0" normalizeH="0" baseline="0" noProof="0" dirty="0" err="1">
                <a:ln>
                  <a:noFill/>
                </a:ln>
                <a:solidFill>
                  <a:srgbClr val="002060"/>
                </a:solidFill>
                <a:effectLst/>
                <a:highlight>
                  <a:srgbClr val="C0C0C0"/>
                </a:highlight>
                <a:uLnTx/>
                <a:uFillTx/>
                <a:latin typeface="Mangal" panose="02040503050203030202" pitchFamily="18" charset="0"/>
                <a:ea typeface="Calibri" panose="020F0502020204030204" pitchFamily="34" charset="0"/>
                <a:cs typeface="Times New Roman" panose="02020603050405020304" pitchFamily="18" charset="0"/>
              </a:rPr>
              <a:t>लाटा</a:t>
            </a:r>
            <a:r>
              <a:rPr kumimoji="0" lang="en-US" sz="2400" b="1" i="0" u="none" strike="noStrike" kern="1200" cap="none" spc="0" normalizeH="0" baseline="0" noProof="0" dirty="0">
                <a:ln>
                  <a:noFill/>
                </a:ln>
                <a:solidFill>
                  <a:srgbClr val="002060"/>
                </a:solidFill>
                <a:effectLst/>
                <a:highlight>
                  <a:srgbClr val="C0C0C0"/>
                </a:highligh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400" b="1"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p>
          <a:p>
            <a:pPr marL="0" marR="0" lvl="0" indent="0" algn="just" defTabSz="457200" rtl="0" eaLnBrk="1" fontAlgn="auto" latinLnBrk="0" hangingPunct="1">
              <a:lnSpc>
                <a:spcPct val="150000"/>
              </a:lnSpc>
              <a:spcBef>
                <a:spcPts val="0"/>
              </a:spcBef>
              <a:spcAft>
                <a:spcPts val="1000"/>
              </a:spcAft>
              <a:buClrTx/>
              <a:buSzTx/>
              <a:buFontTx/>
              <a:buNone/>
              <a:tabLst/>
              <a:defRPr/>
            </a:pP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वाऱ्याचा</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असमान</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दाब</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सागरजलावर</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पडून</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लाटा</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निर्माण</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झाल्यानंतर</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त्या</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ज्यावेळी</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किनाऱ्याच्या</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दिशेने</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हालचाल</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करतात</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किनाऱ्याजवळ</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समुद्र</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उथळ</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असल्यास</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लाटा</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फुटतात</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लाटा</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फुटल्यामुळे</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काही</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प्रवाह</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निर्माण</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होतात</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ते</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किनाऱ्याच्या</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कडेने</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किनाऱ्याला</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समांतर</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वाहू</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लागतात</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या</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पाण्यात</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प्रवाहामध्ये</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सौम्या</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तरंग</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किंवा</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लाटा</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दिसतात</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यांना</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सागरतटीय</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लाटा</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असे</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2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म्हणतात</a:t>
            </a:r>
            <a:r>
              <a:rPr kumimoji="0" lang="en-US" sz="22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a:t>
            </a:r>
          </a:p>
          <a:p>
            <a:pPr marL="0" marR="0" lvl="0" indent="0" algn="just" defTabSz="457200" rtl="0" eaLnBrk="1" fontAlgn="auto" latinLnBrk="0" hangingPunct="1">
              <a:lnSpc>
                <a:spcPct val="150000"/>
              </a:lnSpc>
              <a:spcBef>
                <a:spcPts val="0"/>
              </a:spcBef>
              <a:spcAft>
                <a:spcPts val="1000"/>
              </a:spcAft>
              <a:buClrTx/>
              <a:buSzTx/>
              <a:buFontTx/>
              <a:buNone/>
              <a:tabLst/>
              <a:defRPr/>
            </a:pPr>
            <a:r>
              <a:rPr kumimoji="0" lang="en-US" sz="2000" b="1"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E. </a:t>
            </a:r>
            <a:r>
              <a:rPr kumimoji="0" lang="en-US" sz="2000" b="1" i="0" u="none" strike="noStrike" kern="1200" cap="none" spc="0" normalizeH="0" baseline="0" noProof="0" dirty="0" err="1">
                <a:ln>
                  <a:noFill/>
                </a:ln>
                <a:solidFill>
                  <a:srgbClr val="002060"/>
                </a:solidFill>
                <a:effectLst/>
                <a:highlight>
                  <a:srgbClr val="CC0099"/>
                </a:highlight>
                <a:uLnTx/>
                <a:uFillTx/>
                <a:latin typeface="Mangal" panose="02040503050203030202" pitchFamily="18" charset="0"/>
                <a:ea typeface="Calibri" panose="020F0502020204030204" pitchFamily="34" charset="0"/>
                <a:cs typeface="Times New Roman" panose="02020603050405020304" pitchFamily="18" charset="0"/>
              </a:rPr>
              <a:t>विध्वंसक</a:t>
            </a:r>
            <a:r>
              <a:rPr kumimoji="0" lang="en-US" sz="2000" b="1" i="0" u="none" strike="noStrike" kern="1200" cap="none" spc="0" normalizeH="0" baseline="0" noProof="0" dirty="0">
                <a:ln>
                  <a:noFill/>
                </a:ln>
                <a:solidFill>
                  <a:srgbClr val="002060"/>
                </a:solidFill>
                <a:effectLst/>
                <a:highlight>
                  <a:srgbClr val="CC0099"/>
                </a:highligh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1" i="0" u="none" strike="noStrike" kern="1200" cap="none" spc="0" normalizeH="0" baseline="0" noProof="0" dirty="0" err="1">
                <a:ln>
                  <a:noFill/>
                </a:ln>
                <a:solidFill>
                  <a:srgbClr val="002060"/>
                </a:solidFill>
                <a:effectLst/>
                <a:highlight>
                  <a:srgbClr val="CC0099"/>
                </a:highlight>
                <a:uLnTx/>
                <a:uFillTx/>
                <a:latin typeface="Mangal" panose="02040503050203030202" pitchFamily="18" charset="0"/>
                <a:ea typeface="Calibri" panose="020F0502020204030204" pitchFamily="34" charset="0"/>
                <a:cs typeface="Times New Roman" panose="02020603050405020304" pitchFamily="18" charset="0"/>
              </a:rPr>
              <a:t>लाटा</a:t>
            </a:r>
            <a:r>
              <a:rPr kumimoji="0" lang="en-US" sz="2000" b="1" i="0" u="none" strike="noStrike" kern="1200" cap="none" spc="0" normalizeH="0" baseline="0" noProof="0" dirty="0">
                <a:ln>
                  <a:noFill/>
                </a:ln>
                <a:solidFill>
                  <a:srgbClr val="002060"/>
                </a:solidFill>
                <a:effectLst/>
                <a:highlight>
                  <a:srgbClr val="CC0099"/>
                </a:highligh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1"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p>
          <a:p>
            <a:pPr marL="0" marR="0" lvl="0" indent="0" algn="just" defTabSz="457200" rtl="0" eaLnBrk="1" fontAlgn="auto" latinLnBrk="0" hangingPunct="1">
              <a:lnSpc>
                <a:spcPct val="150000"/>
              </a:lnSpc>
              <a:spcBef>
                <a:spcPts val="0"/>
              </a:spcBef>
              <a:spcAft>
                <a:spcPts val="1000"/>
              </a:spcAft>
              <a:buClrTx/>
              <a:buSzTx/>
              <a:buFontTx/>
              <a:buNone/>
              <a:tabLst/>
              <a:defRPr/>
            </a:pP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वायूभारात</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अचानक</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मोठ्या</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प्रमाणावर</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बदल</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झाल्यामुळे</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वादळांची</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निर्मिती</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होते</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तसेच</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भूकंप</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ज्वालामुखी</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या</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सारख्या</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सागरतळावर</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होणाऱ्या</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हालचालीमुळे</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सागरी</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पाण्यात</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जास्त</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उंचीच्या</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वेगात</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वाहणाऱ्या</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व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जास्त</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काळ</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टिकणाऱ्या</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लाटा</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निर्माण</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होतात</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या</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लाटा</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हजारो</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कि.मी</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लांबपर्यंत</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जावून</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किनारपट्टीच्या</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प्रदेशावर</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मोठ्या</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प्रमाणावर</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प्राणहानी</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आणि</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वित्तहानी</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घडवून</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आणतात</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भूकंप</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आणि</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ज्वालामुखीमुळे</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सागरी</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पाण्यात</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निर्माण</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होणाऱ्या</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लाटाना</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सुनामी</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लाटा</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असे</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 </a:t>
            </a:r>
            <a:r>
              <a:rPr kumimoji="0" lang="en-US" sz="2000" b="0" i="0" u="none" strike="noStrike" kern="1200" cap="none" spc="0" normalizeH="0" baseline="0" noProof="0" dirty="0" err="1">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म्हणतात</a:t>
            </a:r>
            <a:r>
              <a:rPr kumimoji="0" lang="en-US" sz="2000" b="0" i="0" u="none" strike="noStrike" kern="1200" cap="none" spc="0" normalizeH="0" baseline="0" noProof="0" dirty="0">
                <a:ln>
                  <a:noFill/>
                </a:ln>
                <a:solidFill>
                  <a:srgbClr val="002060"/>
                </a:solidFill>
                <a:effectLst/>
                <a:uLnTx/>
                <a:uFillTx/>
                <a:latin typeface="Mangal" panose="02040503050203030202" pitchFamily="18" charset="0"/>
                <a:ea typeface="Calibri" panose="020F0502020204030204" pitchFamily="34" charset="0"/>
                <a:cs typeface="Times New Roman" panose="02020603050405020304" pitchFamily="18" charset="0"/>
              </a:rPr>
              <a:t>.</a:t>
            </a:r>
            <a:endParaRPr kumimoji="0" lang="en-US" sz="2000" b="0" i="0"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just" defTabSz="457200" rtl="0" eaLnBrk="1" fontAlgn="auto" latinLnBrk="0" hangingPunct="1">
              <a:lnSpc>
                <a:spcPct val="150000"/>
              </a:lnSpc>
              <a:spcBef>
                <a:spcPts val="0"/>
              </a:spcBef>
              <a:spcAft>
                <a:spcPts val="1000"/>
              </a:spcAft>
              <a:buClrTx/>
              <a:buSzTx/>
              <a:buFontTx/>
              <a:buNone/>
              <a:tabLst/>
              <a:defRPr/>
            </a:pPr>
            <a:endParaRPr kumimoji="0" lang="en-US" sz="2200" b="0" i="0" u="none" strike="noStrike" kern="1200" cap="none" spc="0" normalizeH="0" baseline="0" noProof="0" dirty="0">
              <a:ln>
                <a:noFill/>
              </a:ln>
              <a:solidFill>
                <a:srgbClr val="002060"/>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8678667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991AA37F-EDA9-4464-97C2-F5AE8FF54030}"/>
              </a:ext>
            </a:extLst>
          </p:cNvPr>
          <p:cNvSpPr txBox="1"/>
          <p:nvPr/>
        </p:nvSpPr>
        <p:spPr>
          <a:xfrm>
            <a:off x="657224" y="684323"/>
            <a:ext cx="10677525" cy="4670894"/>
          </a:xfrm>
          <a:prstGeom prst="rect">
            <a:avLst/>
          </a:prstGeom>
          <a:noFill/>
        </p:spPr>
        <p:txBody>
          <a:bodyPr wrap="square">
            <a:spAutoFit/>
          </a:bodyPr>
          <a:lstStyle/>
          <a:p>
            <a:pPr marL="0" marR="0" algn="just">
              <a:lnSpc>
                <a:spcPct val="150000"/>
              </a:lnSpc>
              <a:spcBef>
                <a:spcPts val="0"/>
              </a:spcBef>
              <a:spcAft>
                <a:spcPts val="800"/>
              </a:spcAft>
            </a:pPr>
            <a:r>
              <a:rPr lang="en-US" sz="2800" b="1" dirty="0">
                <a:solidFill>
                  <a:srgbClr val="FFC000"/>
                </a:solidFill>
                <a:latin typeface="Calibri" panose="020F0502020204030204" pitchFamily="34" charset="0"/>
                <a:ea typeface="Times New Roman" panose="02020603050405020304" pitchFamily="18" charset="0"/>
                <a:cs typeface="Mangal" panose="02040503050203030202" pitchFamily="18" charset="0"/>
              </a:rPr>
              <a:t>4.</a:t>
            </a:r>
            <a:r>
              <a:rPr lang="hi-IN" sz="2800" b="1" dirty="0">
                <a:solidFill>
                  <a:srgbClr val="FFC000"/>
                </a:solidFill>
                <a:effectLst/>
                <a:latin typeface="Calibri" panose="020F0502020204030204" pitchFamily="34" charset="0"/>
                <a:ea typeface="Times New Roman" panose="02020603050405020304" pitchFamily="18" charset="0"/>
                <a:cs typeface="Mangal" panose="02040503050203030202" pitchFamily="18" charset="0"/>
              </a:rPr>
              <a:t> समीपवृत्ती भूमीखंडे</a:t>
            </a:r>
            <a:r>
              <a:rPr lang="en-US" sz="2800" b="1" dirty="0">
                <a:solidFill>
                  <a:srgbClr val="FFC000"/>
                </a:solidFill>
                <a:effectLst/>
                <a:latin typeface="Calibri" panose="020F0502020204030204" pitchFamily="34" charset="0"/>
                <a:ea typeface="Times New Roman" panose="02020603050405020304" pitchFamily="18" charset="0"/>
                <a:cs typeface="Mangal" panose="02040503050203030202" pitchFamily="18" charset="0"/>
              </a:rPr>
              <a:t> :-</a:t>
            </a:r>
            <a:endParaRPr lang="en-US" sz="2800" b="1" dirty="0">
              <a:solidFill>
                <a:srgbClr val="FFC000"/>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pPr>
            <a:r>
              <a:rPr lang="en-US" sz="2400" dirty="0">
                <a:effectLst/>
                <a:latin typeface="Calibri" panose="020F0502020204030204" pitchFamily="34" charset="0"/>
                <a:ea typeface="Times New Roman" panose="02020603050405020304" pitchFamily="18" charset="0"/>
                <a:cs typeface="Mangal" panose="02040503050203030202" pitchFamily="18" charset="0"/>
              </a:rPr>
              <a:t>	</a:t>
            </a:r>
            <a:r>
              <a:rPr lang="hi-IN" sz="24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खुल्या महासागरापेक्षा </a:t>
            </a:r>
            <a:r>
              <a:rPr lang="en-US" sz="2400" dirty="0" err="1">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भूवेष्</a:t>
            </a:r>
            <a:r>
              <a:rPr lang="en-US" sz="2400" dirty="0" err="1">
                <a:solidFill>
                  <a:srgbClr val="00B0F0"/>
                </a:solidFill>
                <a:latin typeface="Calibri" panose="020F0502020204030204" pitchFamily="34" charset="0"/>
                <a:ea typeface="Times New Roman" panose="02020603050405020304" pitchFamily="18" charset="0"/>
                <a:cs typeface="Mangal" panose="02040503050203030202" pitchFamily="18" charset="0"/>
              </a:rPr>
              <a:t>टीत</a:t>
            </a:r>
            <a:r>
              <a:rPr lang="en-US" sz="2400" dirty="0">
                <a:solidFill>
                  <a:srgbClr val="00B0F0"/>
                </a:solidFill>
                <a:latin typeface="Calibri" panose="020F0502020204030204" pitchFamily="34" charset="0"/>
                <a:ea typeface="Times New Roman" panose="02020603050405020304" pitchFamily="18" charset="0"/>
                <a:cs typeface="Mangal" panose="02040503050203030202" pitchFamily="18" charset="0"/>
              </a:rPr>
              <a:t> </a:t>
            </a:r>
            <a:r>
              <a:rPr lang="en-US" sz="2400" dirty="0" err="1">
                <a:solidFill>
                  <a:srgbClr val="00B0F0"/>
                </a:solidFill>
                <a:latin typeface="Calibri" panose="020F0502020204030204" pitchFamily="34" charset="0"/>
                <a:ea typeface="Times New Roman" panose="02020603050405020304" pitchFamily="18" charset="0"/>
                <a:cs typeface="Mangal" panose="02040503050203030202" pitchFamily="18" charset="0"/>
              </a:rPr>
              <a:t>सा</a:t>
            </a:r>
            <a:r>
              <a:rPr lang="hi-IN" sz="24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गराच्या तापमानावर समी</a:t>
            </a:r>
            <a:r>
              <a:rPr lang="en-US" sz="24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प</a:t>
            </a:r>
            <a:r>
              <a:rPr lang="hi-IN" sz="24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व</a:t>
            </a:r>
            <a:r>
              <a:rPr lang="en-US" sz="2400" dirty="0" err="1">
                <a:solidFill>
                  <a:srgbClr val="00B0F0"/>
                </a:solidFill>
                <a:latin typeface="Calibri" panose="020F0502020204030204" pitchFamily="34" charset="0"/>
                <a:ea typeface="Times New Roman" panose="02020603050405020304" pitchFamily="18" charset="0"/>
                <a:cs typeface="Mangal" panose="02040503050203030202" pitchFamily="18" charset="0"/>
              </a:rPr>
              <a:t>र्ती</a:t>
            </a:r>
            <a:r>
              <a:rPr lang="hi-IN" sz="24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 भूमी</a:t>
            </a:r>
            <a:r>
              <a:rPr lang="en-US" sz="2400" dirty="0" err="1">
                <a:solidFill>
                  <a:srgbClr val="00B0F0"/>
                </a:solidFill>
                <a:latin typeface="Calibri" panose="020F0502020204030204" pitchFamily="34" charset="0"/>
                <a:ea typeface="Times New Roman" panose="02020603050405020304" pitchFamily="18" charset="0"/>
                <a:cs typeface="Mangal" panose="02040503050203030202" pitchFamily="18" charset="0"/>
              </a:rPr>
              <a:t>खं</a:t>
            </a:r>
            <a:r>
              <a:rPr lang="hi-IN" sz="24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डाचा प्रभाव पडतो</a:t>
            </a:r>
            <a:r>
              <a:rPr lang="en-US" sz="24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 </a:t>
            </a:r>
            <a:r>
              <a:rPr lang="en-US" sz="2400" dirty="0" err="1">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भूवेष्</a:t>
            </a:r>
            <a:r>
              <a:rPr lang="en-US" sz="2400" dirty="0" err="1">
                <a:solidFill>
                  <a:srgbClr val="00B0F0"/>
                </a:solidFill>
                <a:latin typeface="Calibri" panose="020F0502020204030204" pitchFamily="34" charset="0"/>
                <a:ea typeface="Times New Roman" panose="02020603050405020304" pitchFamily="18" charset="0"/>
                <a:cs typeface="Mangal" panose="02040503050203030202" pitchFamily="18" charset="0"/>
              </a:rPr>
              <a:t>टीत</a:t>
            </a:r>
            <a:r>
              <a:rPr lang="en-US" sz="2400" dirty="0">
                <a:solidFill>
                  <a:srgbClr val="00B0F0"/>
                </a:solidFill>
                <a:latin typeface="Calibri" panose="020F0502020204030204" pitchFamily="34" charset="0"/>
                <a:ea typeface="Times New Roman" panose="02020603050405020304" pitchFamily="18" charset="0"/>
                <a:cs typeface="Mangal" panose="02040503050203030202" pitchFamily="18" charset="0"/>
              </a:rPr>
              <a:t> </a:t>
            </a:r>
            <a:r>
              <a:rPr lang="hi-IN" sz="24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समुद्राचे तापमान खुल्या समुद्रापेक्षा जास्त आढळते</a:t>
            </a:r>
            <a:r>
              <a:rPr lang="en-IN" sz="24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 विषुववृत्ताच्या खुल्या महासागराच</a:t>
            </a:r>
            <a:r>
              <a:rPr lang="en-US" sz="24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 सरासरी तापमान 25 अंश ते 27 अंश सेल्सिअस आढळते</a:t>
            </a:r>
            <a:r>
              <a:rPr lang="en-US" sz="24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 तर </a:t>
            </a:r>
            <a:r>
              <a:rPr lang="en-US" sz="2400" dirty="0" err="1">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भूवेष्</a:t>
            </a:r>
            <a:r>
              <a:rPr lang="en-US" sz="2400" dirty="0" err="1">
                <a:solidFill>
                  <a:srgbClr val="00B0F0"/>
                </a:solidFill>
                <a:latin typeface="Calibri" panose="020F0502020204030204" pitchFamily="34" charset="0"/>
                <a:ea typeface="Times New Roman" panose="02020603050405020304" pitchFamily="18" charset="0"/>
                <a:cs typeface="Mangal" panose="02040503050203030202" pitchFamily="18" charset="0"/>
              </a:rPr>
              <a:t>टीत</a:t>
            </a:r>
            <a:r>
              <a:rPr lang="hi-IN" sz="24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 समुद्राचे तापमान 30 ते 32 अंश सेल्सिअस पर्यंत </a:t>
            </a:r>
            <a:r>
              <a:rPr lang="en-US" sz="2400" dirty="0" err="1">
                <a:solidFill>
                  <a:srgbClr val="00B0F0"/>
                </a:solidFill>
                <a:latin typeface="Calibri" panose="020F0502020204030204" pitchFamily="34" charset="0"/>
                <a:ea typeface="Times New Roman" panose="02020603050405020304" pitchFamily="18" charset="0"/>
                <a:cs typeface="Mangal" panose="02040503050203030202" pitchFamily="18" charset="0"/>
              </a:rPr>
              <a:t>आढळते</a:t>
            </a:r>
            <a:r>
              <a:rPr lang="en-US" sz="2400" dirty="0">
                <a:solidFill>
                  <a:srgbClr val="00B0F0"/>
                </a:solidFill>
                <a:latin typeface="Calibri" panose="020F0502020204030204" pitchFamily="34" charset="0"/>
                <a:ea typeface="Times New Roman" panose="02020603050405020304" pitchFamily="18" charset="0"/>
                <a:cs typeface="Mangal" panose="02040503050203030202" pitchFamily="18" charset="0"/>
              </a:rPr>
              <a:t>. </a:t>
            </a:r>
            <a:r>
              <a:rPr lang="en-US" sz="2400" dirty="0" err="1">
                <a:solidFill>
                  <a:srgbClr val="00B0F0"/>
                </a:solidFill>
                <a:latin typeface="Calibri" panose="020F0502020204030204" pitchFamily="34" charset="0"/>
                <a:ea typeface="Times New Roman" panose="02020603050405020304" pitchFamily="18" charset="0"/>
                <a:cs typeface="Mangal" panose="02040503050203030202" pitchFamily="18" charset="0"/>
              </a:rPr>
              <a:t>इराणच्या</a:t>
            </a:r>
            <a:r>
              <a:rPr lang="en-US" sz="2400" dirty="0">
                <a:solidFill>
                  <a:srgbClr val="00B0F0"/>
                </a:solidFill>
                <a:latin typeface="Calibri" panose="020F0502020204030204" pitchFamily="34" charset="0"/>
                <a:ea typeface="Times New Roman" panose="02020603050405020304" pitchFamily="18" charset="0"/>
                <a:cs typeface="Mangal" panose="02040503050203030202" pitchFamily="18" charset="0"/>
              </a:rPr>
              <a:t> </a:t>
            </a:r>
            <a:r>
              <a:rPr lang="en-US" sz="2400" dirty="0" err="1">
                <a:solidFill>
                  <a:srgbClr val="00B0F0"/>
                </a:solidFill>
                <a:latin typeface="Calibri" panose="020F0502020204030204" pitchFamily="34" charset="0"/>
                <a:ea typeface="Times New Roman" panose="02020603050405020304" pitchFamily="18" charset="0"/>
                <a:cs typeface="Mangal" panose="02040503050203030202" pitchFamily="18" charset="0"/>
              </a:rPr>
              <a:t>आखातामध्ये</a:t>
            </a:r>
            <a:r>
              <a:rPr lang="en-US" sz="2400" dirty="0">
                <a:solidFill>
                  <a:srgbClr val="00B0F0"/>
                </a:solidFill>
                <a:latin typeface="Calibri" panose="020F0502020204030204" pitchFamily="34" charset="0"/>
                <a:ea typeface="Times New Roman" panose="02020603050405020304" pitchFamily="18" charset="0"/>
                <a:cs typeface="Mangal" panose="02040503050203030202" pitchFamily="18" charset="0"/>
              </a:rPr>
              <a:t> </a:t>
            </a:r>
            <a:r>
              <a:rPr lang="en-US" sz="2400" dirty="0" err="1">
                <a:solidFill>
                  <a:srgbClr val="00B0F0"/>
                </a:solidFill>
                <a:latin typeface="Calibri" panose="020F0502020204030204" pitchFamily="34" charset="0"/>
                <a:ea typeface="Times New Roman" panose="02020603050405020304" pitchFamily="18" charset="0"/>
                <a:cs typeface="Mangal" panose="02040503050203030202" pitchFamily="18" charset="0"/>
              </a:rPr>
              <a:t>तर</a:t>
            </a:r>
            <a:r>
              <a:rPr lang="hi-IN" sz="24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 तापमान 34 अंश पर्यंत नोंदविले गेले आहे</a:t>
            </a:r>
            <a:r>
              <a:rPr lang="en-US" sz="24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 कारण ह</a:t>
            </a:r>
            <a:r>
              <a:rPr lang="en-US" sz="24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 आखात उष्ण वाळवंटी प्रदेशाने </a:t>
            </a:r>
            <a:r>
              <a:rPr lang="en-US" sz="2400" dirty="0" err="1">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भूवेष्</a:t>
            </a:r>
            <a:r>
              <a:rPr lang="en-US" sz="2400" dirty="0" err="1">
                <a:solidFill>
                  <a:srgbClr val="00B0F0"/>
                </a:solidFill>
                <a:latin typeface="Calibri" panose="020F0502020204030204" pitchFamily="34" charset="0"/>
                <a:ea typeface="Times New Roman" panose="02020603050405020304" pitchFamily="18" charset="0"/>
                <a:cs typeface="Mangal" panose="02040503050203030202" pitchFamily="18" charset="0"/>
              </a:rPr>
              <a:t>टीत</a:t>
            </a:r>
            <a:r>
              <a:rPr lang="hi-IN" sz="24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 आहे. याचप्रकारे </a:t>
            </a:r>
            <a:r>
              <a:rPr lang="en-US" sz="2400" dirty="0" err="1">
                <a:solidFill>
                  <a:srgbClr val="00B0F0"/>
                </a:solidFill>
                <a:latin typeface="Calibri" panose="020F0502020204030204" pitchFamily="34" charset="0"/>
                <a:ea typeface="Times New Roman" panose="02020603050405020304" pitchFamily="18" charset="0"/>
                <a:cs typeface="Mangal" panose="02040503050203030202" pitchFamily="18" charset="0"/>
              </a:rPr>
              <a:t>शीत</a:t>
            </a:r>
            <a:r>
              <a:rPr lang="en-US" sz="2400" dirty="0">
                <a:solidFill>
                  <a:srgbClr val="00B0F0"/>
                </a:solidFill>
                <a:latin typeface="Calibri" panose="020F0502020204030204" pitchFamily="34" charset="0"/>
                <a:ea typeface="Times New Roman" panose="02020603050405020304" pitchFamily="18" charset="0"/>
                <a:cs typeface="Mangal" panose="02040503050203030202" pitchFamily="18" charset="0"/>
              </a:rPr>
              <a:t> </a:t>
            </a:r>
            <a:r>
              <a:rPr lang="en-US" sz="2400" dirty="0" err="1">
                <a:solidFill>
                  <a:srgbClr val="00B0F0"/>
                </a:solidFill>
                <a:latin typeface="Calibri" panose="020F0502020204030204" pitchFamily="34" charset="0"/>
                <a:ea typeface="Times New Roman" panose="02020603050405020304" pitchFamily="18" charset="0"/>
                <a:cs typeface="Mangal" panose="02040503050203030202" pitchFamily="18" charset="0"/>
              </a:rPr>
              <a:t>कटिबधा</a:t>
            </a:r>
            <a:r>
              <a:rPr lang="hi-IN" sz="24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तील उत्तर समुद्र वर्षभर गोठत नाही</a:t>
            </a:r>
            <a:r>
              <a:rPr lang="en-US" sz="24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 मात्र बाल्टिक समुद्र भूवेष्टित असल्यामुळे हिवाळ्यात गोठतो</a:t>
            </a:r>
            <a:r>
              <a:rPr lang="en-IN" sz="2400" dirty="0">
                <a:solidFill>
                  <a:srgbClr val="00B0F0"/>
                </a:solidFill>
                <a:effectLst/>
                <a:latin typeface="Calibri" panose="020F0502020204030204" pitchFamily="34" charset="0"/>
                <a:ea typeface="Times New Roman" panose="02020603050405020304" pitchFamily="18" charset="0"/>
                <a:cs typeface="Mangal" panose="02040503050203030202" pitchFamily="18" charset="0"/>
              </a:rPr>
              <a:t>.</a:t>
            </a:r>
            <a:endParaRPr lang="en-US" sz="2400" dirty="0">
              <a:solidFill>
                <a:srgbClr val="00B0F0"/>
              </a:solidFill>
            </a:endParaRPr>
          </a:p>
        </p:txBody>
      </p:sp>
    </p:spTree>
    <p:extLst>
      <p:ext uri="{BB962C8B-B14F-4D97-AF65-F5344CB8AC3E}">
        <p14:creationId xmlns:p14="http://schemas.microsoft.com/office/powerpoint/2010/main" val="198288919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show="0">
  <p:cSld>
    <p:bg>
      <p:bgPr>
        <a:gradFill flip="none" rotWithShape="1">
          <a:gsLst>
            <a:gs pos="80000">
              <a:srgbClr val="FFFF00"/>
            </a:gs>
            <a:gs pos="65000">
              <a:srgbClr val="00B050"/>
            </a:gs>
            <a:gs pos="52000">
              <a:srgbClr val="00B0F0"/>
            </a:gs>
            <a:gs pos="38000">
              <a:srgbClr val="FFC000"/>
            </a:gs>
            <a:gs pos="25000">
              <a:srgbClr val="FF0000"/>
            </a:gs>
            <a:gs pos="7000">
              <a:srgbClr val="7030A0"/>
            </a:gs>
            <a:gs pos="93000">
              <a:srgbClr val="C00000"/>
            </a:gs>
          </a:gsLst>
          <a:lin ang="2700000" scaled="1"/>
          <a:tileRect/>
        </a:gra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xmlns="" id="{59AAA1F3-8FB8-4E97-B5B9-93F90C4C9687}"/>
              </a:ext>
            </a:extLst>
          </p:cNvPr>
          <p:cNvSpPr/>
          <p:nvPr/>
        </p:nvSpPr>
        <p:spPr>
          <a:xfrm>
            <a:off x="2475361" y="2644170"/>
            <a:ext cx="7241278" cy="1569660"/>
          </a:xfrm>
          <a:prstGeom prst="rect">
            <a:avLst/>
          </a:prstGeom>
          <a:noFill/>
          <a:ln>
            <a:noFill/>
          </a:ln>
          <a:effectLst>
            <a:outerShdw dist="127000" algn="tl" rotWithShape="0">
              <a:prstClr val="black"/>
            </a:outerShdw>
            <a:reflection blurRad="6350" stA="40000" dir="5400000" sy="-100000" algn="bl" rotWithShape="0"/>
          </a:effectLst>
        </p:spPr>
        <p:txBody>
          <a:bodyPr wrap="none" lIns="91440" tIns="45720" rIns="91440" bIns="4572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9600" b="1" i="1" u="none" strike="noStrike" kern="1200" cap="none" spc="0" normalizeH="0" baseline="0" noProof="0" dirty="0">
                <a:ln w="19050" cap="flat" cmpd="sng">
                  <a:solidFill>
                    <a:prstClr val="white"/>
                  </a:solidFill>
                  <a:prstDash val="solid"/>
                </a:ln>
                <a:gradFill flip="none" rotWithShape="1">
                  <a:gsLst>
                    <a:gs pos="64000">
                      <a:srgbClr val="00B050"/>
                    </a:gs>
                    <a:gs pos="18000">
                      <a:srgbClr val="FF0000"/>
                    </a:gs>
                    <a:gs pos="48000">
                      <a:srgbClr val="00B0F0"/>
                    </a:gs>
                    <a:gs pos="85000">
                      <a:srgbClr val="FFFF00"/>
                    </a:gs>
                    <a:gs pos="0">
                      <a:srgbClr val="7030A0"/>
                    </a:gs>
                    <a:gs pos="36000">
                      <a:srgbClr val="FFC000"/>
                    </a:gs>
                    <a:gs pos="100000">
                      <a:srgbClr val="C00000"/>
                    </a:gs>
                  </a:gsLst>
                  <a:lin ang="0" scaled="1"/>
                  <a:tileRect/>
                </a:gradFill>
                <a:effectLst>
                  <a:outerShdw blurRad="38100" dist="38100" dir="2700000" algn="tl">
                    <a:prstClr val="black">
                      <a:alpha val="18000"/>
                    </a:prstClr>
                  </a:outerShdw>
                </a:effectLst>
                <a:uLnTx/>
                <a:uFillTx/>
                <a:latin typeface="Times New Roman" panose="02020603050405020304" pitchFamily="18" charset="0"/>
                <a:ea typeface="+mn-ea"/>
                <a:cs typeface="Times New Roman" panose="02020603050405020304" pitchFamily="18" charset="0"/>
              </a:rPr>
              <a:t>THANK YOU</a:t>
            </a:r>
          </a:p>
        </p:txBody>
      </p:sp>
    </p:spTree>
    <p:extLst>
      <p:ext uri="{BB962C8B-B14F-4D97-AF65-F5344CB8AC3E}">
        <p14:creationId xmlns:p14="http://schemas.microsoft.com/office/powerpoint/2010/main" val="4022143245"/>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2">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8DDCCA6C-6EFB-475E-B415-8B3BB376E05C}"/>
              </a:ext>
            </a:extLst>
          </p:cNvPr>
          <p:cNvSpPr txBox="1"/>
          <p:nvPr/>
        </p:nvSpPr>
        <p:spPr>
          <a:xfrm>
            <a:off x="171451" y="41697"/>
            <a:ext cx="11839574" cy="5738750"/>
          </a:xfrm>
          <a:prstGeom prst="rect">
            <a:avLst/>
          </a:prstGeom>
          <a:noFill/>
        </p:spPr>
        <p:txBody>
          <a:bodyPr wrap="square">
            <a:spAutoFit/>
          </a:bodyPr>
          <a:lstStyle/>
          <a:p>
            <a:pPr marL="0" marR="0" algn="just">
              <a:lnSpc>
                <a:spcPct val="150000"/>
              </a:lnSpc>
              <a:spcBef>
                <a:spcPts val="0"/>
              </a:spcBef>
              <a:spcAft>
                <a:spcPts val="800"/>
              </a:spcAft>
            </a:pPr>
            <a:r>
              <a:rPr lang="hi-IN" sz="2200" b="1" dirty="0">
                <a:solidFill>
                  <a:srgbClr val="0070C0"/>
                </a:solidFill>
                <a:effectLst/>
                <a:latin typeface="Calibri" panose="020F0502020204030204" pitchFamily="34" charset="0"/>
                <a:ea typeface="Times New Roman" panose="02020603050405020304" pitchFamily="18" charset="0"/>
                <a:cs typeface="Mangal" panose="02040503050203030202" pitchFamily="18" charset="0"/>
              </a:rPr>
              <a:t>सागर जलाच्या तापमानाची क्षितिज समांतर वितरण</a:t>
            </a:r>
            <a:endParaRPr lang="en-US" sz="2200" b="1" dirty="0">
              <a:solidFill>
                <a:srgbClr val="0070C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lnSpc>
                <a:spcPct val="150000"/>
              </a:lnSpc>
              <a:spcBef>
                <a:spcPts val="0"/>
              </a:spcBef>
              <a:spcAft>
                <a:spcPts val="800"/>
              </a:spcAft>
            </a:pP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सागरजलाच्या पृष्ठभागावरील तापमान</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चे वितरण प्रत्यक्षपणे पृथ्वीच्या वातावरणाशी निगडीत आहे</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a:t>
            </a:r>
            <a:r>
              <a:rPr lang="en-US" sz="2200" dirty="0" err="1">
                <a:solidFill>
                  <a:srgbClr val="002060"/>
                </a:solidFill>
                <a:latin typeface="Calibri" panose="020F0502020204030204" pitchFamily="34" charset="0"/>
                <a:ea typeface="Times New Roman" panose="02020603050405020304" pitchFamily="18" charset="0"/>
                <a:cs typeface="Mangal" panose="02040503050203030202" pitchFamily="18" charset="0"/>
              </a:rPr>
              <a:t>आक्षांशा</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नुसार</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a:t>
            </a:r>
            <a:r>
              <a:rPr lang="en-US" sz="2200" dirty="0" err="1">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सागराच्</a:t>
            </a:r>
            <a:r>
              <a:rPr lang="en-US" sz="2200" dirty="0" err="1">
                <a:solidFill>
                  <a:srgbClr val="002060"/>
                </a:solidFill>
                <a:latin typeface="Calibri" panose="020F0502020204030204" pitchFamily="34" charset="0"/>
                <a:ea typeface="Times New Roman" panose="02020603050405020304" pitchFamily="18" charset="0"/>
                <a:cs typeface="Mangal" panose="02040503050203030202" pitchFamily="18" charset="0"/>
              </a:rPr>
              <a:t>या</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पृष्ठभागाच्या तापमानात फरक पडतो</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त्यालाच सागरजलाच्या तापमानाचे क्षितिज समांतर वितरण असे म्हणतात</a:t>
            </a:r>
            <a:r>
              <a:rPr lang="en-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सागर पृष्ठावर जास्तीत जास्त तापमान विषुववृत्ताजवळ 25 ते 27 अंश सेल्सिअसच्या दरम्यान असते</a:t>
            </a:r>
            <a:r>
              <a:rPr lang="en-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30 अंश ते 40 अंश अक्षवृत्त</a:t>
            </a:r>
            <a:r>
              <a:rPr lang="en-US" sz="2200" dirty="0" err="1">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ाअ</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च्या दरम्यान उत्तर व दक्षिण गोलार्धात सागर जलाचे तापमान 16 ते 20 अंश सेल्सिअसच्या दरम्यान आढळते 50 ते 60 च्या दरम्यान 2</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a:t>
            </a:r>
            <a:r>
              <a:rPr lang="en-US" sz="2200" dirty="0" err="1">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ते</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8 अंश सेल्सिअस पर्यंत आढळते</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r>
              <a:rPr lang="en-US" sz="2200" dirty="0" err="1">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ध्रुवीय</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a:t>
            </a:r>
            <a:r>
              <a:rPr lang="en-US" sz="2200" dirty="0" err="1">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प्रदेशात</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a:t>
            </a:r>
            <a:r>
              <a:rPr lang="en-US" sz="2200" dirty="0" err="1">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सागरजलाचे</a:t>
            </a:r>
            <a:r>
              <a:rPr lang="en-US" sz="2200" dirty="0">
                <a:solidFill>
                  <a:srgbClr val="002060"/>
                </a:solidFill>
                <a:latin typeface="Calibri" panose="020F0502020204030204" pitchFamily="34" charset="0"/>
                <a:ea typeface="Times New Roman" panose="02020603050405020304" pitchFamily="18" charset="0"/>
                <a:cs typeface="Mangal" panose="02040503050203030202" pitchFamily="18" charset="0"/>
              </a:rPr>
              <a:t> </a:t>
            </a:r>
            <a:r>
              <a:rPr lang="en-US" sz="2200" dirty="0" err="1">
                <a:solidFill>
                  <a:srgbClr val="002060"/>
                </a:solidFill>
                <a:latin typeface="Calibri" panose="020F0502020204030204" pitchFamily="34" charset="0"/>
                <a:ea typeface="Times New Roman" panose="02020603050405020304" pitchFamily="18" charset="0"/>
                <a:cs typeface="Mangal" panose="02040503050203030202" pitchFamily="18" charset="0"/>
              </a:rPr>
              <a:t>तापमान</a:t>
            </a:r>
            <a:r>
              <a:rPr lang="en-US" sz="2200" dirty="0">
                <a:solidFill>
                  <a:srgbClr val="002060"/>
                </a:solidFill>
                <a:latin typeface="Calibri" panose="020F0502020204030204" pitchFamily="34" charset="0"/>
                <a:ea typeface="Times New Roman" panose="02020603050405020304" pitchFamily="18" charset="0"/>
                <a:cs typeface="Mangal" panose="02040503050203030202" pitchFamily="18" charset="0"/>
              </a:rPr>
              <a:t> 0 </a:t>
            </a:r>
            <a:r>
              <a:rPr lang="en-US" sz="2200" dirty="0" err="1">
                <a:solidFill>
                  <a:srgbClr val="002060"/>
                </a:solidFill>
                <a:latin typeface="Calibri" panose="020F0502020204030204" pitchFamily="34" charset="0"/>
                <a:ea typeface="Times New Roman" panose="02020603050405020304" pitchFamily="18" charset="0"/>
                <a:cs typeface="Mangal" panose="02040503050203030202" pitchFamily="18" charset="0"/>
              </a:rPr>
              <a:t>अंश</a:t>
            </a:r>
            <a:r>
              <a:rPr lang="en-US" sz="2200" dirty="0">
                <a:solidFill>
                  <a:srgbClr val="002060"/>
                </a:solidFill>
                <a:latin typeface="Calibri" panose="020F0502020204030204" pitchFamily="34" charset="0"/>
                <a:ea typeface="Times New Roman" panose="02020603050405020304" pitchFamily="18" charset="0"/>
                <a:cs typeface="Mangal" panose="02040503050203030202" pitchFamily="18" charset="0"/>
              </a:rPr>
              <a:t> </a:t>
            </a:r>
            <a:r>
              <a:rPr lang="en-US" sz="2200" dirty="0" err="1">
                <a:solidFill>
                  <a:srgbClr val="002060"/>
                </a:solidFill>
                <a:latin typeface="Calibri" panose="020F0502020204030204" pitchFamily="34" charset="0"/>
                <a:ea typeface="Times New Roman" panose="02020603050405020304" pitchFamily="18" charset="0"/>
                <a:cs typeface="Mangal" panose="02040503050203030202" pitchFamily="18" charset="0"/>
              </a:rPr>
              <a:t>से</a:t>
            </a:r>
            <a:r>
              <a:rPr lang="en-US" sz="2200" dirty="0">
                <a:solidFill>
                  <a:srgbClr val="002060"/>
                </a:solidFill>
                <a:latin typeface="Calibri" panose="020F0502020204030204" pitchFamily="34" charset="0"/>
                <a:ea typeface="Times New Roman" panose="02020603050405020304" pitchFamily="18" charset="0"/>
                <a:cs typeface="Mangal" panose="02040503050203030202" pitchFamily="18" charset="0"/>
              </a:rPr>
              <a:t>. </a:t>
            </a:r>
            <a:r>
              <a:rPr lang="en-US" sz="2200" dirty="0" err="1">
                <a:solidFill>
                  <a:srgbClr val="002060"/>
                </a:solidFill>
                <a:latin typeface="Calibri" panose="020F0502020204030204" pitchFamily="34" charset="0"/>
                <a:ea typeface="Times New Roman" panose="02020603050405020304" pitchFamily="18" charset="0"/>
                <a:cs typeface="Mangal" panose="02040503050203030202" pitchFamily="18" charset="0"/>
              </a:rPr>
              <a:t>पेक्षाही</a:t>
            </a:r>
            <a:r>
              <a:rPr lang="en-US" sz="2200" dirty="0">
                <a:solidFill>
                  <a:srgbClr val="002060"/>
                </a:solidFill>
                <a:latin typeface="Calibri" panose="020F0502020204030204" pitchFamily="34" charset="0"/>
                <a:ea typeface="Times New Roman" panose="02020603050405020304" pitchFamily="18" charset="0"/>
                <a:cs typeface="Mangal" panose="02040503050203030202" pitchFamily="18" charset="0"/>
              </a:rPr>
              <a:t> </a:t>
            </a:r>
            <a:r>
              <a:rPr lang="en-US" sz="2200" dirty="0" err="1">
                <a:solidFill>
                  <a:srgbClr val="002060"/>
                </a:solidFill>
                <a:latin typeface="Calibri" panose="020F0502020204030204" pitchFamily="34" charset="0"/>
                <a:ea typeface="Times New Roman" panose="02020603050405020304" pitchFamily="18" charset="0"/>
                <a:cs typeface="Mangal" panose="02040503050203030202" pitchFamily="18" charset="0"/>
              </a:rPr>
              <a:t>कमी</a:t>
            </a:r>
            <a:r>
              <a:rPr lang="en-US" sz="2200" dirty="0">
                <a:solidFill>
                  <a:srgbClr val="002060"/>
                </a:solidFill>
                <a:latin typeface="Calibri" panose="020F0502020204030204" pitchFamily="34" charset="0"/>
                <a:ea typeface="Times New Roman" panose="02020603050405020304" pitchFamily="18" charset="0"/>
                <a:cs typeface="Mangal" panose="02040503050203030202" pitchFamily="18" charset="0"/>
              </a:rPr>
              <a:t> </a:t>
            </a:r>
            <a:r>
              <a:rPr lang="en-US" sz="2200" dirty="0" err="1">
                <a:solidFill>
                  <a:srgbClr val="002060"/>
                </a:solidFill>
                <a:latin typeface="Calibri" panose="020F0502020204030204" pitchFamily="34" charset="0"/>
                <a:ea typeface="Times New Roman" panose="02020603050405020304" pitchFamily="18" charset="0"/>
                <a:cs typeface="Mangal" panose="02040503050203030202" pitchFamily="18" charset="0"/>
              </a:rPr>
              <a:t>असते</a:t>
            </a:r>
            <a:r>
              <a:rPr lang="en-US" sz="2200" dirty="0">
                <a:solidFill>
                  <a:srgbClr val="002060"/>
                </a:solidFill>
                <a:latin typeface="Calibri" panose="020F0502020204030204" pitchFamily="34" charset="0"/>
                <a:ea typeface="Times New Roman" panose="02020603050405020304" pitchFamily="18" charset="0"/>
                <a:cs typeface="Mangal" panose="02040503050203030202" pitchFamily="18" charset="0"/>
              </a:rPr>
              <a:t>.</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दीर्घकाळ असणारे हिवाळे व </a:t>
            </a:r>
            <a:r>
              <a:rPr lang="en-US" sz="2200" dirty="0" err="1">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ति</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रपी सूर्यकिरणे यामुळे या विभागात सा</a:t>
            </a:r>
            <a:r>
              <a:rPr lang="en-US" sz="2200" dirty="0" err="1">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गरपृ</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ष्टाच</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तापमान गोठणबिंदू खाली असते</a:t>
            </a:r>
            <a:r>
              <a:rPr lang="en-US"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विषुवृत्तीय विभागात मात्र सूर्यकिरणे लंबरुप पडत असल्यामुळे तसेच परावर्तनाचे प्रमाण कमी असल्यामुळे तापमान जास्त आढळते</a:t>
            </a:r>
            <a:r>
              <a:rPr lang="en-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विषुववृत्तापासून दोन्ही </a:t>
            </a:r>
            <a:r>
              <a:rPr lang="en-US" sz="2200" dirty="0" err="1">
                <a:solidFill>
                  <a:srgbClr val="002060"/>
                </a:solidFill>
                <a:latin typeface="Calibri" panose="020F0502020204030204" pitchFamily="34" charset="0"/>
                <a:ea typeface="Times New Roman" panose="02020603050405020304" pitchFamily="18" charset="0"/>
                <a:cs typeface="Mangal" panose="02040503050203030202" pitchFamily="18" charset="0"/>
              </a:rPr>
              <a:t>ध्रु</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व</a:t>
            </a:r>
            <a:r>
              <a:rPr lang="en-US" sz="2200" dirty="0" err="1">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ीय</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प्रदेशाकडे सागर पृष्ठाच्या तापमानात घट होत जाते</a:t>
            </a:r>
            <a:r>
              <a:rPr lang="en-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r>
              <a:rPr lang="hi-IN" sz="22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a:t>
            </a:r>
            <a:endParaRPr lang="en-US" sz="22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688464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F6E1D37E-F6E3-4F87-AC7F-1B43F1D3FE87}"/>
              </a:ext>
            </a:extLst>
          </p:cNvPr>
          <p:cNvSpPr txBox="1"/>
          <p:nvPr/>
        </p:nvSpPr>
        <p:spPr>
          <a:xfrm>
            <a:off x="385762" y="-20007"/>
            <a:ext cx="11420475" cy="6261073"/>
          </a:xfrm>
          <a:prstGeom prst="rect">
            <a:avLst/>
          </a:prstGeom>
          <a:noFill/>
        </p:spPr>
        <p:txBody>
          <a:bodyPr wrap="square">
            <a:spAutoFit/>
          </a:bodyPr>
          <a:lstStyle/>
          <a:p>
            <a:pPr algn="just">
              <a:spcAft>
                <a:spcPts val="800"/>
              </a:spcAft>
            </a:pPr>
            <a:r>
              <a:rPr lang="en-US" sz="2400"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	</a:t>
            </a:r>
            <a:r>
              <a:rPr lang="hi-IN" sz="24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अटलांटिक महासागरपेक्षा पॅसिफिक महासागराची तापमान कक्षा कमी आहे</a:t>
            </a:r>
            <a:r>
              <a:rPr lang="en-US" sz="24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उत्तर गोलार्धात सागरजलाची तापमान कक्षा जास्त असून दक्षिण गोलार्धात सागर </a:t>
            </a:r>
            <a:r>
              <a:rPr lang="en-US" sz="2400" dirty="0" err="1">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जला</a:t>
            </a:r>
            <a:r>
              <a:rPr lang="hi-IN" sz="24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ची तापमान कक्षा कमी आहे</a:t>
            </a:r>
            <a:r>
              <a:rPr lang="en-US" sz="24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सागर जलाचे सर्वाधिक तापमान उष्णकटिबंधीय भूवेष्टित </a:t>
            </a:r>
            <a:r>
              <a:rPr lang="en-US" sz="2400" dirty="0" err="1">
                <a:solidFill>
                  <a:srgbClr val="002060"/>
                </a:solidFill>
                <a:latin typeface="Calibri" panose="020F0502020204030204" pitchFamily="34" charset="0"/>
                <a:ea typeface="Times New Roman" panose="02020603050405020304" pitchFamily="18" charset="0"/>
                <a:cs typeface="Mangal" panose="02040503050203030202" pitchFamily="18" charset="0"/>
              </a:rPr>
              <a:t>किंवा</a:t>
            </a:r>
            <a:r>
              <a:rPr lang="hi-IN" sz="24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 अर्ध भूवेष्टित समुद्रात आढळते</a:t>
            </a:r>
            <a:r>
              <a:rPr lang="en-IN" sz="2400" dirty="0">
                <a:solidFill>
                  <a:srgbClr val="002060"/>
                </a:solidFill>
                <a:effectLst/>
                <a:latin typeface="Calibri" panose="020F0502020204030204" pitchFamily="34" charset="0"/>
                <a:ea typeface="Times New Roman" panose="02020603050405020304" pitchFamily="18" charset="0"/>
                <a:cs typeface="Mangal" panose="02040503050203030202" pitchFamily="18" charset="0"/>
              </a:rPr>
              <a:t>.</a:t>
            </a:r>
            <a:endParaRPr lang="en-US" sz="2400" dirty="0">
              <a:solidFill>
                <a:srgbClr val="002060"/>
              </a:solidFill>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just">
              <a:spcBef>
                <a:spcPts val="0"/>
              </a:spcBef>
              <a:spcAft>
                <a:spcPts val="800"/>
              </a:spcAft>
            </a:pPr>
            <a:r>
              <a:rPr lang="en-US" sz="2400" dirty="0">
                <a:solidFill>
                  <a:srgbClr val="FF0000"/>
                </a:solidFill>
                <a:latin typeface="Calibri" panose="020F0502020204030204" pitchFamily="34" charset="0"/>
                <a:ea typeface="Times New Roman" panose="02020603050405020304" pitchFamily="18" charset="0"/>
                <a:cs typeface="Mangal" panose="02040503050203030202" pitchFamily="18" charset="0"/>
              </a:rPr>
              <a:t>	</a:t>
            </a:r>
            <a:r>
              <a:rPr lang="hi-IN" sz="2400"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सागर </a:t>
            </a:r>
            <a:r>
              <a:rPr lang="en-US" sz="2400"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ज</a:t>
            </a:r>
            <a:r>
              <a:rPr lang="hi-IN" sz="2400"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ल</a:t>
            </a:r>
            <a:r>
              <a:rPr lang="en-US" sz="2400"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च्या तापमानाच</a:t>
            </a:r>
            <a:r>
              <a:rPr lang="en-US" sz="2400"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 क्षितिज समांतर वितर</a:t>
            </a:r>
            <a:r>
              <a:rPr lang="en-US" sz="2400"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ण</a:t>
            </a:r>
            <a:r>
              <a:rPr lang="hi-IN" sz="2400"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 समताप रेषाच्या साह्याने दाखविल</a:t>
            </a:r>
            <a:r>
              <a:rPr lang="en-US" sz="2400"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 जाते</a:t>
            </a:r>
            <a:r>
              <a:rPr lang="en-US" sz="2400"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 समुद्रावर समताप रेषा जवळजवळ एकमेक</a:t>
            </a:r>
            <a:r>
              <a:rPr lang="en-US" sz="2400" dirty="0" err="1">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ना समांतर असून पूर्व पश्चिम दिशेत गेलेल्या आढळतात</a:t>
            </a:r>
            <a:r>
              <a:rPr lang="en-US" sz="2400"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 याचाच अर्थ प्रत्येक अक्षवृत्तावर तापमान सारखे असते</a:t>
            </a:r>
            <a:r>
              <a:rPr lang="en-IN" sz="2400"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a:t>
            </a:r>
          </a:p>
          <a:p>
            <a:pPr marL="0" marR="0" algn="just">
              <a:lnSpc>
                <a:spcPct val="150000"/>
              </a:lnSpc>
              <a:spcBef>
                <a:spcPts val="0"/>
              </a:spcBef>
              <a:spcAft>
                <a:spcPts val="800"/>
              </a:spcAft>
            </a:pPr>
            <a:r>
              <a:rPr lang="hi-IN" sz="2400" b="1" dirty="0">
                <a:solidFill>
                  <a:srgbClr val="C00000"/>
                </a:solidFill>
                <a:effectLst/>
                <a:latin typeface="Calibri" panose="020F0502020204030204" pitchFamily="34" charset="0"/>
                <a:ea typeface="Times New Roman" panose="02020603050405020304" pitchFamily="18" charset="0"/>
                <a:cs typeface="Mangal" panose="02040503050203030202" pitchFamily="18" charset="0"/>
              </a:rPr>
              <a:t>सागर जलाच्या तापमानाचे खोलीनुसार वितरण</a:t>
            </a:r>
            <a:endParaRPr lang="en-US" sz="2400" b="1" dirty="0">
              <a:solidFill>
                <a:srgbClr val="C00000"/>
              </a:solidFill>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50000"/>
              </a:lnSpc>
            </a:pPr>
            <a:r>
              <a:rPr lang="en-US" sz="2400" dirty="0">
                <a:solidFill>
                  <a:srgbClr val="FF0000"/>
                </a:solidFill>
                <a:effectLst/>
                <a:latin typeface="Calibri" panose="020F0502020204030204" pitchFamily="34" charset="0"/>
                <a:ea typeface="Times New Roman" panose="02020603050405020304" pitchFamily="18" charset="0"/>
                <a:cs typeface="Mangal" panose="02040503050203030202" pitchFamily="18" charset="0"/>
              </a:rPr>
              <a:t>	</a:t>
            </a:r>
            <a:r>
              <a:rPr lang="hi-IN" sz="2400" dirty="0">
                <a:solidFill>
                  <a:srgbClr val="00B050"/>
                </a:solidFill>
                <a:effectLst/>
                <a:latin typeface="Calibri" panose="020F0502020204030204" pitchFamily="34" charset="0"/>
                <a:ea typeface="Times New Roman" panose="02020603050405020304" pitchFamily="18" charset="0"/>
                <a:cs typeface="Mangal" panose="02040503050203030202" pitchFamily="18" charset="0"/>
              </a:rPr>
              <a:t>सर्वसाधारणपणे सागर पृष्ठभागाकड</a:t>
            </a:r>
            <a:r>
              <a:rPr lang="en-US" sz="2400" dirty="0" err="1">
                <a:solidFill>
                  <a:srgbClr val="00B050"/>
                </a:solidFill>
                <a:effectLst/>
                <a:latin typeface="Calibri" panose="020F0502020204030204" pitchFamily="34" charset="0"/>
                <a:ea typeface="Times New Roman" panose="02020603050405020304" pitchFamily="18" charset="0"/>
                <a:cs typeface="Mangal" panose="02040503050203030202" pitchFamily="18" charset="0"/>
              </a:rPr>
              <a:t>ून</a:t>
            </a:r>
            <a:r>
              <a:rPr lang="hi-IN" sz="2400" dirty="0">
                <a:solidFill>
                  <a:srgbClr val="00B050"/>
                </a:solidFill>
                <a:effectLst/>
                <a:latin typeface="Calibri" panose="020F0502020204030204" pitchFamily="34" charset="0"/>
                <a:ea typeface="Times New Roman" panose="02020603050405020304" pitchFamily="18" charset="0"/>
                <a:cs typeface="Mangal" panose="02040503050203030202" pitchFamily="18" charset="0"/>
              </a:rPr>
              <a:t> सागराच्या </a:t>
            </a:r>
            <a:r>
              <a:rPr lang="en-US" sz="2400" dirty="0" err="1">
                <a:solidFill>
                  <a:srgbClr val="00B050"/>
                </a:solidFill>
                <a:effectLst/>
                <a:latin typeface="Calibri" panose="020F0502020204030204" pitchFamily="34" charset="0"/>
                <a:ea typeface="Times New Roman" panose="02020603050405020304" pitchFamily="18" charset="0"/>
                <a:cs typeface="Mangal" panose="02040503050203030202" pitchFamily="18" charset="0"/>
              </a:rPr>
              <a:t>तळभागा</a:t>
            </a:r>
            <a:r>
              <a:rPr lang="hi-IN" sz="2400" dirty="0">
                <a:solidFill>
                  <a:srgbClr val="00B050"/>
                </a:solidFill>
                <a:effectLst/>
                <a:latin typeface="Calibri" panose="020F0502020204030204" pitchFamily="34" charset="0"/>
                <a:ea typeface="Times New Roman" panose="02020603050405020304" pitchFamily="18" charset="0"/>
                <a:cs typeface="Mangal" panose="02040503050203030202" pitchFamily="18" charset="0"/>
              </a:rPr>
              <a:t>कडे जाताना तापमान कमी होत जात असते पण तापमानातील ही घट </a:t>
            </a:r>
            <a:r>
              <a:rPr lang="en-US" sz="2400" dirty="0" err="1">
                <a:solidFill>
                  <a:srgbClr val="00B050"/>
                </a:solidFill>
                <a:latin typeface="Calibri" panose="020F0502020204030204" pitchFamily="34" charset="0"/>
                <a:ea typeface="Times New Roman" panose="02020603050405020304" pitchFamily="18" charset="0"/>
                <a:cs typeface="Mangal" panose="02040503050203030202" pitchFamily="18" charset="0"/>
              </a:rPr>
              <a:t>खोली</a:t>
            </a:r>
            <a:r>
              <a:rPr lang="hi-IN" sz="2400" dirty="0">
                <a:solidFill>
                  <a:srgbClr val="00B050"/>
                </a:solidFill>
                <a:effectLst/>
                <a:latin typeface="Calibri" panose="020F0502020204030204" pitchFamily="34" charset="0"/>
                <a:ea typeface="Times New Roman" panose="02020603050405020304" pitchFamily="18" charset="0"/>
                <a:cs typeface="Mangal" panose="02040503050203030202" pitchFamily="18" charset="0"/>
              </a:rPr>
              <a:t>च्या </a:t>
            </a:r>
            <a:r>
              <a:rPr lang="en-US" sz="2400" dirty="0" err="1">
                <a:solidFill>
                  <a:srgbClr val="00B050"/>
                </a:solidFill>
                <a:effectLst/>
                <a:latin typeface="Calibri" panose="020F0502020204030204" pitchFamily="34" charset="0"/>
                <a:ea typeface="Times New Roman" panose="02020603050405020304" pitchFamily="18" charset="0"/>
                <a:cs typeface="Mangal" panose="02040503050203030202" pitchFamily="18" charset="0"/>
              </a:rPr>
              <a:t>पटीत</a:t>
            </a:r>
            <a:r>
              <a:rPr lang="en-US" sz="2400" dirty="0">
                <a:solidFill>
                  <a:srgbClr val="00B050"/>
                </a:solidFill>
                <a:effectLst/>
                <a:latin typeface="Calibri" panose="020F0502020204030204" pitchFamily="34" charset="0"/>
                <a:ea typeface="Times New Roman" panose="02020603050405020304" pitchFamily="18" charset="0"/>
                <a:cs typeface="Mangal" panose="02040503050203030202" pitchFamily="18" charset="0"/>
              </a:rPr>
              <a:t> </a:t>
            </a:r>
            <a:r>
              <a:rPr lang="hi-IN" sz="2400" dirty="0">
                <a:solidFill>
                  <a:srgbClr val="00B050"/>
                </a:solidFill>
                <a:effectLst/>
                <a:latin typeface="Calibri" panose="020F0502020204030204" pitchFamily="34" charset="0"/>
                <a:ea typeface="Times New Roman" panose="02020603050405020304" pitchFamily="18" charset="0"/>
                <a:cs typeface="Mangal" panose="02040503050203030202" pitchFamily="18" charset="0"/>
              </a:rPr>
              <a:t>होत नाही</a:t>
            </a:r>
            <a:r>
              <a:rPr lang="en-US" sz="2400" dirty="0">
                <a:solidFill>
                  <a:srgbClr val="00B050"/>
                </a:solidFill>
                <a:effectLst/>
                <a:latin typeface="Calibri" panose="020F0502020204030204" pitchFamily="34" charset="0"/>
                <a:ea typeface="Times New Roman" panose="02020603050405020304" pitchFamily="18" charset="0"/>
                <a:cs typeface="Mangal" panose="02040503050203030202" pitchFamily="18" charset="0"/>
              </a:rPr>
              <a:t>.</a:t>
            </a:r>
            <a:r>
              <a:rPr lang="hi-IN" sz="2400" dirty="0">
                <a:solidFill>
                  <a:srgbClr val="00B050"/>
                </a:solidFill>
                <a:effectLst/>
                <a:latin typeface="Calibri" panose="020F0502020204030204" pitchFamily="34" charset="0"/>
                <a:ea typeface="Times New Roman" panose="02020603050405020304" pitchFamily="18" charset="0"/>
                <a:cs typeface="Mangal" panose="02040503050203030202" pitchFamily="18" charset="0"/>
              </a:rPr>
              <a:t> विषुववृत्तीय भागात सागरजलाच्या पृष्ठभागाचे तापमान 25 अंश ते 26 अंश सेल्सिअस असते तर धृवावर ते </a:t>
            </a:r>
            <a:r>
              <a:rPr lang="en-US" sz="2400" dirty="0" err="1">
                <a:solidFill>
                  <a:srgbClr val="00B050"/>
                </a:solidFill>
                <a:effectLst/>
                <a:latin typeface="Calibri" panose="020F0502020204030204" pitchFamily="34" charset="0"/>
                <a:ea typeface="Times New Roman" panose="02020603050405020304" pitchFamily="18" charset="0"/>
                <a:cs typeface="Mangal" panose="02040503050203030202" pitchFamily="18" charset="0"/>
              </a:rPr>
              <a:t>गोठण</a:t>
            </a:r>
            <a:r>
              <a:rPr lang="hi-IN" sz="2400" dirty="0">
                <a:solidFill>
                  <a:srgbClr val="00B050"/>
                </a:solidFill>
                <a:effectLst/>
                <a:latin typeface="Calibri" panose="020F0502020204030204" pitchFamily="34" charset="0"/>
                <a:ea typeface="Times New Roman" panose="02020603050405020304" pitchFamily="18" charset="0"/>
                <a:cs typeface="Mangal" panose="02040503050203030202" pitchFamily="18" charset="0"/>
              </a:rPr>
              <a:t>बिंदूच्या खाली आढळते</a:t>
            </a:r>
            <a:r>
              <a:rPr lang="en-US" sz="2400" dirty="0">
                <a:solidFill>
                  <a:srgbClr val="00B050"/>
                </a:solidFill>
                <a:effectLst/>
                <a:latin typeface="Calibri" panose="020F0502020204030204" pitchFamily="34" charset="0"/>
                <a:ea typeface="Times New Roman" panose="02020603050405020304" pitchFamily="18" charset="0"/>
                <a:cs typeface="Mangal" panose="02040503050203030202" pitchFamily="18" charset="0"/>
              </a:rPr>
              <a:t>. </a:t>
            </a:r>
            <a:r>
              <a:rPr lang="en-US" sz="2400" dirty="0" err="1">
                <a:solidFill>
                  <a:srgbClr val="00B050"/>
                </a:solidFill>
                <a:effectLst/>
                <a:latin typeface="Calibri" panose="020F0502020204030204" pitchFamily="34" charset="0"/>
                <a:ea typeface="Times New Roman" panose="02020603050405020304" pitchFamily="18" charset="0"/>
                <a:cs typeface="Mangal" panose="02040503050203030202" pitchFamily="18" charset="0"/>
              </a:rPr>
              <a:t>मात्र</a:t>
            </a:r>
            <a:r>
              <a:rPr lang="en-US" sz="2400" dirty="0">
                <a:solidFill>
                  <a:srgbClr val="00B050"/>
                </a:solidFill>
                <a:effectLst/>
                <a:latin typeface="Calibri" panose="020F0502020204030204" pitchFamily="34" charset="0"/>
                <a:ea typeface="Times New Roman" panose="02020603050405020304" pitchFamily="18" charset="0"/>
                <a:cs typeface="Mangal" panose="02040503050203030202" pitchFamily="18" charset="0"/>
              </a:rPr>
              <a:t> </a:t>
            </a:r>
            <a:r>
              <a:rPr lang="en-US" sz="2400" dirty="0" err="1">
                <a:solidFill>
                  <a:srgbClr val="00B050"/>
                </a:solidFill>
                <a:effectLst/>
                <a:latin typeface="Calibri" panose="020F0502020204030204" pitchFamily="34" charset="0"/>
                <a:ea typeface="Times New Roman" panose="02020603050405020304" pitchFamily="18" charset="0"/>
                <a:cs typeface="Mangal" panose="02040503050203030202" pitchFamily="18" charset="0"/>
              </a:rPr>
              <a:t>विषुवृत्</a:t>
            </a:r>
            <a:r>
              <a:rPr lang="en-US" sz="2400" dirty="0" err="1">
                <a:solidFill>
                  <a:srgbClr val="00B050"/>
                </a:solidFill>
                <a:latin typeface="Calibri" panose="020F0502020204030204" pitchFamily="34" charset="0"/>
                <a:ea typeface="Times New Roman" panose="02020603050405020304" pitchFamily="18" charset="0"/>
                <a:cs typeface="Mangal" panose="02040503050203030202" pitchFamily="18" charset="0"/>
              </a:rPr>
              <a:t>तापासून</a:t>
            </a:r>
            <a:r>
              <a:rPr lang="en-US" sz="2400" dirty="0">
                <a:solidFill>
                  <a:srgbClr val="00B050"/>
                </a:solidFill>
                <a:latin typeface="Calibri" panose="020F0502020204030204" pitchFamily="34" charset="0"/>
                <a:ea typeface="Times New Roman" panose="02020603050405020304" pitchFamily="18" charset="0"/>
                <a:cs typeface="Mangal" panose="02040503050203030202" pitchFamily="18" charset="0"/>
              </a:rPr>
              <a:t> </a:t>
            </a:r>
            <a:r>
              <a:rPr lang="en-US" sz="2400" dirty="0" err="1">
                <a:solidFill>
                  <a:srgbClr val="00B050"/>
                </a:solidFill>
                <a:latin typeface="Calibri" panose="020F0502020204030204" pitchFamily="34" charset="0"/>
                <a:ea typeface="Times New Roman" panose="02020603050405020304" pitchFamily="18" charset="0"/>
                <a:cs typeface="Mangal" panose="02040503050203030202" pitchFamily="18" charset="0"/>
              </a:rPr>
              <a:t>ध्रुवापर्यंत</a:t>
            </a:r>
            <a:r>
              <a:rPr lang="en-US" sz="2400" dirty="0">
                <a:solidFill>
                  <a:srgbClr val="00B050"/>
                </a:solidFill>
                <a:latin typeface="Calibri" panose="020F0502020204030204" pitchFamily="34" charset="0"/>
                <a:ea typeface="Times New Roman" panose="02020603050405020304" pitchFamily="18" charset="0"/>
                <a:cs typeface="Mangal" panose="02040503050203030202" pitchFamily="18" charset="0"/>
              </a:rPr>
              <a:t> </a:t>
            </a:r>
            <a:r>
              <a:rPr lang="en-US" sz="2400" dirty="0" err="1">
                <a:solidFill>
                  <a:srgbClr val="00B050"/>
                </a:solidFill>
                <a:latin typeface="Calibri" panose="020F0502020204030204" pitchFamily="34" charset="0"/>
                <a:ea typeface="Times New Roman" panose="02020603050405020304" pitchFamily="18" charset="0"/>
                <a:cs typeface="Mangal" panose="02040503050203030202" pitchFamily="18" charset="0"/>
              </a:rPr>
              <a:t>सागरतळाकडे</a:t>
            </a:r>
            <a:r>
              <a:rPr lang="hi-IN" sz="2400" dirty="0">
                <a:solidFill>
                  <a:srgbClr val="00B050"/>
                </a:solidFill>
                <a:effectLst/>
                <a:latin typeface="Calibri" panose="020F0502020204030204" pitchFamily="34" charset="0"/>
                <a:ea typeface="Times New Roman" panose="02020603050405020304" pitchFamily="18" charset="0"/>
                <a:cs typeface="Mangal" panose="02040503050203030202" pitchFamily="18" charset="0"/>
              </a:rPr>
              <a:t> जास्त </a:t>
            </a:r>
            <a:r>
              <a:rPr lang="en-US" sz="2400" dirty="0" err="1">
                <a:solidFill>
                  <a:srgbClr val="00B050"/>
                </a:solidFill>
                <a:effectLst/>
                <a:latin typeface="Calibri" panose="020F0502020204030204" pitchFamily="34" charset="0"/>
                <a:ea typeface="Times New Roman" panose="02020603050405020304" pitchFamily="18" charset="0"/>
                <a:cs typeface="Mangal" panose="02040503050203030202" pitchFamily="18" charset="0"/>
              </a:rPr>
              <a:t>खोलीवर</a:t>
            </a:r>
            <a:r>
              <a:rPr lang="en-US" sz="2400" dirty="0">
                <a:solidFill>
                  <a:srgbClr val="00B050"/>
                </a:solidFill>
                <a:effectLst/>
                <a:latin typeface="Calibri" panose="020F0502020204030204" pitchFamily="34" charset="0"/>
                <a:ea typeface="Times New Roman" panose="02020603050405020304" pitchFamily="18" charset="0"/>
                <a:cs typeface="Mangal" panose="02040503050203030202" pitchFamily="18" charset="0"/>
              </a:rPr>
              <a:t> </a:t>
            </a:r>
            <a:r>
              <a:rPr lang="hi-IN" sz="2400" dirty="0">
                <a:solidFill>
                  <a:srgbClr val="00B050"/>
                </a:solidFill>
                <a:effectLst/>
                <a:latin typeface="Calibri" panose="020F0502020204030204" pitchFamily="34" charset="0"/>
                <a:ea typeface="Times New Roman" panose="02020603050405020304" pitchFamily="18" charset="0"/>
                <a:cs typeface="Mangal" panose="02040503050203030202" pitchFamily="18" charset="0"/>
              </a:rPr>
              <a:t>तापमान सर्वत्र सारखे म्हणजे दोन अंश सेल्सिअस</a:t>
            </a:r>
            <a:r>
              <a:rPr lang="en-US" sz="2400" dirty="0">
                <a:solidFill>
                  <a:srgbClr val="00B050"/>
                </a:solidFill>
                <a:effectLst/>
                <a:latin typeface="Calibri" panose="020F0502020204030204" pitchFamily="34" charset="0"/>
                <a:ea typeface="Times New Roman" panose="02020603050405020304" pitchFamily="18" charset="0"/>
                <a:cs typeface="Mangal" panose="02040503050203030202" pitchFamily="18" charset="0"/>
              </a:rPr>
              <a:t> </a:t>
            </a:r>
            <a:r>
              <a:rPr lang="en-US" sz="2400" dirty="0" err="1">
                <a:solidFill>
                  <a:srgbClr val="00B050"/>
                </a:solidFill>
                <a:effectLst/>
                <a:latin typeface="Calibri" panose="020F0502020204030204" pitchFamily="34" charset="0"/>
                <a:ea typeface="Times New Roman" panose="02020603050405020304" pitchFamily="18" charset="0"/>
                <a:cs typeface="Mangal" panose="02040503050203030202" pitchFamily="18" charset="0"/>
              </a:rPr>
              <a:t>आढळते</a:t>
            </a:r>
            <a:r>
              <a:rPr lang="en-IN" sz="2400" dirty="0">
                <a:solidFill>
                  <a:srgbClr val="00B050"/>
                </a:solidFill>
                <a:effectLst/>
                <a:latin typeface="Calibri" panose="020F0502020204030204" pitchFamily="34" charset="0"/>
                <a:ea typeface="Times New Roman" panose="02020603050405020304" pitchFamily="18" charset="0"/>
                <a:cs typeface="Mangal" panose="02040503050203030202" pitchFamily="18" charset="0"/>
              </a:rPr>
              <a:t>.</a:t>
            </a:r>
            <a:endParaRPr lang="en-US" sz="2400" dirty="0">
              <a:solidFill>
                <a:srgbClr val="00B050"/>
              </a:solidFill>
            </a:endParaRPr>
          </a:p>
        </p:txBody>
      </p:sp>
    </p:spTree>
    <p:extLst>
      <p:ext uri="{BB962C8B-B14F-4D97-AF65-F5344CB8AC3E}">
        <p14:creationId xmlns:p14="http://schemas.microsoft.com/office/powerpoint/2010/main" val="652387248"/>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F496CB"/>
      </a:accent1>
      <a:accent2>
        <a:srgbClr val="BC356F"/>
      </a:accent2>
      <a:accent3>
        <a:srgbClr val="E65331"/>
      </a:accent3>
      <a:accent4>
        <a:srgbClr val="F27E19"/>
      </a:accent4>
      <a:accent5>
        <a:srgbClr val="F2AC19"/>
      </a:accent5>
      <a:accent6>
        <a:srgbClr val="BC80E0"/>
      </a:accent6>
      <a:hlink>
        <a:srgbClr val="EF5285"/>
      </a:hlink>
      <a:folHlink>
        <a:srgbClr val="F77F90"/>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23659B44-6E34-4CE8-8F0D-387DA7996826}"/>
    </a:ext>
  </a:extLst>
</a:theme>
</file>

<file path=docProps/app.xml><?xml version="1.0" encoding="utf-8"?>
<Properties xmlns="http://schemas.openxmlformats.org/officeDocument/2006/extended-properties" xmlns:vt="http://schemas.openxmlformats.org/officeDocument/2006/docPropsVTypes">
  <Template>Facet</Template>
  <TotalTime>954</TotalTime>
  <Words>970</Words>
  <Application>Microsoft Office PowerPoint</Application>
  <PresentationFormat>Custom</PresentationFormat>
  <Paragraphs>199</Paragraphs>
  <Slides>70</Slides>
  <Notes>0</Notes>
  <HiddenSlides>68</HiddenSlides>
  <MMClips>0</MMClips>
  <ScaleCrop>false</ScaleCrop>
  <HeadingPairs>
    <vt:vector size="4" baseType="variant">
      <vt:variant>
        <vt:lpstr>Theme</vt:lpstr>
      </vt:variant>
      <vt:variant>
        <vt:i4>2</vt:i4>
      </vt:variant>
      <vt:variant>
        <vt:lpstr>Slide Titles</vt:lpstr>
      </vt:variant>
      <vt:variant>
        <vt:i4>70</vt:i4>
      </vt:variant>
    </vt:vector>
  </HeadingPairs>
  <TitlesOfParts>
    <vt:vector size="72" baseType="lpstr">
      <vt:lpstr>Gallery</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सागर जलाची क्षारता</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prathameshkalaskar2@gmail.com</dc:creator>
  <cp:lastModifiedBy>KBPE</cp:lastModifiedBy>
  <cp:revision>76</cp:revision>
  <dcterms:created xsi:type="dcterms:W3CDTF">2021-07-12T10:03:42Z</dcterms:created>
  <dcterms:modified xsi:type="dcterms:W3CDTF">2023-03-03T08:55:40Z</dcterms:modified>
</cp:coreProperties>
</file>