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36" r:id="rId2"/>
    <p:sldMasterId id="2147483748" r:id="rId3"/>
  </p:sldMasterIdLst>
  <p:sldIdLst>
    <p:sldId id="331" r:id="rId4"/>
    <p:sldId id="332" r:id="rId5"/>
    <p:sldId id="291" r:id="rId6"/>
    <p:sldId id="256" r:id="rId7"/>
    <p:sldId id="257" r:id="rId8"/>
    <p:sldId id="258" r:id="rId9"/>
    <p:sldId id="260" r:id="rId10"/>
    <p:sldId id="327" r:id="rId11"/>
    <p:sldId id="261" r:id="rId12"/>
    <p:sldId id="328" r:id="rId13"/>
    <p:sldId id="262" r:id="rId14"/>
    <p:sldId id="33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4A12AE"/>
    <a:srgbClr val="CC00FF"/>
    <a:srgbClr val="FF3300"/>
    <a:srgbClr val="2305D5"/>
    <a:srgbClr val="000066"/>
    <a:srgbClr val="CC00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>
        <p:scale>
          <a:sx n="91" d="100"/>
          <a:sy n="91" d="100"/>
        </p:scale>
        <p:origin x="-12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4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6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2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61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9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07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25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238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6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28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84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97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39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2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33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04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28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4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8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87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23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56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08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28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13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4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02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73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3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9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9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5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8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8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9AC02A-2829-4ABB-925C-A4D9BE31411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B9C76AA-E443-41FD-B127-7AB4E2D0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51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EAFF26-922C-4283-8EE6-66C37CE031F1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6BCA88-EBEC-4AF2-B824-E09391D84A9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54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00B050"/>
            </a:gs>
            <a:gs pos="25000">
              <a:srgbClr val="FF0000"/>
            </a:gs>
            <a:gs pos="52000">
              <a:srgbClr val="00B0F0"/>
            </a:gs>
            <a:gs pos="80000">
              <a:srgbClr val="FFFF00"/>
            </a:gs>
            <a:gs pos="7000">
              <a:srgbClr val="7030A0"/>
            </a:gs>
            <a:gs pos="38000">
              <a:srgbClr val="FFC000"/>
            </a:gs>
            <a:gs pos="93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AAA1F3-8FB8-4E97-B5B9-93F90C4C9687}"/>
              </a:ext>
            </a:extLst>
          </p:cNvPr>
          <p:cNvSpPr/>
          <p:nvPr/>
        </p:nvSpPr>
        <p:spPr>
          <a:xfrm>
            <a:off x="1055182" y="985401"/>
            <a:ext cx="9924512" cy="4524315"/>
          </a:xfrm>
          <a:prstGeom prst="rect">
            <a:avLst/>
          </a:prstGeom>
          <a:noFill/>
          <a:ln>
            <a:noFill/>
          </a:ln>
          <a:effectLst>
            <a:outerShdw dist="127000" algn="tl" rotWithShape="0">
              <a:prstClr val="black"/>
            </a:outerShdw>
            <a:reflection blurRad="6350" stA="40000" endPos="21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हवा आणि हवामान </a:t>
            </a:r>
            <a:endParaRPr kumimoji="0" lang="en-IN" sz="9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angal" panose="02040503050203030202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नियंत्रित </a:t>
            </a:r>
            <a:endParaRPr kumimoji="0" lang="en-IN" sz="9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angal" panose="02040503050203030202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करणारे घटक	</a:t>
            </a:r>
            <a:endParaRPr kumimoji="0" lang="en-US" sz="9600" b="1" i="1" u="none" strike="noStrike" kern="1200" cap="none" spc="0" normalizeH="0" baseline="0" noProof="0" dirty="0">
              <a:ln w="19050" cap="flat" cmpd="sng">
                <a:solidFill>
                  <a:prstClr val="white"/>
                </a:solidFill>
                <a:prstDash val="solid"/>
              </a:ln>
              <a:gradFill flip="none" rotWithShape="1">
                <a:gsLst>
                  <a:gs pos="64000">
                    <a:srgbClr val="00B050"/>
                  </a:gs>
                  <a:gs pos="18000">
                    <a:srgbClr val="FF0000"/>
                  </a:gs>
                  <a:gs pos="48000">
                    <a:srgbClr val="00B0F0"/>
                  </a:gs>
                  <a:gs pos="85000">
                    <a:srgbClr val="FFFF00"/>
                  </a:gs>
                  <a:gs pos="0">
                    <a:srgbClr val="7030A0"/>
                  </a:gs>
                  <a:gs pos="36000">
                    <a:srgbClr val="FFC000"/>
                  </a:gs>
                  <a:gs pos="100000">
                    <a:srgbClr val="C00000"/>
                  </a:gs>
                </a:gsLst>
                <a:lin ang="0" scaled="1"/>
                <a:tileRect/>
              </a:gradFill>
              <a:effectLst>
                <a:outerShdw blurRad="38100" dist="38100" dir="2700000" algn="tl">
                  <a:prstClr val="black">
                    <a:alpha val="18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3A97AC-1B07-45D3-8274-41651A01C483}"/>
              </a:ext>
            </a:extLst>
          </p:cNvPr>
          <p:cNvSpPr txBox="1"/>
          <p:nvPr/>
        </p:nvSpPr>
        <p:spPr>
          <a:xfrm>
            <a:off x="1033279" y="1404311"/>
            <a:ext cx="1012544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FFFF00"/>
                </a:solidFill>
                <a:highlight>
                  <a:srgbClr val="008080"/>
                </a:highlight>
              </a:rPr>
              <a:t>7. </a:t>
            </a:r>
            <a:r>
              <a:rPr lang="hi-IN" sz="3200" b="1" dirty="0">
                <a:solidFill>
                  <a:srgbClr val="FFFF00"/>
                </a:solidFill>
                <a:highlight>
                  <a:srgbClr val="008080"/>
                </a:highlight>
              </a:rPr>
              <a:t>वनस्पती</a:t>
            </a:r>
            <a:r>
              <a:rPr lang="en-US" sz="3200" b="1" dirty="0">
                <a:solidFill>
                  <a:srgbClr val="FFFF00"/>
                </a:solidFill>
                <a:highlight>
                  <a:srgbClr val="008080"/>
                </a:highlight>
              </a:rPr>
              <a:t>, </a:t>
            </a:r>
            <a:r>
              <a:rPr lang="hi-IN" sz="3200" b="1" dirty="0">
                <a:solidFill>
                  <a:srgbClr val="FFFF00"/>
                </a:solidFill>
                <a:highlight>
                  <a:srgbClr val="008080"/>
                </a:highlight>
              </a:rPr>
              <a:t> आ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8080"/>
                </a:highlight>
              </a:rPr>
              <a:t>काशाची</a:t>
            </a:r>
            <a:r>
              <a:rPr lang="hi-IN" sz="3200" b="1" dirty="0">
                <a:solidFill>
                  <a:srgbClr val="FFFF00"/>
                </a:solidFill>
                <a:highlight>
                  <a:srgbClr val="008080"/>
                </a:highlight>
              </a:rPr>
              <a:t> स्थिती व पाऊस</a:t>
            </a:r>
            <a:r>
              <a:rPr lang="en-US" sz="3200" b="1" dirty="0">
                <a:solidFill>
                  <a:srgbClr val="FFFF00"/>
                </a:solidFill>
                <a:highlight>
                  <a:srgbClr val="008080"/>
                </a:highlight>
              </a:rPr>
              <a:t> :-</a:t>
            </a:r>
          </a:p>
          <a:p>
            <a:pPr algn="just"/>
            <a:r>
              <a:rPr lang="en-US" sz="3000" b="1" dirty="0">
                <a:solidFill>
                  <a:srgbClr val="FF3399"/>
                </a:solidFill>
              </a:rPr>
              <a:t>	</a:t>
            </a:r>
            <a:r>
              <a:rPr lang="hi-IN" sz="3000" dirty="0">
                <a:solidFill>
                  <a:srgbClr val="FF3399"/>
                </a:solidFill>
              </a:rPr>
              <a:t>घनदाट अरण्याच्या प्रदेशात सूर्यकिरणे भूपृ</a:t>
            </a:r>
            <a:r>
              <a:rPr lang="en-US" sz="3000" dirty="0" err="1">
                <a:solidFill>
                  <a:srgbClr val="FF3399"/>
                </a:solidFill>
              </a:rPr>
              <a:t>ष्ठा</a:t>
            </a:r>
            <a:r>
              <a:rPr lang="hi-IN" sz="3000" dirty="0">
                <a:solidFill>
                  <a:srgbClr val="FF3399"/>
                </a:solidFill>
              </a:rPr>
              <a:t>पर्यंत पोहचू शकत नाहीत</a:t>
            </a:r>
            <a:r>
              <a:rPr lang="en-US" sz="3000" dirty="0">
                <a:solidFill>
                  <a:srgbClr val="FF3399"/>
                </a:solidFill>
              </a:rPr>
              <a:t>,</a:t>
            </a:r>
            <a:r>
              <a:rPr lang="hi-IN" sz="3000" dirty="0">
                <a:solidFill>
                  <a:srgbClr val="FF3399"/>
                </a:solidFill>
              </a:rPr>
              <a:t> त्यामुळे जंगलयुक्त प्रदेशात उष्णता कमी प्रमाणात मिळते</a:t>
            </a:r>
            <a:r>
              <a:rPr lang="en-US" sz="3000" dirty="0">
                <a:solidFill>
                  <a:srgbClr val="FF3399"/>
                </a:solidFill>
              </a:rPr>
              <a:t>.</a:t>
            </a:r>
            <a:r>
              <a:rPr lang="hi-IN" sz="3000" dirty="0">
                <a:solidFill>
                  <a:srgbClr val="FF3399"/>
                </a:solidFill>
              </a:rPr>
              <a:t> याउलट ओसाड प्रदेशात वनस्पतीचा अभाव असल्यामुळे उष्णतेचे प्रमाण अधिक असते</a:t>
            </a:r>
            <a:r>
              <a:rPr lang="en-US" sz="3000" dirty="0">
                <a:solidFill>
                  <a:srgbClr val="FF3399"/>
                </a:solidFill>
              </a:rPr>
              <a:t>.</a:t>
            </a:r>
          </a:p>
          <a:p>
            <a:pPr algn="just"/>
            <a:r>
              <a:rPr lang="hi-IN" sz="3000" dirty="0">
                <a:solidFill>
                  <a:srgbClr val="FF3399"/>
                </a:solidFill>
              </a:rPr>
              <a:t> आकाशाची स्थिती किंवा </a:t>
            </a:r>
            <a:r>
              <a:rPr lang="en-US" sz="3000" dirty="0" err="1">
                <a:solidFill>
                  <a:srgbClr val="FF3399"/>
                </a:solidFill>
              </a:rPr>
              <a:t>मेघाच्छादनामुळे</a:t>
            </a:r>
            <a:r>
              <a:rPr lang="en-US" sz="3000" dirty="0">
                <a:solidFill>
                  <a:srgbClr val="FF3399"/>
                </a:solidFill>
              </a:rPr>
              <a:t> </a:t>
            </a:r>
            <a:r>
              <a:rPr lang="en-US" sz="3000" dirty="0" err="1">
                <a:solidFill>
                  <a:srgbClr val="FF3399"/>
                </a:solidFill>
              </a:rPr>
              <a:t>प्रकाश</a:t>
            </a:r>
            <a:r>
              <a:rPr lang="en-US" sz="3000" dirty="0">
                <a:solidFill>
                  <a:srgbClr val="FF3399"/>
                </a:solidFill>
              </a:rPr>
              <a:t> </a:t>
            </a:r>
            <a:r>
              <a:rPr lang="en-US" sz="3000" dirty="0" err="1">
                <a:solidFill>
                  <a:srgbClr val="FF3399"/>
                </a:solidFill>
              </a:rPr>
              <a:t>किरणास</a:t>
            </a:r>
            <a:r>
              <a:rPr lang="en-US" sz="3000" dirty="0">
                <a:solidFill>
                  <a:srgbClr val="FF3399"/>
                </a:solidFill>
              </a:rPr>
              <a:t> </a:t>
            </a:r>
            <a:r>
              <a:rPr lang="hi-IN" sz="3000" dirty="0">
                <a:solidFill>
                  <a:srgbClr val="FF3399"/>
                </a:solidFill>
              </a:rPr>
              <a:t>अडथळा निर्माण होतो</a:t>
            </a:r>
            <a:r>
              <a:rPr lang="en-US" sz="3000" dirty="0">
                <a:solidFill>
                  <a:srgbClr val="FF3399"/>
                </a:solidFill>
              </a:rPr>
              <a:t>.</a:t>
            </a:r>
            <a:r>
              <a:rPr lang="hi-IN" sz="3000" dirty="0">
                <a:solidFill>
                  <a:srgbClr val="FF3399"/>
                </a:solidFill>
              </a:rPr>
              <a:t> परिणामी </a:t>
            </a:r>
            <a:r>
              <a:rPr lang="en-US" sz="3000" dirty="0" err="1">
                <a:solidFill>
                  <a:srgbClr val="FF3399"/>
                </a:solidFill>
              </a:rPr>
              <a:t>दिवसा</a:t>
            </a:r>
            <a:r>
              <a:rPr lang="en-US" sz="3000" dirty="0">
                <a:solidFill>
                  <a:srgbClr val="FF3399"/>
                </a:solidFill>
              </a:rPr>
              <a:t> </a:t>
            </a:r>
            <a:r>
              <a:rPr lang="hi-IN" sz="3000" dirty="0">
                <a:solidFill>
                  <a:srgbClr val="FF3399"/>
                </a:solidFill>
              </a:rPr>
              <a:t>जमीन लवकर तापत नाही व रात्री लवकर थंड पडत नाही त्यामुळे हवामान </a:t>
            </a:r>
            <a:r>
              <a:rPr lang="en-US" sz="3000" dirty="0" err="1">
                <a:solidFill>
                  <a:srgbClr val="FF3399"/>
                </a:solidFill>
              </a:rPr>
              <a:t>सम</a:t>
            </a:r>
            <a:r>
              <a:rPr lang="en-US" sz="3000" dirty="0">
                <a:solidFill>
                  <a:srgbClr val="FF3399"/>
                </a:solidFill>
              </a:rPr>
              <a:t> </a:t>
            </a:r>
            <a:r>
              <a:rPr lang="hi-IN" sz="3000" dirty="0">
                <a:solidFill>
                  <a:srgbClr val="FF3399"/>
                </a:solidFill>
              </a:rPr>
              <a:t>असते</a:t>
            </a:r>
            <a:r>
              <a:rPr lang="en-US" sz="3000" dirty="0">
                <a:solidFill>
                  <a:srgbClr val="FF3399"/>
                </a:solidFill>
              </a:rPr>
              <a:t>. </a:t>
            </a:r>
            <a:r>
              <a:rPr lang="en-US" sz="3000" dirty="0" err="1">
                <a:solidFill>
                  <a:srgbClr val="FF3399"/>
                </a:solidFill>
              </a:rPr>
              <a:t>या</a:t>
            </a:r>
            <a:r>
              <a:rPr lang="en-US" sz="3000" dirty="0">
                <a:solidFill>
                  <a:srgbClr val="FF3399"/>
                </a:solidFill>
              </a:rPr>
              <a:t> </a:t>
            </a:r>
            <a:r>
              <a:rPr lang="en-US" sz="3000" dirty="0" err="1">
                <a:solidFill>
                  <a:srgbClr val="FF3399"/>
                </a:solidFill>
              </a:rPr>
              <a:t>उलट</a:t>
            </a:r>
            <a:r>
              <a:rPr lang="hi-IN" sz="3000" dirty="0">
                <a:solidFill>
                  <a:srgbClr val="FF3399"/>
                </a:solidFill>
              </a:rPr>
              <a:t> स्थिती </a:t>
            </a:r>
            <a:r>
              <a:rPr lang="en-US" sz="3000" dirty="0" err="1">
                <a:solidFill>
                  <a:srgbClr val="FF3399"/>
                </a:solidFill>
              </a:rPr>
              <a:t>आकाश</a:t>
            </a:r>
            <a:r>
              <a:rPr lang="en-US" sz="3000" dirty="0">
                <a:solidFill>
                  <a:srgbClr val="FF3399"/>
                </a:solidFill>
              </a:rPr>
              <a:t> </a:t>
            </a:r>
            <a:r>
              <a:rPr lang="en-US" sz="3000" dirty="0" err="1">
                <a:solidFill>
                  <a:srgbClr val="FF3399"/>
                </a:solidFill>
              </a:rPr>
              <a:t>निरभ्र</a:t>
            </a:r>
            <a:r>
              <a:rPr lang="en-US" sz="3000" dirty="0">
                <a:solidFill>
                  <a:srgbClr val="FF3399"/>
                </a:solidFill>
              </a:rPr>
              <a:t> </a:t>
            </a:r>
            <a:r>
              <a:rPr lang="hi-IN" sz="3000" dirty="0">
                <a:solidFill>
                  <a:srgbClr val="FF3399"/>
                </a:solidFill>
              </a:rPr>
              <a:t>असल्यास हवामान विषम असते</a:t>
            </a:r>
            <a:r>
              <a:rPr lang="en-US" sz="3000" dirty="0">
                <a:solidFill>
                  <a:srgbClr val="FF33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54493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DCCA6C-6EFB-475E-B415-8B3BB376E05C}"/>
              </a:ext>
            </a:extLst>
          </p:cNvPr>
          <p:cNvSpPr txBox="1"/>
          <p:nvPr/>
        </p:nvSpPr>
        <p:spPr>
          <a:xfrm>
            <a:off x="1177159" y="1681822"/>
            <a:ext cx="9837682" cy="349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>
                <a:solidFill>
                  <a:srgbClr val="CC00FF"/>
                </a:solidFill>
              </a:rPr>
              <a:t>	</a:t>
            </a:r>
            <a:r>
              <a:rPr lang="en-US" sz="3000" dirty="0" err="1">
                <a:solidFill>
                  <a:srgbClr val="CC00FF"/>
                </a:solidFill>
              </a:rPr>
              <a:t>पर्जन्याचे</a:t>
            </a:r>
            <a:r>
              <a:rPr lang="hi-IN" sz="3000" dirty="0">
                <a:solidFill>
                  <a:srgbClr val="CC00FF"/>
                </a:solidFill>
              </a:rPr>
              <a:t> प्रमाण जास्त असणाऱ्या प्रदेशात बाष्पीभवन</a:t>
            </a:r>
            <a:r>
              <a:rPr lang="en-US" sz="3000" dirty="0">
                <a:solidFill>
                  <a:srgbClr val="CC00FF"/>
                </a:solidFill>
              </a:rPr>
              <a:t>,</a:t>
            </a:r>
            <a:r>
              <a:rPr lang="hi-IN" sz="3000" dirty="0">
                <a:solidFill>
                  <a:srgbClr val="CC00FF"/>
                </a:solidFill>
              </a:rPr>
              <a:t> सांद्रीभवन या क्रिया अधिक क्रियाशील असतात</a:t>
            </a:r>
            <a:r>
              <a:rPr lang="en-US" sz="3000" dirty="0">
                <a:solidFill>
                  <a:srgbClr val="CC00FF"/>
                </a:solidFill>
              </a:rPr>
              <a:t>.</a:t>
            </a:r>
            <a:r>
              <a:rPr lang="hi-IN" sz="3000" dirty="0">
                <a:solidFill>
                  <a:srgbClr val="CC00FF"/>
                </a:solidFill>
              </a:rPr>
              <a:t> परिणामी अशा प्रदेशातील हवा उबदार व दमट असते </a:t>
            </a:r>
            <a:endParaRPr lang="en-US" sz="3000" dirty="0">
              <a:solidFill>
                <a:srgbClr val="CC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000" dirty="0">
                <a:solidFill>
                  <a:srgbClr val="CC00FF"/>
                </a:solidFill>
              </a:rPr>
              <a:t>	</a:t>
            </a:r>
            <a:r>
              <a:rPr lang="hi-IN" sz="3000" dirty="0">
                <a:solidFill>
                  <a:srgbClr val="CC00FF"/>
                </a:solidFill>
              </a:rPr>
              <a:t>अशा प्रकारे वरील सर्व घटकांचा हवा व हवामानावर परिणाम होत असतो</a:t>
            </a:r>
            <a:r>
              <a:rPr lang="en-IN" sz="3000" dirty="0">
                <a:solidFill>
                  <a:srgbClr val="CC00FF"/>
                </a:solidFill>
              </a:rPr>
              <a:t>.</a:t>
            </a:r>
            <a:endParaRPr lang="en-US" sz="30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8464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00B050"/>
            </a:gs>
            <a:gs pos="25000">
              <a:srgbClr val="FF0000"/>
            </a:gs>
            <a:gs pos="52000">
              <a:srgbClr val="00B0F0"/>
            </a:gs>
            <a:gs pos="80000">
              <a:srgbClr val="FFFF00"/>
            </a:gs>
            <a:gs pos="7000">
              <a:srgbClr val="7030A0"/>
            </a:gs>
            <a:gs pos="38000">
              <a:srgbClr val="FFC000"/>
            </a:gs>
            <a:gs pos="93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AAA1F3-8FB8-4E97-B5B9-93F90C4C9687}"/>
              </a:ext>
            </a:extLst>
          </p:cNvPr>
          <p:cNvSpPr/>
          <p:nvPr/>
        </p:nvSpPr>
        <p:spPr>
          <a:xfrm>
            <a:off x="2475361" y="2644170"/>
            <a:ext cx="7241278" cy="1569660"/>
          </a:xfrm>
          <a:prstGeom prst="rect">
            <a:avLst/>
          </a:prstGeom>
          <a:noFill/>
          <a:ln>
            <a:noFill/>
          </a:ln>
          <a:effectLst>
            <a:outerShdw dist="127000" algn="tl" rotWithShape="0">
              <a:prstClr val="black"/>
            </a:outerShdw>
            <a:reflection blurRad="6350" stA="40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 w="19050" cap="flat" cmpd="sng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64000">
                      <a:srgbClr val="00B050"/>
                    </a:gs>
                    <a:gs pos="18000">
                      <a:srgbClr val="FF0000"/>
                    </a:gs>
                    <a:gs pos="48000">
                      <a:srgbClr val="00B0F0"/>
                    </a:gs>
                    <a:gs pos="85000">
                      <a:srgbClr val="FFFF00"/>
                    </a:gs>
                    <a:gs pos="0">
                      <a:srgbClr val="7030A0"/>
                    </a:gs>
                    <a:gs pos="36000">
                      <a:srgbClr val="FFC000"/>
                    </a:gs>
                    <a:gs pos="100000">
                      <a:srgbClr val="C000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prstClr val="black">
                      <a:alpha val="18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072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061270-3B6C-4096-9141-454704986458}"/>
              </a:ext>
            </a:extLst>
          </p:cNvPr>
          <p:cNvSpPr txBox="1"/>
          <p:nvPr/>
        </p:nvSpPr>
        <p:spPr>
          <a:xfrm>
            <a:off x="1121443" y="1567934"/>
            <a:ext cx="6096000" cy="4464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INTRODUCTION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i-IN" sz="2400" dirty="0">
                <a:solidFill>
                  <a:srgbClr val="CC00FF"/>
                </a:solidFill>
              </a:rPr>
              <a:t>अक्षांश</a:t>
            </a:r>
            <a:endParaRPr lang="en-US" sz="2400" dirty="0">
              <a:solidFill>
                <a:srgbClr val="CC00FF"/>
              </a:solidFill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i-IN" sz="2400" dirty="0">
                <a:solidFill>
                  <a:srgbClr val="CC00FF"/>
                </a:solidFill>
              </a:rPr>
              <a:t>समुद्रसपाटीपासूनची उंची</a:t>
            </a:r>
            <a:endParaRPr lang="en-US" sz="2400" dirty="0">
              <a:solidFill>
                <a:srgbClr val="CC00FF"/>
              </a:solidFill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i-IN" sz="2400" dirty="0">
                <a:solidFill>
                  <a:schemeClr val="accent3">
                    <a:lumMod val="75000"/>
                  </a:schemeClr>
                </a:solidFill>
              </a:rPr>
              <a:t>समुद्रापासूनचे अंतर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i-IN" sz="2400" dirty="0">
                <a:solidFill>
                  <a:srgbClr val="FF0000"/>
                </a:solidFill>
              </a:rPr>
              <a:t>वारे</a:t>
            </a:r>
            <a:endParaRPr lang="en-US" sz="2400" dirty="0">
              <a:solidFill>
                <a:srgbClr val="FF0000"/>
              </a:solidFill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i-IN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सागरी प्रवाह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i-IN" sz="2400" dirty="0">
                <a:solidFill>
                  <a:srgbClr val="C00000"/>
                </a:solidFill>
              </a:rPr>
              <a:t>जमिनीचा उतार</a:t>
            </a:r>
            <a:endParaRPr lang="en-US" sz="2400" dirty="0">
              <a:solidFill>
                <a:srgbClr val="C00000"/>
              </a:solidFill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i-IN" sz="2400" dirty="0">
                <a:solidFill>
                  <a:srgbClr val="FF3399"/>
                </a:solidFill>
              </a:rPr>
              <a:t>वनस्पती</a:t>
            </a:r>
            <a:r>
              <a:rPr lang="en-US" sz="2400" dirty="0">
                <a:solidFill>
                  <a:srgbClr val="FF3399"/>
                </a:solidFill>
              </a:rPr>
              <a:t>, </a:t>
            </a:r>
            <a:r>
              <a:rPr lang="hi-IN" sz="2400" dirty="0">
                <a:solidFill>
                  <a:srgbClr val="FF3399"/>
                </a:solidFill>
              </a:rPr>
              <a:t> आ</a:t>
            </a:r>
            <a:r>
              <a:rPr lang="en-US" sz="2400" dirty="0" err="1">
                <a:solidFill>
                  <a:srgbClr val="FF3399"/>
                </a:solidFill>
              </a:rPr>
              <a:t>काशाची</a:t>
            </a:r>
            <a:r>
              <a:rPr lang="hi-IN" sz="2400" dirty="0">
                <a:solidFill>
                  <a:srgbClr val="FF3399"/>
                </a:solidFill>
              </a:rPr>
              <a:t> स्थिती व पाऊस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3CB2F3-85E3-4567-8A99-47548D732E80}"/>
              </a:ext>
            </a:extLst>
          </p:cNvPr>
          <p:cNvSpPr txBox="1"/>
          <p:nvPr/>
        </p:nvSpPr>
        <p:spPr>
          <a:xfrm>
            <a:off x="3429370" y="448332"/>
            <a:ext cx="5333260" cy="1119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हवा आणि हवामान नियंत्रित करणारे घटक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38B463-74E1-463B-ACFB-3E2FA4DC92E5}"/>
              </a:ext>
            </a:extLst>
          </p:cNvPr>
          <p:cNvSpPr txBox="1"/>
          <p:nvPr/>
        </p:nvSpPr>
        <p:spPr>
          <a:xfrm>
            <a:off x="8119872" y="1106269"/>
            <a:ext cx="379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Kalaskar Suryakant</a:t>
            </a:r>
          </a:p>
        </p:txBody>
      </p:sp>
    </p:spTree>
    <p:extLst>
      <p:ext uri="{BB962C8B-B14F-4D97-AF65-F5344CB8AC3E}">
        <p14:creationId xmlns:p14="http://schemas.microsoft.com/office/powerpoint/2010/main" val="15113048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9179" y="843677"/>
            <a:ext cx="903364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Mangal" pitchFamily="18" charset="0"/>
                <a:ea typeface="Times New Roman" pitchFamily="18" charset="0"/>
                <a:cs typeface="Mangal" pitchFamily="18" charset="0"/>
              </a:rPr>
              <a:t>हवा व हवामान नियंत्रित करणारे घटक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Mangal" pitchFamily="18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:-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rgbClr val="2305D5"/>
                </a:solidFill>
                <a:latin typeface="Mangal" pitchFamily="18" charset="0"/>
                <a:ea typeface="Times New Roman" pitchFamily="18" charset="0"/>
                <a:cs typeface="Mangal" pitchFamily="18" charset="0"/>
              </a:rPr>
              <a:t>	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ज्या घटकांमुळे हवा व हवामान</a:t>
            </a:r>
            <a:r>
              <a:rPr lang="en-US" sz="3000" dirty="0" err="1">
                <a:solidFill>
                  <a:srgbClr val="2305D5"/>
                </a:solidFill>
                <a:latin typeface="Mangal" pitchFamily="18" charset="0"/>
                <a:ea typeface="Times New Roman" pitchFamily="18" charset="0"/>
                <a:cs typeface="Mangal" pitchFamily="18" charset="0"/>
              </a:rPr>
              <a:t>ाच्या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स्थितीमध्ये बदल होतो</a:t>
            </a: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.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त्या घटकांना हवा व हवामान नियंत्रण घटक असे म्हणतात</a:t>
            </a: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.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पृथ्वीवरील विविध भागात वेगवेगळ्या प्रकारचे हवामान आढळते</a:t>
            </a: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.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कारण हवा व हवामान</a:t>
            </a:r>
            <a:r>
              <a:rPr kumimoji="0" lang="en-US" sz="3000" i="0" u="none" strike="noStrike" cap="none" normalizeH="0" baseline="0" dirty="0" err="1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च्या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अंगावर विविध घटकांचा प्रभाव पडत असतो</a:t>
            </a: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.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3000" i="0" u="none" strike="noStrike" cap="none" normalizeH="0" baseline="0" dirty="0" err="1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त्या</a:t>
            </a:r>
            <a:r>
              <a:rPr kumimoji="0" lang="en-US" sz="3000" i="0" u="none" strike="noStrike" cap="none" normalizeH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3000" i="0" u="none" strike="noStrike" cap="none" normalizeH="0" dirty="0" err="1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त्या</a:t>
            </a:r>
            <a:r>
              <a:rPr kumimoji="0" lang="en-US" sz="3000" i="0" u="none" strike="noStrike" cap="none" normalizeH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प्रदेशातील भौगोलिक वैशिष्ट्यामुळे </a:t>
            </a:r>
            <a:r>
              <a:rPr kumimoji="0" lang="en-US" sz="3000" i="0" u="none" strike="noStrike" cap="none" normalizeH="0" baseline="0" dirty="0" err="1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हव</a:t>
            </a:r>
            <a:r>
              <a:rPr lang="en-US" sz="3000" dirty="0" err="1">
                <a:solidFill>
                  <a:srgbClr val="2305D5"/>
                </a:solidFill>
                <a:latin typeface="Mangal" pitchFamily="18" charset="0"/>
                <a:ea typeface="Times New Roman" pitchFamily="18" charset="0"/>
                <a:cs typeface="Mangal" pitchFamily="18" charset="0"/>
              </a:rPr>
              <a:t>ा</a:t>
            </a:r>
            <a:r>
              <a:rPr lang="en-US" sz="3000" dirty="0">
                <a:solidFill>
                  <a:srgbClr val="2305D5"/>
                </a:solidFill>
                <a:latin typeface="Mangal" pitchFamily="18" charset="0"/>
                <a:ea typeface="Times New Roman" pitchFamily="18" charset="0"/>
                <a:cs typeface="Mangal" pitchFamily="18" charset="0"/>
              </a:rPr>
              <a:t> व 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हवामानात विविधता निर्माण झालेली असते</a:t>
            </a: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. 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अशी भिन्नता किंवा विविधता मुख्यतः कोणत्या घटकांमुळे निर्माण होते हे अभ्यासणे </a:t>
            </a:r>
            <a:r>
              <a:rPr lang="en-US" sz="3000" dirty="0" err="1">
                <a:solidFill>
                  <a:srgbClr val="2305D5"/>
                </a:solidFill>
                <a:latin typeface="Mangal" pitchFamily="18" charset="0"/>
                <a:ea typeface="Times New Roman" pitchFamily="18" charset="0"/>
                <a:cs typeface="Mangal" pitchFamily="18" charset="0"/>
              </a:rPr>
              <a:t>आवश्यक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आहे</a:t>
            </a: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.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3000" i="0" u="none" strike="noStrike" cap="none" normalizeH="0" baseline="0" dirty="0" err="1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हवा</a:t>
            </a: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व </a:t>
            </a:r>
            <a:r>
              <a:rPr kumimoji="0" lang="en-US" sz="3000" i="0" u="none" strike="noStrike" cap="none" normalizeH="0" baseline="0" dirty="0" err="1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हवामान</a:t>
            </a:r>
            <a:r>
              <a:rPr kumimoji="0" lang="en-US" sz="3000" i="0" u="none" strike="noStrike" cap="none" normalizeH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3000" i="0" u="none" strike="noStrike" cap="none" normalizeH="0" dirty="0" err="1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नियंत्रित</a:t>
            </a:r>
            <a:r>
              <a:rPr kumimoji="0" lang="en-US" sz="3000" i="0" u="none" strike="noStrike" cap="none" normalizeH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3000" i="0" u="none" strike="noStrike" cap="none" normalizeH="0" dirty="0" err="1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करणारे</a:t>
            </a:r>
            <a:r>
              <a:rPr kumimoji="0" lang="en-US" sz="3000" i="0" u="none" strike="noStrike" cap="none" normalizeH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hi-IN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प्रमुख घटक पुढील प्रमाणे</a:t>
            </a: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2305D5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.</a:t>
            </a:r>
            <a:endParaRPr kumimoji="0" lang="en-US" sz="3000" i="0" u="none" strike="noStrike" cap="none" normalizeH="0" baseline="0" dirty="0">
              <a:ln>
                <a:noFill/>
              </a:ln>
              <a:solidFill>
                <a:srgbClr val="2305D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71199A-2753-4280-9496-675475D89E23}"/>
              </a:ext>
            </a:extLst>
          </p:cNvPr>
          <p:cNvSpPr txBox="1"/>
          <p:nvPr/>
        </p:nvSpPr>
        <p:spPr>
          <a:xfrm>
            <a:off x="1236359" y="366623"/>
            <a:ext cx="971928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C00FF"/>
                </a:solidFill>
                <a:highlight>
                  <a:srgbClr val="00FF00"/>
                </a:highlight>
              </a:rPr>
              <a:t>1. </a:t>
            </a:r>
            <a:r>
              <a:rPr lang="hi-IN" sz="3200" b="1" dirty="0">
                <a:solidFill>
                  <a:srgbClr val="CC00FF"/>
                </a:solidFill>
                <a:highlight>
                  <a:srgbClr val="00FF00"/>
                </a:highlight>
              </a:rPr>
              <a:t>अक्षांश</a:t>
            </a:r>
            <a:r>
              <a:rPr lang="en-US" sz="3200" b="1" dirty="0">
                <a:solidFill>
                  <a:srgbClr val="CC00FF"/>
                </a:solidFill>
                <a:highlight>
                  <a:srgbClr val="00FF00"/>
                </a:highlight>
              </a:rPr>
              <a:t> :-</a:t>
            </a:r>
            <a:endParaRPr lang="en-US" sz="3200" dirty="0">
              <a:solidFill>
                <a:srgbClr val="CC00FF"/>
              </a:solidFill>
              <a:highlight>
                <a:srgbClr val="00FF00"/>
              </a:highlight>
            </a:endParaRPr>
          </a:p>
          <a:p>
            <a:pPr algn="just"/>
            <a:r>
              <a:rPr lang="en-US" sz="3000" dirty="0">
                <a:solidFill>
                  <a:srgbClr val="000066"/>
                </a:solidFill>
              </a:rPr>
              <a:t>	</a:t>
            </a:r>
            <a:r>
              <a:rPr lang="en-US" sz="3000" dirty="0" err="1">
                <a:solidFill>
                  <a:srgbClr val="000066"/>
                </a:solidFill>
              </a:rPr>
              <a:t>पृथ्वीच्या</a:t>
            </a:r>
            <a:r>
              <a:rPr lang="hi-IN" sz="3000" dirty="0">
                <a:solidFill>
                  <a:srgbClr val="000066"/>
                </a:solidFill>
              </a:rPr>
              <a:t> पृष्ठभागावर अक्षां</a:t>
            </a:r>
            <a:r>
              <a:rPr lang="en-US" sz="3000" dirty="0" err="1">
                <a:solidFill>
                  <a:srgbClr val="000066"/>
                </a:solidFill>
              </a:rPr>
              <a:t>शा</a:t>
            </a:r>
            <a:r>
              <a:rPr lang="hi-IN" sz="3000" dirty="0">
                <a:solidFill>
                  <a:srgbClr val="000066"/>
                </a:solidFill>
              </a:rPr>
              <a:t>नुसार तापमानात भिन्नता दिसून येते</a:t>
            </a:r>
            <a:r>
              <a:rPr lang="en-US" sz="3000" dirty="0">
                <a:solidFill>
                  <a:srgbClr val="000066"/>
                </a:solidFill>
              </a:rPr>
              <a:t>.</a:t>
            </a:r>
            <a:r>
              <a:rPr lang="hi-IN" sz="3000" dirty="0">
                <a:solidFill>
                  <a:srgbClr val="000066"/>
                </a:solidFill>
              </a:rPr>
              <a:t> म्हणजेच विषुववृत्तापासून दोन्ही ध्रुवाकडे तापमानात घट होत जाते</a:t>
            </a:r>
            <a:r>
              <a:rPr lang="en-US" sz="3000" dirty="0">
                <a:solidFill>
                  <a:srgbClr val="000066"/>
                </a:solidFill>
              </a:rPr>
              <a:t>.</a:t>
            </a:r>
            <a:r>
              <a:rPr lang="hi-IN" sz="3000" dirty="0">
                <a:solidFill>
                  <a:srgbClr val="000066"/>
                </a:solidFill>
              </a:rPr>
              <a:t> कारण सूर्यापासून मिळणारी उष्णता सर्व ठिकाणी सारख्याच प्रमाणात मिळत नाही</a:t>
            </a:r>
            <a:r>
              <a:rPr lang="en-US" sz="3000" dirty="0">
                <a:solidFill>
                  <a:srgbClr val="000066"/>
                </a:solidFill>
              </a:rPr>
              <a:t>.</a:t>
            </a:r>
            <a:r>
              <a:rPr lang="hi-IN" sz="3000" dirty="0">
                <a:solidFill>
                  <a:srgbClr val="000066"/>
                </a:solidFill>
              </a:rPr>
              <a:t> शिवाय सूर्याचे भासमान भ्रमण </a:t>
            </a:r>
            <a:r>
              <a:rPr lang="en-US" sz="3000" dirty="0">
                <a:solidFill>
                  <a:srgbClr val="000066"/>
                </a:solidFill>
              </a:rPr>
              <a:t>23</a:t>
            </a:r>
            <a:r>
              <a:rPr lang="en-US" sz="3000" baseline="30000" dirty="0">
                <a:solidFill>
                  <a:srgbClr val="000066"/>
                </a:solidFill>
              </a:rPr>
              <a:t>0</a:t>
            </a:r>
            <a:r>
              <a:rPr lang="en-US" sz="3000" dirty="0">
                <a:solidFill>
                  <a:srgbClr val="000066"/>
                </a:solidFill>
              </a:rPr>
              <a:t>.30</a:t>
            </a:r>
            <a:r>
              <a:rPr lang="en-US" sz="3000" baseline="30000" dirty="0">
                <a:solidFill>
                  <a:srgbClr val="000066"/>
                </a:solidFill>
                <a:latin typeface="Bernard MT Condensed" pitchFamily="18" charset="0"/>
              </a:rPr>
              <a:t>’</a:t>
            </a:r>
            <a:r>
              <a:rPr lang="hi-IN" sz="3000" dirty="0">
                <a:solidFill>
                  <a:srgbClr val="000066"/>
                </a:solidFill>
              </a:rPr>
              <a:t> दक्षिण ते </a:t>
            </a:r>
            <a:r>
              <a:rPr lang="en-US" sz="3000" dirty="0">
                <a:solidFill>
                  <a:srgbClr val="000066"/>
                </a:solidFill>
              </a:rPr>
              <a:t>23</a:t>
            </a:r>
            <a:r>
              <a:rPr lang="en-US" sz="3000" baseline="30000" dirty="0">
                <a:solidFill>
                  <a:srgbClr val="000066"/>
                </a:solidFill>
              </a:rPr>
              <a:t>0</a:t>
            </a:r>
            <a:r>
              <a:rPr lang="en-US" sz="3000" dirty="0">
                <a:solidFill>
                  <a:srgbClr val="000066"/>
                </a:solidFill>
              </a:rPr>
              <a:t>.30</a:t>
            </a:r>
            <a:r>
              <a:rPr lang="en-US" sz="3000" baseline="30000" dirty="0">
                <a:solidFill>
                  <a:srgbClr val="000066"/>
                </a:solidFill>
                <a:latin typeface="Bernard MT Condensed" pitchFamily="18" charset="0"/>
              </a:rPr>
              <a:t>’</a:t>
            </a:r>
            <a:r>
              <a:rPr lang="hi-IN" sz="3000" dirty="0">
                <a:solidFill>
                  <a:srgbClr val="000066"/>
                </a:solidFill>
              </a:rPr>
              <a:t> उत्तर अक्षांश या दरम्यान होत असते</a:t>
            </a:r>
            <a:r>
              <a:rPr lang="en-US" sz="3000" dirty="0">
                <a:solidFill>
                  <a:srgbClr val="000066"/>
                </a:solidFill>
              </a:rPr>
              <a:t>.</a:t>
            </a:r>
            <a:r>
              <a:rPr lang="hi-IN" sz="3000" dirty="0">
                <a:solidFill>
                  <a:srgbClr val="000066"/>
                </a:solidFill>
              </a:rPr>
              <a:t> विषुववृत्तावर सूर्यकिरणे लंबरुप पडत असल्यामुळे उष्णता अधिक मिळते</a:t>
            </a:r>
            <a:r>
              <a:rPr lang="en-US" sz="3000" dirty="0">
                <a:solidFill>
                  <a:srgbClr val="000066"/>
                </a:solidFill>
              </a:rPr>
              <a:t>.</a:t>
            </a:r>
            <a:r>
              <a:rPr lang="hi-IN" sz="3000" dirty="0">
                <a:solidFill>
                  <a:srgbClr val="000066"/>
                </a:solidFill>
              </a:rPr>
              <a:t> परिणामी तापमान जास्त असते</a:t>
            </a:r>
            <a:r>
              <a:rPr lang="en-US" sz="3000" dirty="0">
                <a:solidFill>
                  <a:srgbClr val="000066"/>
                </a:solidFill>
              </a:rPr>
              <a:t>.</a:t>
            </a:r>
            <a:r>
              <a:rPr lang="hi-IN" sz="3000" dirty="0">
                <a:solidFill>
                  <a:srgbClr val="000066"/>
                </a:solidFill>
              </a:rPr>
              <a:t> याउलट विषुववृत्तापासून उत्तर अथवा दक्षिण ध्रु</a:t>
            </a:r>
            <a:r>
              <a:rPr lang="en-US" sz="3000" dirty="0" err="1">
                <a:solidFill>
                  <a:srgbClr val="000066"/>
                </a:solidFill>
              </a:rPr>
              <a:t>वा</a:t>
            </a:r>
            <a:r>
              <a:rPr lang="hi-IN" sz="3000" dirty="0">
                <a:solidFill>
                  <a:srgbClr val="000066"/>
                </a:solidFill>
              </a:rPr>
              <a:t>कडे गेल्यास सूर्यकिरणे </a:t>
            </a:r>
            <a:r>
              <a:rPr lang="en-US" sz="3000" dirty="0" err="1">
                <a:solidFill>
                  <a:srgbClr val="000066"/>
                </a:solidFill>
              </a:rPr>
              <a:t>तिरपी</a:t>
            </a:r>
            <a:r>
              <a:rPr lang="hi-IN" sz="3000" dirty="0">
                <a:solidFill>
                  <a:srgbClr val="000066"/>
                </a:solidFill>
              </a:rPr>
              <a:t> पडत असल्यामुळे उष्णता कमी प्रमाणात मिळते</a:t>
            </a:r>
            <a:r>
              <a:rPr lang="en-US" sz="3000" dirty="0">
                <a:solidFill>
                  <a:srgbClr val="000066"/>
                </a:solidFill>
              </a:rPr>
              <a:t>.</a:t>
            </a:r>
            <a:r>
              <a:rPr lang="hi-IN" sz="3000" dirty="0">
                <a:solidFill>
                  <a:srgbClr val="000066"/>
                </a:solidFill>
              </a:rPr>
              <a:t> परिणामी तापमानात घट होत जाते</a:t>
            </a:r>
            <a:r>
              <a:rPr lang="en-US" sz="3000" dirty="0">
                <a:solidFill>
                  <a:srgbClr val="000066"/>
                </a:solidFill>
              </a:rPr>
              <a:t>.</a:t>
            </a:r>
          </a:p>
          <a:p>
            <a:pPr algn="just"/>
            <a:r>
              <a:rPr lang="en-US" sz="3000" dirty="0">
                <a:solidFill>
                  <a:srgbClr val="000066"/>
                </a:solidFill>
              </a:rPr>
              <a:t>	</a:t>
            </a:r>
            <a:r>
              <a:rPr lang="hi-IN" sz="3000" dirty="0">
                <a:solidFill>
                  <a:srgbClr val="000066"/>
                </a:solidFill>
              </a:rPr>
              <a:t>अशाप्रकारे अक्षां</a:t>
            </a:r>
            <a:r>
              <a:rPr lang="en-US" sz="3000" dirty="0" err="1">
                <a:solidFill>
                  <a:srgbClr val="000066"/>
                </a:solidFill>
              </a:rPr>
              <a:t>शा</a:t>
            </a:r>
            <a:r>
              <a:rPr lang="hi-IN" sz="3000" dirty="0">
                <a:solidFill>
                  <a:srgbClr val="000066"/>
                </a:solidFill>
              </a:rPr>
              <a:t>नुसार हवामानात विविधता आढळते</a:t>
            </a:r>
            <a:r>
              <a:rPr lang="en-US" sz="3000" dirty="0">
                <a:solidFill>
                  <a:srgbClr val="00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42937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7B7019-0576-466F-91E0-B0A8E14B0C1C}"/>
              </a:ext>
            </a:extLst>
          </p:cNvPr>
          <p:cNvSpPr txBox="1"/>
          <p:nvPr/>
        </p:nvSpPr>
        <p:spPr>
          <a:xfrm>
            <a:off x="1216572" y="596910"/>
            <a:ext cx="9758855" cy="5664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CC00FF"/>
                </a:solidFill>
                <a:highlight>
                  <a:srgbClr val="00FFFF"/>
                </a:highlight>
              </a:rPr>
              <a:t>2. </a:t>
            </a:r>
            <a:r>
              <a:rPr lang="hi-IN" sz="3200" b="1" dirty="0">
                <a:solidFill>
                  <a:srgbClr val="CC00FF"/>
                </a:solidFill>
                <a:highlight>
                  <a:srgbClr val="00FFFF"/>
                </a:highlight>
              </a:rPr>
              <a:t>समुद्रसपाटीपासूनची उंची</a:t>
            </a:r>
            <a:r>
              <a:rPr lang="en-US" sz="3200" b="1" dirty="0">
                <a:solidFill>
                  <a:srgbClr val="CC00FF"/>
                </a:solidFill>
                <a:highlight>
                  <a:srgbClr val="00FFFF"/>
                </a:highlight>
              </a:rPr>
              <a:t> :-</a:t>
            </a:r>
            <a:r>
              <a:rPr lang="hi-IN" sz="3200" b="1" dirty="0">
                <a:solidFill>
                  <a:srgbClr val="CC00FF"/>
                </a:solidFill>
                <a:highlight>
                  <a:srgbClr val="00FFFF"/>
                </a:highlight>
              </a:rPr>
              <a:t> </a:t>
            </a:r>
            <a:endParaRPr lang="en-US" sz="3200" b="1" dirty="0">
              <a:solidFill>
                <a:srgbClr val="CC00FF"/>
              </a:solidFill>
              <a:highlight>
                <a:srgbClr val="00FFFF"/>
              </a:highlight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	</a:t>
            </a:r>
            <a:r>
              <a:rPr lang="hi-IN" sz="3000" dirty="0">
                <a:solidFill>
                  <a:srgbClr val="C00000"/>
                </a:solidFill>
              </a:rPr>
              <a:t>प्रामुख्याने उंचीनुसार तापमानात घट होत जाते</a:t>
            </a:r>
            <a:r>
              <a:rPr lang="en-US" sz="3000" dirty="0">
                <a:solidFill>
                  <a:srgbClr val="C00000"/>
                </a:solidFill>
              </a:rPr>
              <a:t>.</a:t>
            </a:r>
            <a:r>
              <a:rPr lang="hi-IN" sz="3000" dirty="0">
                <a:solidFill>
                  <a:srgbClr val="C00000"/>
                </a:solidFill>
              </a:rPr>
              <a:t> हे प्रमाण दर 160 मीटर उंची</a:t>
            </a:r>
            <a:r>
              <a:rPr lang="en-US" sz="3000" dirty="0" err="1">
                <a:solidFill>
                  <a:srgbClr val="C00000"/>
                </a:solidFill>
              </a:rPr>
              <a:t>ला</a:t>
            </a:r>
            <a:r>
              <a:rPr lang="hi-IN" sz="3000" dirty="0">
                <a:solidFill>
                  <a:srgbClr val="C00000"/>
                </a:solidFill>
              </a:rPr>
              <a:t> एक अंश सेंटिग्रेड इतके असते</a:t>
            </a:r>
            <a:r>
              <a:rPr lang="en-US" sz="3000" dirty="0">
                <a:solidFill>
                  <a:srgbClr val="C00000"/>
                </a:solidFill>
              </a:rPr>
              <a:t>.</a:t>
            </a:r>
            <a:r>
              <a:rPr lang="hi-IN" sz="3000" dirty="0">
                <a:solidFill>
                  <a:srgbClr val="C00000"/>
                </a:solidFill>
              </a:rPr>
              <a:t> तसेच उंचीनुसार हवेचा दाब कमी होतो</a:t>
            </a:r>
            <a:r>
              <a:rPr lang="en-US" sz="3000" dirty="0">
                <a:solidFill>
                  <a:srgbClr val="C00000"/>
                </a:solidFill>
              </a:rPr>
              <a:t>.</a:t>
            </a:r>
            <a:r>
              <a:rPr lang="hi-IN" sz="3000" dirty="0">
                <a:solidFill>
                  <a:srgbClr val="C00000"/>
                </a:solidFill>
              </a:rPr>
              <a:t> कारण उंचीनुसार हवा विरळ होत जाते</a:t>
            </a:r>
            <a:r>
              <a:rPr lang="en-US" sz="3000" dirty="0">
                <a:solidFill>
                  <a:srgbClr val="C00000"/>
                </a:solidFill>
              </a:rPr>
              <a:t>.</a:t>
            </a:r>
            <a:r>
              <a:rPr lang="hi-IN" sz="3000" dirty="0">
                <a:solidFill>
                  <a:srgbClr val="C00000"/>
                </a:solidFill>
              </a:rPr>
              <a:t> परिणाम जास्त जागा व्यापते</a:t>
            </a:r>
            <a:r>
              <a:rPr lang="en-US" sz="3000" dirty="0">
                <a:solidFill>
                  <a:srgbClr val="C00000"/>
                </a:solidFill>
              </a:rPr>
              <a:t>.</a:t>
            </a:r>
            <a:r>
              <a:rPr lang="hi-IN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या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परिणामामुळे</a:t>
            </a:r>
            <a:r>
              <a:rPr lang="hi-IN" sz="3000" dirty="0">
                <a:solidFill>
                  <a:srgbClr val="C00000"/>
                </a:solidFill>
              </a:rPr>
              <a:t> तापमानात घट होत जाते</a:t>
            </a:r>
            <a:r>
              <a:rPr lang="en-IN" sz="3000" dirty="0">
                <a:solidFill>
                  <a:srgbClr val="C00000"/>
                </a:solidFill>
              </a:rPr>
              <a:t>. </a:t>
            </a:r>
            <a:r>
              <a:rPr lang="hi-IN" sz="3000" dirty="0">
                <a:solidFill>
                  <a:srgbClr val="C00000"/>
                </a:solidFill>
              </a:rPr>
              <a:t>हवेच्या तापमानात व दा</a:t>
            </a:r>
            <a:r>
              <a:rPr lang="en-US" sz="3000" dirty="0" err="1">
                <a:solidFill>
                  <a:srgbClr val="C00000"/>
                </a:solidFill>
              </a:rPr>
              <a:t>बा</a:t>
            </a:r>
            <a:r>
              <a:rPr lang="hi-IN" sz="3000" dirty="0">
                <a:solidFill>
                  <a:srgbClr val="C00000"/>
                </a:solidFill>
              </a:rPr>
              <a:t>त उंचीनुसार जो फरक पडतो</a:t>
            </a:r>
            <a:r>
              <a:rPr lang="en-US" sz="3000" dirty="0">
                <a:solidFill>
                  <a:srgbClr val="C00000"/>
                </a:solidFill>
              </a:rPr>
              <a:t>.</a:t>
            </a:r>
            <a:r>
              <a:rPr lang="hi-IN" sz="3000" dirty="0">
                <a:solidFill>
                  <a:srgbClr val="C00000"/>
                </a:solidFill>
              </a:rPr>
              <a:t> त्याचा परिणाम हवा व हवामानाच्या स्थितीवर होतो</a:t>
            </a:r>
            <a:r>
              <a:rPr lang="en-US" sz="3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6651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3FFDCA-FBA7-4B6E-8F96-4208BBADEC0A}"/>
              </a:ext>
            </a:extLst>
          </p:cNvPr>
          <p:cNvSpPr txBox="1"/>
          <p:nvPr/>
        </p:nvSpPr>
        <p:spPr>
          <a:xfrm>
            <a:off x="1003737" y="1043731"/>
            <a:ext cx="1018452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highlight>
                  <a:srgbClr val="FF00FF"/>
                </a:highlight>
              </a:rPr>
              <a:t>3.</a:t>
            </a:r>
            <a:r>
              <a:rPr lang="hi-IN" sz="3200" b="1" dirty="0">
                <a:solidFill>
                  <a:schemeClr val="accent3">
                    <a:lumMod val="75000"/>
                  </a:schemeClr>
                </a:solidFill>
                <a:highlight>
                  <a:srgbClr val="FF00FF"/>
                </a:highlight>
              </a:rPr>
              <a:t>समुद्रापासूनचे अंतर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highlight>
                  <a:srgbClr val="FF00FF"/>
                </a:highlight>
              </a:rPr>
              <a:t>:-</a:t>
            </a:r>
          </a:p>
          <a:p>
            <a:pPr algn="just"/>
            <a:r>
              <a:rPr lang="en-US" sz="3200" b="1" dirty="0">
                <a:solidFill>
                  <a:srgbClr val="CC00FF"/>
                </a:solidFill>
              </a:rPr>
              <a:t>	</a:t>
            </a:r>
            <a:r>
              <a:rPr lang="hi-IN" sz="3000" dirty="0">
                <a:solidFill>
                  <a:srgbClr val="CC00FF"/>
                </a:solidFill>
              </a:rPr>
              <a:t>समुद्रापासून </a:t>
            </a:r>
            <a:r>
              <a:rPr lang="en-US" sz="3000" dirty="0" err="1">
                <a:solidFill>
                  <a:srgbClr val="CC00FF"/>
                </a:solidFill>
              </a:rPr>
              <a:t>जसजसे</a:t>
            </a:r>
            <a:r>
              <a:rPr lang="hi-IN" sz="3000" dirty="0">
                <a:solidFill>
                  <a:srgbClr val="CC00FF"/>
                </a:solidFill>
              </a:rPr>
              <a:t> </a:t>
            </a:r>
            <a:r>
              <a:rPr lang="en-US" sz="3000" dirty="0" err="1">
                <a:solidFill>
                  <a:srgbClr val="CC00FF"/>
                </a:solidFill>
              </a:rPr>
              <a:t>दुर</a:t>
            </a:r>
            <a:r>
              <a:rPr lang="en-US" sz="3000" dirty="0">
                <a:solidFill>
                  <a:srgbClr val="CC00FF"/>
                </a:solidFill>
              </a:rPr>
              <a:t> </a:t>
            </a:r>
            <a:r>
              <a:rPr lang="en-US" sz="3000" dirty="0" err="1">
                <a:solidFill>
                  <a:srgbClr val="CC00FF"/>
                </a:solidFill>
              </a:rPr>
              <a:t>जावे</a:t>
            </a:r>
            <a:r>
              <a:rPr lang="en-US" sz="3000" dirty="0">
                <a:solidFill>
                  <a:srgbClr val="CC00FF"/>
                </a:solidFill>
              </a:rPr>
              <a:t> </a:t>
            </a:r>
            <a:r>
              <a:rPr lang="en-US" sz="3000" dirty="0" err="1">
                <a:solidFill>
                  <a:srgbClr val="CC00FF"/>
                </a:solidFill>
              </a:rPr>
              <a:t>तस</a:t>
            </a:r>
            <a:r>
              <a:rPr lang="hi-IN" sz="3000" dirty="0">
                <a:solidFill>
                  <a:srgbClr val="CC00FF"/>
                </a:solidFill>
              </a:rPr>
              <a:t>तस</a:t>
            </a:r>
            <a:r>
              <a:rPr lang="en-US" sz="3000" dirty="0">
                <a:solidFill>
                  <a:srgbClr val="CC00FF"/>
                </a:solidFill>
              </a:rPr>
              <a:t>े</a:t>
            </a:r>
            <a:r>
              <a:rPr lang="hi-IN" sz="3000" dirty="0">
                <a:solidFill>
                  <a:srgbClr val="CC00FF"/>
                </a:solidFill>
              </a:rPr>
              <a:t> हवामानात फरक पडत जात</a:t>
            </a:r>
            <a:r>
              <a:rPr lang="en-US" sz="3000" dirty="0">
                <a:solidFill>
                  <a:srgbClr val="CC00FF"/>
                </a:solidFill>
              </a:rPr>
              <a:t>े.</a:t>
            </a:r>
            <a:r>
              <a:rPr lang="hi-IN" sz="3000" dirty="0">
                <a:solidFill>
                  <a:srgbClr val="CC00FF"/>
                </a:solidFill>
              </a:rPr>
              <a:t> कारण जमीन व पाणी यांचे </a:t>
            </a:r>
            <a:r>
              <a:rPr lang="en-US" sz="3000" dirty="0" err="1">
                <a:solidFill>
                  <a:srgbClr val="CC00FF"/>
                </a:solidFill>
              </a:rPr>
              <a:t>ता</a:t>
            </a:r>
            <a:r>
              <a:rPr lang="hi-IN" sz="3000" dirty="0">
                <a:solidFill>
                  <a:srgbClr val="CC00FF"/>
                </a:solidFill>
              </a:rPr>
              <a:t>पणे व थंड होणे वेगवेगळे असते</a:t>
            </a:r>
            <a:r>
              <a:rPr lang="en-US" sz="3000" dirty="0">
                <a:solidFill>
                  <a:srgbClr val="CC00FF"/>
                </a:solidFill>
              </a:rPr>
              <a:t>.</a:t>
            </a:r>
            <a:r>
              <a:rPr lang="hi-IN" sz="3000" dirty="0">
                <a:solidFill>
                  <a:srgbClr val="CC00FF"/>
                </a:solidFill>
              </a:rPr>
              <a:t> प्रामुख्याने जमीन लवकर तापते व लवकर थंड होते</a:t>
            </a:r>
            <a:r>
              <a:rPr lang="en-US" sz="3000" dirty="0">
                <a:solidFill>
                  <a:srgbClr val="CC00FF"/>
                </a:solidFill>
              </a:rPr>
              <a:t>. </a:t>
            </a:r>
            <a:r>
              <a:rPr lang="en-US" sz="3000" dirty="0" err="1">
                <a:solidFill>
                  <a:srgbClr val="CC00FF"/>
                </a:solidFill>
              </a:rPr>
              <a:t>त्यामानाने</a:t>
            </a:r>
            <a:r>
              <a:rPr lang="hi-IN" sz="3000" dirty="0">
                <a:solidFill>
                  <a:srgbClr val="CC00FF"/>
                </a:solidFill>
              </a:rPr>
              <a:t> पाणी उशिरा तापते व उशिरा </a:t>
            </a:r>
            <a:r>
              <a:rPr lang="en-US" sz="3000" dirty="0" err="1">
                <a:solidFill>
                  <a:srgbClr val="CC00FF"/>
                </a:solidFill>
              </a:rPr>
              <a:t>थंड</a:t>
            </a:r>
            <a:r>
              <a:rPr lang="en-US" sz="3000" dirty="0">
                <a:solidFill>
                  <a:srgbClr val="CC00FF"/>
                </a:solidFill>
              </a:rPr>
              <a:t> </a:t>
            </a:r>
            <a:r>
              <a:rPr lang="hi-IN" sz="3000" dirty="0">
                <a:solidFill>
                  <a:srgbClr val="CC00FF"/>
                </a:solidFill>
              </a:rPr>
              <a:t>होते</a:t>
            </a:r>
            <a:r>
              <a:rPr lang="en-US" sz="3000" dirty="0">
                <a:solidFill>
                  <a:srgbClr val="CC00FF"/>
                </a:solidFill>
              </a:rPr>
              <a:t>.</a:t>
            </a:r>
            <a:r>
              <a:rPr lang="hi-IN" sz="3000" dirty="0">
                <a:solidFill>
                  <a:srgbClr val="CC00FF"/>
                </a:solidFill>
              </a:rPr>
              <a:t> त्यामुळे किनारी प्रदेशात कमी जास्त दाबाच</a:t>
            </a:r>
            <a:r>
              <a:rPr lang="en-US" sz="3000" dirty="0">
                <a:solidFill>
                  <a:srgbClr val="CC00FF"/>
                </a:solidFill>
              </a:rPr>
              <a:t>े</a:t>
            </a:r>
            <a:r>
              <a:rPr lang="hi-IN" sz="3000" dirty="0">
                <a:solidFill>
                  <a:srgbClr val="CC00FF"/>
                </a:solidFill>
              </a:rPr>
              <a:t> प्रदेश निर्माण होतात</a:t>
            </a:r>
            <a:r>
              <a:rPr lang="en-US" sz="3000" dirty="0">
                <a:solidFill>
                  <a:srgbClr val="CC00FF"/>
                </a:solidFill>
              </a:rPr>
              <a:t>.</a:t>
            </a:r>
            <a:r>
              <a:rPr lang="hi-IN" sz="3000" dirty="0">
                <a:solidFill>
                  <a:srgbClr val="CC00FF"/>
                </a:solidFill>
              </a:rPr>
              <a:t> शिवाय किनारपट्टीच्या प्रदेशात हवामान </a:t>
            </a:r>
            <a:r>
              <a:rPr lang="en-US" sz="3000" dirty="0" err="1">
                <a:solidFill>
                  <a:srgbClr val="CC00FF"/>
                </a:solidFill>
              </a:rPr>
              <a:t>सम</a:t>
            </a:r>
            <a:r>
              <a:rPr lang="en-US" sz="3000" dirty="0">
                <a:solidFill>
                  <a:srgbClr val="CC00FF"/>
                </a:solidFill>
              </a:rPr>
              <a:t> </a:t>
            </a:r>
            <a:r>
              <a:rPr lang="hi-IN" sz="3000" dirty="0">
                <a:solidFill>
                  <a:srgbClr val="CC00FF"/>
                </a:solidFill>
              </a:rPr>
              <a:t>असते तर खंडांतर्गत भागात हवामान विषम असते</a:t>
            </a:r>
            <a:r>
              <a:rPr lang="en-US" sz="3000" dirty="0">
                <a:solidFill>
                  <a:srgbClr val="CC00FF"/>
                </a:solidFill>
              </a:rPr>
              <a:t>.</a:t>
            </a:r>
            <a:r>
              <a:rPr lang="hi-IN" sz="3000" dirty="0">
                <a:solidFill>
                  <a:srgbClr val="CC00FF"/>
                </a:solidFill>
              </a:rPr>
              <a:t> तसेच खंडांतर्गत प्रदेशात उन्हा</a:t>
            </a:r>
            <a:r>
              <a:rPr lang="en-US" sz="3000" dirty="0" err="1">
                <a:solidFill>
                  <a:srgbClr val="CC00FF"/>
                </a:solidFill>
              </a:rPr>
              <a:t>ळे</a:t>
            </a:r>
            <a:r>
              <a:rPr lang="hi-IN" sz="3000" dirty="0">
                <a:solidFill>
                  <a:srgbClr val="CC00FF"/>
                </a:solidFill>
              </a:rPr>
              <a:t> व हिवा</a:t>
            </a:r>
            <a:r>
              <a:rPr lang="en-US" sz="3000" dirty="0" err="1">
                <a:solidFill>
                  <a:srgbClr val="CC00FF"/>
                </a:solidFill>
              </a:rPr>
              <a:t>ळे</a:t>
            </a:r>
            <a:r>
              <a:rPr lang="hi-IN" sz="3000" dirty="0">
                <a:solidFill>
                  <a:srgbClr val="CC00FF"/>
                </a:solidFill>
              </a:rPr>
              <a:t> </a:t>
            </a:r>
            <a:r>
              <a:rPr lang="en-US" sz="3000" dirty="0">
                <a:solidFill>
                  <a:srgbClr val="CC00FF"/>
                </a:solidFill>
              </a:rPr>
              <a:t>क</a:t>
            </a:r>
            <a:r>
              <a:rPr lang="hi-IN" sz="3000" dirty="0">
                <a:solidFill>
                  <a:srgbClr val="CC00FF"/>
                </a:solidFill>
              </a:rPr>
              <a:t>डक असतात</a:t>
            </a:r>
            <a:r>
              <a:rPr lang="en-US" sz="3000" dirty="0">
                <a:solidFill>
                  <a:srgbClr val="CC00FF"/>
                </a:solidFill>
              </a:rPr>
              <a:t>.</a:t>
            </a:r>
            <a:r>
              <a:rPr lang="hi-IN" sz="3000" dirty="0">
                <a:solidFill>
                  <a:srgbClr val="CC00FF"/>
                </a:solidFill>
              </a:rPr>
              <a:t> </a:t>
            </a:r>
            <a:r>
              <a:rPr lang="en-US" sz="3000" dirty="0" err="1">
                <a:solidFill>
                  <a:srgbClr val="CC00FF"/>
                </a:solidFill>
              </a:rPr>
              <a:t>ये</a:t>
            </a:r>
            <a:r>
              <a:rPr lang="hi-IN" sz="3000" dirty="0">
                <a:solidFill>
                  <a:srgbClr val="CC00FF"/>
                </a:solidFill>
              </a:rPr>
              <a:t>थील तापमान कक्षा जास्त असल्यामुळे हवामान विषम असते</a:t>
            </a:r>
            <a:r>
              <a:rPr lang="en-US" sz="3000" dirty="0">
                <a:solidFill>
                  <a:srgbClr val="CC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37621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B3DAD7-ADA8-431D-9CCA-AC4F9618EEEB}"/>
              </a:ext>
            </a:extLst>
          </p:cNvPr>
          <p:cNvSpPr txBox="1"/>
          <p:nvPr/>
        </p:nvSpPr>
        <p:spPr>
          <a:xfrm>
            <a:off x="752561" y="1028343"/>
            <a:ext cx="1068687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highlight>
                  <a:srgbClr val="0000FF"/>
                </a:highlight>
              </a:rPr>
              <a:t>4. </a:t>
            </a:r>
            <a:r>
              <a:rPr lang="hi-IN" sz="3200" b="1" dirty="0">
                <a:solidFill>
                  <a:srgbClr val="FF0000"/>
                </a:solidFill>
                <a:highlight>
                  <a:srgbClr val="0000FF"/>
                </a:highlight>
              </a:rPr>
              <a:t>वारे</a:t>
            </a:r>
            <a:r>
              <a:rPr lang="en-US" sz="3200" b="1" dirty="0">
                <a:solidFill>
                  <a:srgbClr val="FF0000"/>
                </a:solidFill>
                <a:highlight>
                  <a:srgbClr val="0000FF"/>
                </a:highlight>
              </a:rPr>
              <a:t> :- </a:t>
            </a:r>
          </a:p>
          <a:p>
            <a:pPr algn="just"/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वारे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i-IN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ज्या प्रदेशावरून वाहतात त्या प्रदेशाचे गुणधर्म ग्रहण करतात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r>
              <a:rPr lang="hi-IN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उष्ण प्रदेशावरून वाहणारे वारे उष्ण तर थंड प्रदेशावरून वाहणारे वारे थंड असतात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r>
              <a:rPr lang="hi-IN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उदाहरणार्थ वारे थंड प्रदेशावरून उष्ण प्रदेशात कडे प्रवाहित होत असतील तर उष्ण प्रदेशातील तापमान कमी होते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r>
              <a:rPr lang="hi-IN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हे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i-IN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वा</a:t>
            </a:r>
            <a:r>
              <a:rPr lang="en-US" sz="3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रे</a:t>
            </a:r>
            <a:r>
              <a:rPr lang="hi-IN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उष्ण प्रदेशाकडून थंड प्रदेशाकडे येत असतील तर थंड प्रदेशातील तापमानात वाढ होते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hi-IN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सागरावरून वाहत येणाऱ्या वाऱ्यामध्ये बाष्पाचे प्रमाण अधिक असते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r>
              <a:rPr lang="hi-IN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त्यामुळे पाऊस पडतो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r>
              <a:rPr lang="hi-IN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याउलट भूप्रदे</a:t>
            </a:r>
            <a:r>
              <a:rPr lang="en-US" sz="3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शा</a:t>
            </a:r>
            <a:r>
              <a:rPr lang="hi-IN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वरून वाहणारे वारे कोरडे असतात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</a:t>
            </a:r>
            <a:r>
              <a:rPr lang="hi-IN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म्हणून पाऊस पडत नाही</a:t>
            </a:r>
            <a:r>
              <a:rPr lang="en-US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7350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7EE1A7-6AF2-437E-A5E3-4E7588DC0497}"/>
              </a:ext>
            </a:extLst>
          </p:cNvPr>
          <p:cNvSpPr txBox="1"/>
          <p:nvPr/>
        </p:nvSpPr>
        <p:spPr>
          <a:xfrm>
            <a:off x="817919" y="382012"/>
            <a:ext cx="1055616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0000"/>
                </a:highlight>
              </a:rPr>
              <a:t>5. </a:t>
            </a:r>
            <a:r>
              <a:rPr lang="hi-IN" sz="3200" b="1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0000"/>
                </a:highlight>
              </a:rPr>
              <a:t>सागरी प्रवाह 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0000"/>
                </a:highlight>
              </a:rPr>
              <a:t>:-</a:t>
            </a:r>
          </a:p>
          <a:p>
            <a:pPr algn="just"/>
            <a:r>
              <a:rPr lang="en-US" sz="3000" dirty="0">
                <a:solidFill>
                  <a:srgbClr val="00B0F0"/>
                </a:solidFill>
              </a:rPr>
              <a:t>	</a:t>
            </a:r>
            <a:r>
              <a:rPr lang="hi-IN" sz="3000" dirty="0">
                <a:solidFill>
                  <a:srgbClr val="00B0F0"/>
                </a:solidFill>
              </a:rPr>
              <a:t>सागरी प्रवाहचा हवामानावर परिणाम होत असतो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  <a:r>
              <a:rPr lang="hi-IN" sz="3000" dirty="0">
                <a:solidFill>
                  <a:srgbClr val="00B0F0"/>
                </a:solidFill>
              </a:rPr>
              <a:t> महासागरात उष्ण व शीत प्रवाह निर्माण झालेले असतात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  <a:r>
              <a:rPr lang="hi-IN" sz="3000" dirty="0">
                <a:solidFill>
                  <a:srgbClr val="00B0F0"/>
                </a:solidFill>
              </a:rPr>
              <a:t> समुद्रप्रवाह ज्या प्रदेशा </a:t>
            </a:r>
            <a:r>
              <a:rPr lang="en-US" sz="3000" dirty="0" err="1">
                <a:solidFill>
                  <a:srgbClr val="00B0F0"/>
                </a:solidFill>
              </a:rPr>
              <a:t>जवळून</a:t>
            </a:r>
            <a:r>
              <a:rPr lang="hi-IN" sz="3000" dirty="0">
                <a:solidFill>
                  <a:srgbClr val="00B0F0"/>
                </a:solidFill>
              </a:rPr>
              <a:t> वाहतात त्या प्रदेशातील </a:t>
            </a:r>
            <a:r>
              <a:rPr lang="en-US" sz="3000" dirty="0" err="1">
                <a:solidFill>
                  <a:srgbClr val="00B0F0"/>
                </a:solidFill>
              </a:rPr>
              <a:t>हवेच्या</a:t>
            </a:r>
            <a:r>
              <a:rPr lang="en-US" sz="3000" dirty="0">
                <a:solidFill>
                  <a:srgbClr val="00B0F0"/>
                </a:solidFill>
              </a:rPr>
              <a:t> </a:t>
            </a:r>
            <a:r>
              <a:rPr lang="hi-IN" sz="3000" dirty="0">
                <a:solidFill>
                  <a:srgbClr val="00B0F0"/>
                </a:solidFill>
              </a:rPr>
              <a:t>गुणधर्मात बदल घडवून आणतात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  <a:r>
              <a:rPr lang="hi-IN" sz="3000" dirty="0">
                <a:solidFill>
                  <a:srgbClr val="00B0F0"/>
                </a:solidFill>
              </a:rPr>
              <a:t> उच्च अक्षवृत्तीय प्रदेशा जवळून उष्ण प्रवाह वाहत गेल्यास तेथील तापमानात वाढ होते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  <a:r>
              <a:rPr lang="hi-IN" sz="3000" dirty="0">
                <a:solidFill>
                  <a:srgbClr val="00B0F0"/>
                </a:solidFill>
              </a:rPr>
              <a:t> उदाहरणात गल्फ स्ट्रीम या उष्ण प्रवाहामुळे पश्चिम व वायव्य युरोप मधील हवामान उबदार राहते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  <a:r>
              <a:rPr lang="hi-IN" sz="3000" dirty="0">
                <a:solidFill>
                  <a:srgbClr val="00B0F0"/>
                </a:solidFill>
              </a:rPr>
              <a:t> </a:t>
            </a:r>
            <a:r>
              <a:rPr lang="en-US" sz="3000" dirty="0" err="1">
                <a:solidFill>
                  <a:srgbClr val="00B0F0"/>
                </a:solidFill>
              </a:rPr>
              <a:t>या</a:t>
            </a:r>
            <a:r>
              <a:rPr lang="en-US" sz="3000" dirty="0">
                <a:solidFill>
                  <a:srgbClr val="00B0F0"/>
                </a:solidFill>
              </a:rPr>
              <a:t> </a:t>
            </a:r>
            <a:r>
              <a:rPr lang="en-US" sz="3000" dirty="0" err="1">
                <a:solidFill>
                  <a:srgbClr val="00B0F0"/>
                </a:solidFill>
              </a:rPr>
              <a:t>कारणामुळे</a:t>
            </a:r>
            <a:r>
              <a:rPr lang="en-US" sz="3000" dirty="0">
                <a:solidFill>
                  <a:srgbClr val="00B0F0"/>
                </a:solidFill>
              </a:rPr>
              <a:t> </a:t>
            </a:r>
            <a:r>
              <a:rPr lang="en-US" sz="3000" dirty="0" err="1">
                <a:solidFill>
                  <a:srgbClr val="00B0F0"/>
                </a:solidFill>
              </a:rPr>
              <a:t>येथील</a:t>
            </a:r>
            <a:r>
              <a:rPr lang="hi-IN" sz="3000" dirty="0">
                <a:solidFill>
                  <a:srgbClr val="00B0F0"/>
                </a:solidFill>
              </a:rPr>
              <a:t> बं</a:t>
            </a:r>
            <a:r>
              <a:rPr lang="en-US" sz="3000" dirty="0" err="1">
                <a:solidFill>
                  <a:srgbClr val="00B0F0"/>
                </a:solidFill>
              </a:rPr>
              <a:t>दरे</a:t>
            </a:r>
            <a:r>
              <a:rPr lang="hi-IN" sz="3000" dirty="0">
                <a:solidFill>
                  <a:srgbClr val="00B0F0"/>
                </a:solidFill>
              </a:rPr>
              <a:t> वाहतुकीसाठी वर्षभर खुली राहतात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  <a:r>
              <a:rPr lang="hi-IN" sz="3000" dirty="0">
                <a:solidFill>
                  <a:srgbClr val="00B0F0"/>
                </a:solidFill>
              </a:rPr>
              <a:t> याउलट </a:t>
            </a:r>
            <a:r>
              <a:rPr lang="en-US" sz="3000" dirty="0" err="1">
                <a:solidFill>
                  <a:srgbClr val="00B0F0"/>
                </a:solidFill>
              </a:rPr>
              <a:t>शीत</a:t>
            </a:r>
            <a:r>
              <a:rPr lang="en-US" sz="3000" dirty="0">
                <a:solidFill>
                  <a:srgbClr val="00B0F0"/>
                </a:solidFill>
              </a:rPr>
              <a:t> </a:t>
            </a:r>
            <a:r>
              <a:rPr lang="hi-IN" sz="3000" dirty="0">
                <a:solidFill>
                  <a:srgbClr val="00B0F0"/>
                </a:solidFill>
              </a:rPr>
              <a:t>समुद्रप्रवाह उष्ण प्रदेशाकडे वाहत असेल तर तेथील तापमानात घट होते उदाहरणार्थ लॅब्राडॉरच्या </a:t>
            </a:r>
            <a:r>
              <a:rPr lang="en-US" sz="3000" dirty="0" err="1">
                <a:solidFill>
                  <a:srgbClr val="00B0F0"/>
                </a:solidFill>
              </a:rPr>
              <a:t>शीत</a:t>
            </a:r>
            <a:r>
              <a:rPr lang="en-US" sz="3000" dirty="0">
                <a:solidFill>
                  <a:srgbClr val="00B0F0"/>
                </a:solidFill>
              </a:rPr>
              <a:t> </a:t>
            </a:r>
            <a:r>
              <a:rPr lang="hi-IN" sz="3000" dirty="0">
                <a:solidFill>
                  <a:srgbClr val="00B0F0"/>
                </a:solidFill>
              </a:rPr>
              <a:t>प्रवाहामुळे न्यू</a:t>
            </a:r>
            <a:r>
              <a:rPr lang="en-US" sz="3000" dirty="0" err="1">
                <a:solidFill>
                  <a:srgbClr val="00B0F0"/>
                </a:solidFill>
              </a:rPr>
              <a:t>फाऊंडलॅण्डचा</a:t>
            </a:r>
            <a:r>
              <a:rPr lang="hi-IN" sz="3000" dirty="0">
                <a:solidFill>
                  <a:srgbClr val="00B0F0"/>
                </a:solidFill>
              </a:rPr>
              <a:t> किनारा हिवाळ्यात गोठतो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  <a:r>
              <a:rPr lang="hi-IN" sz="3000" dirty="0">
                <a:solidFill>
                  <a:srgbClr val="00B0F0"/>
                </a:solidFill>
              </a:rPr>
              <a:t> तसेच जेथे उष्ण व शीत प्रवाह एकत्र येतात</a:t>
            </a:r>
            <a:r>
              <a:rPr lang="en-US" sz="3000" dirty="0">
                <a:solidFill>
                  <a:srgbClr val="00B0F0"/>
                </a:solidFill>
              </a:rPr>
              <a:t>,</a:t>
            </a:r>
            <a:r>
              <a:rPr lang="hi-IN" sz="3000" dirty="0">
                <a:solidFill>
                  <a:srgbClr val="00B0F0"/>
                </a:solidFill>
              </a:rPr>
              <a:t> तेथे </a:t>
            </a:r>
            <a:r>
              <a:rPr lang="en-US" sz="3000" dirty="0" err="1">
                <a:solidFill>
                  <a:srgbClr val="00B0F0"/>
                </a:solidFill>
              </a:rPr>
              <a:t>धुक्यांची</a:t>
            </a:r>
            <a:r>
              <a:rPr lang="hi-IN" sz="3000" dirty="0">
                <a:solidFill>
                  <a:srgbClr val="00B0F0"/>
                </a:solidFill>
              </a:rPr>
              <a:t> निर्मिती होते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  <a:r>
              <a:rPr lang="hi-IN" sz="3000" dirty="0">
                <a:solidFill>
                  <a:srgbClr val="00B0F0"/>
                </a:solidFill>
              </a:rPr>
              <a:t> अशाप्रकारे समुद्र प्रवाहचा परिणाम हवामानावर होत असतो</a:t>
            </a:r>
            <a:r>
              <a:rPr lang="en-US" sz="30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83019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1AA37F-EDA9-4464-97C2-F5AE8FF54030}"/>
              </a:ext>
            </a:extLst>
          </p:cNvPr>
          <p:cNvSpPr txBox="1"/>
          <p:nvPr/>
        </p:nvSpPr>
        <p:spPr>
          <a:xfrm>
            <a:off x="1008545" y="220429"/>
            <a:ext cx="10174910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80"/>
                </a:highlight>
              </a:rPr>
              <a:t>6.</a:t>
            </a:r>
            <a:r>
              <a:rPr lang="hi-IN" sz="3200" b="1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80"/>
                </a:highlight>
              </a:rPr>
              <a:t>जमिनीचा उतार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80"/>
                </a:highlight>
              </a:rPr>
              <a:t> :-</a:t>
            </a:r>
            <a:r>
              <a:rPr lang="hi-IN" sz="3200" b="1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0080"/>
                </a:highlight>
              </a:rPr>
              <a:t> 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  <a:highlight>
                <a:srgbClr val="000080"/>
              </a:highlight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hi-IN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जमिनीच्या उताराचा हवामानावर प्रभाव पडत असतो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hi-IN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जमीन सपाट असल्यास सूर्यकिरणे सारख्याच प्रमाणावर उष्णता देतात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hi-IN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याउलट जमिनीवर चढ-उतार जास्त असतील तर तापमानात फरक पडतो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hi-IN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उदाहरणात हिमालयाच्या दक्षिण उतारावर सूर्यकिरणे लंबरुप तर उत्तर उतारा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वर</a:t>
            </a:r>
            <a:r>
              <a:rPr lang="hi-IN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तिरपी</a:t>
            </a:r>
            <a:r>
              <a:rPr lang="hi-IN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पडतात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यामुळे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दक्षिण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उतारावर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तापमान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अधिक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असते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तर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उत्तर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उतारावर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तापमान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कमी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असते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hi-IN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म्हणून हिमालयातील </a:t>
            </a:r>
            <a:r>
              <a:rPr lang="en-US" sz="3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वसाहतीचे</a:t>
            </a:r>
            <a:r>
              <a:rPr lang="hi-IN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केंद्रीकरण दक्षिण उतारावर अधिक प्रमाणात झालेले दिसून येते</a:t>
            </a:r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8891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E3DA18C2-75F1-4980-A5F0-165F6F71DE6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1079</TotalTime>
  <Words>79</Words>
  <Application>Microsoft Office PowerPoint</Application>
  <PresentationFormat>Custom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Droplet</vt:lpstr>
      <vt:lpstr>Retrospect</vt:lpstr>
      <vt:lpstr>1_Retrospect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prathameshkalaskar2@gmail.com</dc:creator>
  <cp:lastModifiedBy>KBPE</cp:lastModifiedBy>
  <cp:revision>99</cp:revision>
  <dcterms:created xsi:type="dcterms:W3CDTF">2021-07-12T10:03:42Z</dcterms:created>
  <dcterms:modified xsi:type="dcterms:W3CDTF">2023-03-03T08:57:21Z</dcterms:modified>
</cp:coreProperties>
</file>