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1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3476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34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1022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71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05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3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0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3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6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4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4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1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5CEB1-187D-460C-A7FD-C523A11566B4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AD7258-28ED-42F2-9D3B-4E0C08E9E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6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4D031-3FFD-D5A1-EEE6-09ABFBB7B943}"/>
              </a:ext>
            </a:extLst>
          </p:cNvPr>
          <p:cNvSpPr txBox="1"/>
          <p:nvPr/>
        </p:nvSpPr>
        <p:spPr>
          <a:xfrm>
            <a:off x="289249" y="235971"/>
            <a:ext cx="11178073" cy="6671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कै</a:t>
            </a:r>
            <a:r>
              <a:rPr lang="en-US" sz="4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बापूसाहेब</a:t>
            </a:r>
            <a:r>
              <a:rPr lang="en-US" sz="4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पाटील</a:t>
            </a:r>
            <a:r>
              <a:rPr lang="en-US" sz="4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एकंबेकर</a:t>
            </a:r>
            <a:r>
              <a:rPr lang="en-US" sz="4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कॉलेज</a:t>
            </a:r>
            <a:r>
              <a:rPr lang="en-US" sz="4500" b="1" dirty="0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7030A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हणेगांव</a:t>
            </a:r>
            <a:endParaRPr lang="en-US" sz="4500" b="1" dirty="0">
              <a:solidFill>
                <a:srgbClr val="7030A0"/>
              </a:solidFill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 dirty="0" err="1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भूगोल</a:t>
            </a:r>
            <a:r>
              <a:rPr lang="en-US" sz="4500" b="1" dirty="0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विभाग</a:t>
            </a:r>
            <a:endParaRPr lang="en-US" sz="4500" b="1" dirty="0">
              <a:solidFill>
                <a:srgbClr val="FF0000"/>
              </a:solidFill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4500" b="1" dirty="0" err="1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बी.ए.तृतीय</a:t>
            </a: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वर्ष</a:t>
            </a: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पर्यावरण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भूगोल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पेपर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 </a:t>
            </a:r>
            <a:r>
              <a:rPr lang="en-US" sz="4500" b="1" dirty="0">
                <a:solidFill>
                  <a:srgbClr val="FFC000"/>
                </a:solidFill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घटक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हवा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प्रदुषण</a:t>
            </a:r>
            <a:r>
              <a:rPr kumimoji="0" lang="hi-IN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ngal" panose="02040503050203030202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ngal" panose="02040503050203030202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45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Dr. Kalaskar Suryakant</a:t>
            </a:r>
          </a:p>
        </p:txBody>
      </p:sp>
    </p:spTree>
    <p:extLst>
      <p:ext uri="{BB962C8B-B14F-4D97-AF65-F5344CB8AC3E}">
        <p14:creationId xmlns:p14="http://schemas.microsoft.com/office/powerpoint/2010/main" val="384488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72A2B48-1213-FBC4-A5BF-756712C60597}"/>
              </a:ext>
            </a:extLst>
          </p:cNvPr>
          <p:cNvSpPr txBox="1"/>
          <p:nvPr/>
        </p:nvSpPr>
        <p:spPr>
          <a:xfrm>
            <a:off x="254833" y="330504"/>
            <a:ext cx="1124262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.(iii) </a:t>
            </a:r>
            <a:r>
              <a:rPr lang="en-US" sz="2800" dirty="0" err="1">
                <a:solidFill>
                  <a:srgbClr val="00B0F0"/>
                </a:solidFill>
              </a:rPr>
              <a:t>कारखाने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नागरी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वस्तीपासून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असावेत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वाऱ्याबरोबर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दिशेने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त्या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भागात</a:t>
            </a:r>
            <a:r>
              <a:rPr lang="en-US" sz="2800" dirty="0">
                <a:solidFill>
                  <a:srgbClr val="00B0F0"/>
                </a:solidFill>
              </a:rPr>
              <a:t> १ </a:t>
            </a:r>
            <a:r>
              <a:rPr lang="en-US" sz="2800" dirty="0" err="1">
                <a:solidFill>
                  <a:srgbClr val="00B0F0"/>
                </a:solidFill>
              </a:rPr>
              <a:t>कि.मी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आत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वसाहतीस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परवानगी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देऊ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नये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मूळ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वस्त्या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नागरीकरणांमुळे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वाढल्या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वस्तीपासून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हलवावेत</a:t>
            </a:r>
            <a:r>
              <a:rPr lang="en-US" sz="2800" dirty="0">
                <a:solidFill>
                  <a:srgbClr val="00B0F0"/>
                </a:solidFill>
              </a:rPr>
              <a:t>.(iv) </a:t>
            </a:r>
            <a:r>
              <a:rPr lang="en-US" sz="2800" dirty="0" err="1">
                <a:solidFill>
                  <a:srgbClr val="00B0F0"/>
                </a:solidFill>
              </a:rPr>
              <a:t>वाहनांची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यंत्रणेमार्फत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काटेकोर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तपासणी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वाहतूक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व्यवस्थेत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उत्तम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स्थितीत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ठेवण्यासाठी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निर्बंध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असावेत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बारंबार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सर्व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यंत्रणेमार्फत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काटेकोर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तपासणी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दोषी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वाहनचालकावर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कारवाई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करावी</a:t>
            </a:r>
            <a:r>
              <a:rPr lang="en-US" sz="2800" dirty="0">
                <a:solidFill>
                  <a:srgbClr val="00B0F0"/>
                </a:solidFill>
              </a:rPr>
              <a:t>.(v) </a:t>
            </a:r>
            <a:r>
              <a:rPr lang="en-US" sz="2800" dirty="0" err="1">
                <a:solidFill>
                  <a:srgbClr val="00B0F0"/>
                </a:solidFill>
              </a:rPr>
              <a:t>आरोग्यविषयक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जागृती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करण्यासाठी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लोकात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आरोग्यविषयक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जागृती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म्हणजे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लोकशिक्षण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देणे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सायकलीसारख्या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सुरक्षित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परंतु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पारंपारिक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केल्यास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शरीरस्वास्थ्य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सुधारण्यास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मदतच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होईल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rgbClr val="00B0F0"/>
                </a:solidFill>
              </a:rPr>
              <a:t>(vi) </a:t>
            </a:r>
            <a:r>
              <a:rPr lang="hi-IN" sz="2800" dirty="0">
                <a:solidFill>
                  <a:srgbClr val="00B0F0"/>
                </a:solidFill>
              </a:rPr>
              <a:t>वृक्ष लागवड : वृक्ष लागवड मोठ्या प्रमाणावर पट्टयाच्या स्वल्पात केल्यास </a:t>
            </a:r>
            <a:r>
              <a:rPr lang="en-US" sz="2800" dirty="0">
                <a:solidFill>
                  <a:srgbClr val="00B0F0"/>
                </a:solidFill>
              </a:rPr>
              <a:t>CO, </a:t>
            </a:r>
            <a:r>
              <a:rPr lang="hi-IN" sz="2800" dirty="0">
                <a:solidFill>
                  <a:srgbClr val="00B0F0"/>
                </a:solidFill>
              </a:rPr>
              <a:t>सारखे वायू वनस्पती शोषून घेतात. म्हणून झाडाची पाने, फांथामुळे प्रदूषित कण अडविले जातात. म्हणून झाडांना प्रदूषकाची गाळणी म्हणूनही ओळखतात.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0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4CF1C1-565A-D43B-E190-792946B43A26}"/>
              </a:ext>
            </a:extLst>
          </p:cNvPr>
          <p:cNvSpPr txBox="1"/>
          <p:nvPr/>
        </p:nvSpPr>
        <p:spPr>
          <a:xfrm>
            <a:off x="494675" y="195589"/>
            <a:ext cx="1113769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vii)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परिसरात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पाण्याची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कारंजी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ओलसर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किंवा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दमट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शोषून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घेतले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याकरिता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परिसरांत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पाण्याची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कारंजी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उडत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ठेवावी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झाडे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गवत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परंतु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वायुही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शोषून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घेतले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.(vii) </a:t>
            </a:r>
            <a:r>
              <a:rPr lang="en-US" sz="2800" dirty="0" err="1">
                <a:solidFill>
                  <a:srgbClr val="00B0F0"/>
                </a:solidFill>
              </a:rPr>
              <a:t>आधुनिक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इंधनाचा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वाहनांमुळे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भयानक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समस्या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याकरिता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जर्मनीत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मोटारीस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चार्ज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केलेले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शेल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वापरतात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घरगुती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स्वयंपाकासाठी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लाकडे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गोवऱ्या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वापरण्याऐवजी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द्रवीभूत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पेट्रोल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स्वयंपाक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गॅस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सौर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चूल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गोबर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गॅसचा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केल्यास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टळेल</a:t>
            </a:r>
            <a:r>
              <a:rPr lang="en-US" sz="2800" dirty="0">
                <a:solidFill>
                  <a:srgbClr val="00B0F0"/>
                </a:solidFill>
              </a:rPr>
              <a:t>.(ix) </a:t>
            </a:r>
            <a:r>
              <a:rPr lang="en-US" sz="2800" dirty="0" err="1">
                <a:solidFill>
                  <a:srgbClr val="00B0F0"/>
                </a:solidFill>
              </a:rPr>
              <a:t>कायदे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प्रचारबंदी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इतर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प्रतिबंधात्मक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उपाय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सिगारेट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बिडी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तंबाखूसारखे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व्यसन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पुरूषांप्रमाणे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स्त्रियांनाही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तंबाखू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सेवनामुळे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कॅन्सर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सर्वमान्य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rgbClr val="00B0F0"/>
                </a:solidFill>
              </a:rPr>
              <a:t>x) </a:t>
            </a:r>
            <a:r>
              <a:rPr lang="hi-IN" sz="2800" dirty="0">
                <a:solidFill>
                  <a:srgbClr val="00B0F0"/>
                </a:solidFill>
              </a:rPr>
              <a:t>कारखान्यातील घुराडी कारखान्यातील धुराडी उंच उभारली तर प्रदूषणांवर नियंत्रण येते करावा. </a:t>
            </a:r>
            <a:r>
              <a:rPr lang="en-US" sz="2800" dirty="0">
                <a:solidFill>
                  <a:srgbClr val="00B0F0"/>
                </a:solidFill>
              </a:rPr>
              <a:t>SO2 </a:t>
            </a:r>
            <a:r>
              <a:rPr lang="hi-IN" sz="2800" dirty="0">
                <a:solidFill>
                  <a:srgbClr val="00B0F0"/>
                </a:solidFill>
              </a:rPr>
              <a:t>चे प्रमाण कमी करण्यासाठी </a:t>
            </a:r>
            <a:r>
              <a:rPr lang="en-US" sz="2800" dirty="0" err="1">
                <a:solidFill>
                  <a:srgbClr val="00B0F0"/>
                </a:solidFill>
              </a:rPr>
              <a:t>CaO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CaO</a:t>
            </a:r>
            <a:r>
              <a:rPr lang="en-US" sz="2800" dirty="0">
                <a:solidFill>
                  <a:srgbClr val="00B0F0"/>
                </a:solidFill>
              </a:rPr>
              <a:t>, MgO. </a:t>
            </a:r>
            <a:r>
              <a:rPr lang="en-US" sz="2800" dirty="0" err="1">
                <a:solidFill>
                  <a:srgbClr val="00B0F0"/>
                </a:solidFill>
              </a:rPr>
              <a:t>MgCO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hi-IN" sz="2800" dirty="0">
                <a:solidFill>
                  <a:srgbClr val="00B0F0"/>
                </a:solidFill>
              </a:rPr>
              <a:t>चा वापर(</a:t>
            </a:r>
            <a:r>
              <a:rPr lang="en-US" sz="2800" dirty="0">
                <a:solidFill>
                  <a:srgbClr val="00B0F0"/>
                </a:solidFill>
              </a:rPr>
              <a:t>xi) </a:t>
            </a:r>
            <a:r>
              <a:rPr lang="hi-IN" sz="2800" dirty="0">
                <a:solidFill>
                  <a:srgbClr val="00B0F0"/>
                </a:solidFill>
              </a:rPr>
              <a:t>कोळसा वापरणारी रेल्वे इंजिनावर बंदी: उघड्यावर राव टाकणे, विटांच्या भट्टया कोळसा वापरणारी रेल्वे इंजिने यांच्यावर बंदी आणली पाहिजे. शहरात विजेवर चालणारी रेल्वे हवी.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5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0653659-FDA6-0AF5-A1FD-81F9C0A0AEDA}"/>
              </a:ext>
            </a:extLst>
          </p:cNvPr>
          <p:cNvSpPr txBox="1"/>
          <p:nvPr/>
        </p:nvSpPr>
        <p:spPr>
          <a:xfrm>
            <a:off x="569625" y="1132156"/>
            <a:ext cx="111526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xii) </a:t>
            </a:r>
            <a:r>
              <a:rPr lang="en-US" sz="2800" dirty="0" err="1">
                <a:solidFill>
                  <a:srgbClr val="00B0F0"/>
                </a:solidFill>
              </a:rPr>
              <a:t>उच्चस्तरीय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विमानोड्डाणास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बंदी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उच्चस्तरीय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विमानोड्डाणांमुळे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ओझोनचा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थरविस्कळीत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याकरिता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उच्चस्तरीय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विमानोड्डाणास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बंदी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घालावी</a:t>
            </a:r>
            <a:r>
              <a:rPr lang="en-US" sz="2800" dirty="0">
                <a:solidFill>
                  <a:srgbClr val="00B0F0"/>
                </a:solidFill>
              </a:rPr>
              <a:t>,(xiii) </a:t>
            </a:r>
            <a:r>
              <a:rPr lang="en-US" sz="2800" dirty="0" err="1">
                <a:solidFill>
                  <a:srgbClr val="00B0F0"/>
                </a:solidFill>
              </a:rPr>
              <a:t>वाहनांची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कोंडी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शहर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नियोजनांत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सूक्ष्म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हवास्थिती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हवामानाचा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विचार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इमारतीची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निश्चित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करावी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रहदारीचे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मार्ग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रुंद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असावेत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वाहनांची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कोंडी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आवर्जून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पाहावे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मुंबईसारख्या</a:t>
            </a:r>
            <a:r>
              <a:rPr lang="en-US" sz="2800" dirty="0">
                <a:solidFill>
                  <a:srgbClr val="00B0F0"/>
                </a:solidFill>
              </a:rPr>
              <a:t> १ </a:t>
            </a:r>
            <a:r>
              <a:rPr lang="en-US" sz="2800" dirty="0" err="1">
                <a:solidFill>
                  <a:srgbClr val="00B0F0"/>
                </a:solidFill>
              </a:rPr>
              <a:t>कोटीच्या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१० </a:t>
            </a:r>
            <a:r>
              <a:rPr lang="en-US" sz="2800" dirty="0" err="1">
                <a:solidFill>
                  <a:srgbClr val="00B0F0"/>
                </a:solidFill>
              </a:rPr>
              <a:t>कोटी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झाडे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हवीत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शहराच्या</a:t>
            </a:r>
            <a:r>
              <a:rPr lang="en-US" sz="2800" dirty="0">
                <a:solidFill>
                  <a:srgbClr val="00B0F0"/>
                </a:solidFill>
              </a:rPr>
              <a:t> (CBD) </a:t>
            </a:r>
            <a:r>
              <a:rPr lang="en-US" sz="2800" dirty="0" err="1">
                <a:solidFill>
                  <a:srgbClr val="00B0F0"/>
                </a:solidFill>
              </a:rPr>
              <a:t>क्षेत्रात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बाहनावर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बंदी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असावी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संयुक्त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संस्थानात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आठवडयांतील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एकदिवस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ठराविक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रस्त्यावर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आणण्यास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बंदी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असते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855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450CED7-5A32-607A-1225-BF372CC02025}"/>
              </a:ext>
            </a:extLst>
          </p:cNvPr>
          <p:cNvSpPr txBox="1"/>
          <p:nvPr/>
        </p:nvSpPr>
        <p:spPr>
          <a:xfrm>
            <a:off x="3582649" y="2691131"/>
            <a:ext cx="4781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B0F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4243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4EF6FC-442F-A00E-5D38-6F49B728415C}"/>
              </a:ext>
            </a:extLst>
          </p:cNvPr>
          <p:cNvSpPr txBox="1"/>
          <p:nvPr/>
        </p:nvSpPr>
        <p:spPr>
          <a:xfrm>
            <a:off x="449702" y="1035041"/>
            <a:ext cx="1116767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(Air Pollution)</a:t>
            </a:r>
            <a:r>
              <a:rPr lang="en-US" sz="2800" dirty="0" err="1">
                <a:solidFill>
                  <a:srgbClr val="00B0F0"/>
                </a:solidFill>
              </a:rPr>
              <a:t>पृथ्वीभोवती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मुख्यत्वे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नायट्रोजन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ऑक्सिजन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कार्बन-डाय-ऑक्साइ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पाण्याची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वाफ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इतर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अल्प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प्रमाणांतील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विशिष्ट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अस्तित्व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सजीवांसाठी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घटक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अत्यावश्यक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म्हणूनच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जीवहीचे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संरक्षेत्र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उल्लेख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येईल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तथापि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मानवी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हस्तक्षेपामुळे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रात्र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निकोप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राहिलेले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हवेचे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प्राचीन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काळापासूनची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समस्या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इ.स</a:t>
            </a:r>
            <a:r>
              <a:rPr lang="en-US" sz="2800" dirty="0">
                <a:solidFill>
                  <a:srgbClr val="00B0F0"/>
                </a:solidFill>
              </a:rPr>
              <a:t>. १३०६ </a:t>
            </a:r>
            <a:r>
              <a:rPr lang="en-US" sz="2800" dirty="0" err="1">
                <a:solidFill>
                  <a:srgbClr val="00B0F0"/>
                </a:solidFill>
              </a:rPr>
              <a:t>साली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इंग्लंडमध्ये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लंडन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कोळसा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वापरास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बंदी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घातली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शास्त्रज्ञांच्या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मते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मानवनिर्मित</a:t>
            </a:r>
            <a:r>
              <a:rPr lang="en-US" sz="2800" dirty="0">
                <a:solidFill>
                  <a:srgbClr val="00B0F0"/>
                </a:solidFill>
              </a:rPr>
              <a:t> ३०,००० </a:t>
            </a:r>
            <a:r>
              <a:rPr lang="en-US" sz="2800" dirty="0" err="1">
                <a:solidFill>
                  <a:srgbClr val="00B0F0"/>
                </a:solidFill>
              </a:rPr>
              <a:t>रसायने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सध्या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सहभागी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अकूड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ज्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ज्वालामुखी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उल्कापातासारख्या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घटनांनी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वायुप्रदूषण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अतिशय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वेगाने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व्हायचे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पण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तीव्रता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उद्योगीकरणानंतर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फारच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वाढली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526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4924A3-3F4F-C3B4-BE30-B1DCB73104B8}"/>
              </a:ext>
            </a:extLst>
          </p:cNvPr>
          <p:cNvSpPr txBox="1"/>
          <p:nvPr/>
        </p:nvSpPr>
        <p:spPr>
          <a:xfrm>
            <a:off x="449703" y="945100"/>
            <a:ext cx="1122763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कारणे</a:t>
            </a:r>
            <a:r>
              <a:rPr lang="en-US" sz="2800" dirty="0">
                <a:solidFill>
                  <a:srgbClr val="00B0F0"/>
                </a:solidFill>
              </a:rPr>
              <a:t> :(Causes of Air Pollution)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खालील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तीन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महत्त्वाची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मानली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 (</a:t>
            </a:r>
            <a:r>
              <a:rPr lang="en-US" sz="2800" dirty="0" err="1">
                <a:solidFill>
                  <a:srgbClr val="00B0F0"/>
                </a:solidFill>
              </a:rPr>
              <a:t>i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औद्योगिकरण</a:t>
            </a:r>
            <a:r>
              <a:rPr lang="en-US" sz="2800" dirty="0">
                <a:solidFill>
                  <a:srgbClr val="00B0F0"/>
                </a:solidFill>
              </a:rPr>
              <a:t> ह </a:t>
            </a:r>
            <a:r>
              <a:rPr lang="en-US" sz="2800" dirty="0" err="1">
                <a:solidFill>
                  <a:srgbClr val="00B0F0"/>
                </a:solidFill>
              </a:rPr>
              <a:t>वाप्रदूषण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ऐतिहासिक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समस्या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तिची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प्रखरता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औद्योगिक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क्रांतीनंतर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प्रकर्षाने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जाणवू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लागली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कारखान्यांमधून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दरवोज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हजारो</a:t>
            </a:r>
            <a:r>
              <a:rPr lang="en-US" sz="2800" dirty="0">
                <a:solidFill>
                  <a:srgbClr val="00B0F0"/>
                </a:solidFill>
              </a:rPr>
              <a:t> द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सोडला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अत्यंत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उदा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गंधक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त्यांची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संयुगे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हायड्रोजन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आणि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हायड्रोकार्बन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संयुगे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सोडले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जाणारे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हायड्रोकार्बनसारखे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अत्यंत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पदार्थ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ओझोन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थरावर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करीत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दिवसेंदिवस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थरांचे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(ii) </a:t>
            </a:r>
            <a:r>
              <a:rPr lang="en-US" sz="2800" dirty="0" err="1">
                <a:solidFill>
                  <a:srgbClr val="00B0F0"/>
                </a:solidFill>
              </a:rPr>
              <a:t>अमर्याद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वाहतूकः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औद्योगिकरणाच्या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वाढीबरोबर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वाहतुकीची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अपरिहार्य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वाहतुकीसाठी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पेट्रोल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डिझेलवर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चालणारी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अनेक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करण्यात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आली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729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AA0EFB5-FC46-31B9-27AA-84E1E43EA25B}"/>
              </a:ext>
            </a:extLst>
          </p:cNvPr>
          <p:cNvSpPr txBox="1"/>
          <p:nvPr/>
        </p:nvSpPr>
        <p:spPr>
          <a:xfrm>
            <a:off x="284813" y="537420"/>
            <a:ext cx="1121264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</a:rPr>
              <a:t>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वाहनांद्वारे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बाहेर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पडतो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कार्बनमोनॉक्साईड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जास्त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शरीराला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अपायकारक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मानवाच्या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सभोवताली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सतत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बाबू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राहिल्यास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मृत्यूही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ओढवू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शकतो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धुराचे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म्हणजे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दूषित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होते.i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हवेतील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घनपदार्थ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पृष्ठभागावरील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धूळ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मोठया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(iii) </a:t>
            </a:r>
            <a:r>
              <a:rPr lang="en-US" sz="2800" dirty="0" err="1">
                <a:solidFill>
                  <a:srgbClr val="00B0F0"/>
                </a:solidFill>
              </a:rPr>
              <a:t>मिसळत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लाकूड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कोळसा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जळाल्याने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धुराबरोबर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मोठे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कणही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मिसळतात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रासायनिक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प्रक्रियेमुळे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तयार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तरंगतात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सर्व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कणांच्या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संयुगाने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धुळीचे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ढग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तयार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पर्जन्यावर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पाऊस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पडतो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हवाप्रदूषणाचे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:(Effects of Air Pollution)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असंख्य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त्यांची</a:t>
            </a:r>
            <a:r>
              <a:rPr lang="en-US" sz="2800" dirty="0">
                <a:solidFill>
                  <a:srgbClr val="00B0F0"/>
                </a:solidFill>
              </a:rPr>
              <a:t> (1)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हवामानावर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(ii) </a:t>
            </a:r>
            <a:r>
              <a:rPr lang="en-US" sz="2800" dirty="0" err="1">
                <a:solidFill>
                  <a:srgbClr val="00B0F0"/>
                </a:solidFill>
              </a:rPr>
              <a:t>मानवी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स्वास्थ्यावरील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(ii)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सजीवांवर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, (</a:t>
            </a:r>
            <a:r>
              <a:rPr lang="en-US" sz="2800" dirty="0" err="1">
                <a:solidFill>
                  <a:srgbClr val="00B0F0"/>
                </a:solidFill>
              </a:rPr>
              <a:t>i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हवामानावर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: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धूळ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इत्यादींमुळे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स्थानिक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प्रादेशिक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जगभर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हवामानावर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आढळते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त्यापैकी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खालील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महत्त्वाचे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मानले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416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23340C1-8501-5C0F-A0DA-1AC607B368DF}"/>
              </a:ext>
            </a:extLst>
          </p:cNvPr>
          <p:cNvSpPr txBox="1"/>
          <p:nvPr/>
        </p:nvSpPr>
        <p:spPr>
          <a:xfrm>
            <a:off x="29980" y="181882"/>
            <a:ext cx="1203710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अ) </a:t>
            </a:r>
            <a:r>
              <a:rPr lang="en-US" sz="2800" dirty="0" err="1">
                <a:solidFill>
                  <a:srgbClr val="00B0F0"/>
                </a:solidFill>
              </a:rPr>
              <a:t>क्लोरोफ्लुरो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कार्बन</a:t>
            </a:r>
            <a:r>
              <a:rPr lang="en-US" sz="2800" dirty="0">
                <a:solidFill>
                  <a:srgbClr val="00B0F0"/>
                </a:solidFill>
              </a:rPr>
              <a:t> (CFCS) </a:t>
            </a:r>
            <a:r>
              <a:rPr lang="en-US" sz="2800" dirty="0" err="1">
                <a:solidFill>
                  <a:srgbClr val="00B0F0"/>
                </a:solidFill>
              </a:rPr>
              <a:t>हा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शीतकरण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क्रिया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रेफ्रिजरेशन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फोम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प्लॅस्टिक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केस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सुकविण्याची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क्रिया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स्मॉटिक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जल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फवारणारी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उपकरणे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आग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प्रतिबंधक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यंत्रणेही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वारतात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त्यांच्यामुळे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ओझोन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पोकळ्या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अल्ट्राव्हायोलेट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संहारक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वातावरणाचा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खालचा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तापवितात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पृष्ठभागाचे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तापमान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हिमराशी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वितळून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बांगला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देशाची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त्रिभूज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प्रदेश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भूमध्य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सागराचा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किनारवर्ती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पाण्यात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जाईल</a:t>
            </a:r>
            <a:r>
              <a:rPr lang="en-US" sz="2800" dirty="0">
                <a:solidFill>
                  <a:srgbClr val="00B0F0"/>
                </a:solidFill>
              </a:rPr>
              <a:t>.(ब) </a:t>
            </a:r>
            <a:r>
              <a:rPr lang="en-US" sz="2800" dirty="0" err="1">
                <a:solidFill>
                  <a:srgbClr val="00B0F0"/>
                </a:solidFill>
              </a:rPr>
              <a:t>कार्बनडाय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इतर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हरितगृह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भूपृष्ठाचे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तापमान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पुन्हा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हिमराशी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वितळून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सखल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किनारी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प्रदेश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जलमय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शक्यता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.(क) </a:t>
            </a:r>
            <a:r>
              <a:rPr lang="en-US" sz="2800" dirty="0" err="1">
                <a:solidFill>
                  <a:srgbClr val="00B0F0"/>
                </a:solidFill>
              </a:rPr>
              <a:t>धूरकट-धुके</a:t>
            </a:r>
            <a:r>
              <a:rPr lang="en-US" sz="2800" dirty="0">
                <a:solidFill>
                  <a:srgbClr val="00B0F0"/>
                </a:solidFill>
              </a:rPr>
              <a:t> / </a:t>
            </a:r>
            <a:r>
              <a:rPr lang="en-US" sz="2800" dirty="0" err="1">
                <a:solidFill>
                  <a:srgbClr val="00B0F0"/>
                </a:solidFill>
              </a:rPr>
              <a:t>घुर-धुके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वाहनातील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सल्फरडॉय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(SO2), </a:t>
            </a:r>
            <a:r>
              <a:rPr lang="en-US" sz="2800" dirty="0" err="1">
                <a:solidFill>
                  <a:srgbClr val="00B0F0"/>
                </a:solidFill>
              </a:rPr>
              <a:t>मानवनिर्मित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नायट्रोजन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ओझोन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इत्यादी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बायू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एकत्र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शहराच्या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खोलगट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पृष्ठभागाजवळ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एकवटते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हिवाळ्यामुळे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थंड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सापेक्ष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आद्रता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सांद्रीभवनानंतर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दाट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धुके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तयार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वेळी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तापमानाच्या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विपरीततेमुळे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अशा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थंड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उष्ण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पृष्ठभागाजवळ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दीर्घकाळ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टिकणारे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धूर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धुक्यापासून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झालेले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दाट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घूर</a:t>
            </a:r>
            <a:r>
              <a:rPr lang="en-US" sz="2800" dirty="0">
                <a:solidFill>
                  <a:srgbClr val="00B0F0"/>
                </a:solidFill>
              </a:rPr>
              <a:t>- </a:t>
            </a:r>
            <a:r>
              <a:rPr lang="en-US" sz="2800" dirty="0" err="1">
                <a:solidFill>
                  <a:srgbClr val="00B0F0"/>
                </a:solidFill>
              </a:rPr>
              <a:t>धुके</a:t>
            </a:r>
            <a:r>
              <a:rPr lang="en-US" sz="2800" dirty="0">
                <a:solidFill>
                  <a:srgbClr val="00B0F0"/>
                </a:solidFill>
              </a:rPr>
              <a:t> (Smog) </a:t>
            </a:r>
            <a:r>
              <a:rPr lang="en-US" sz="2800" dirty="0" err="1">
                <a:solidFill>
                  <a:srgbClr val="00B0F0"/>
                </a:solidFill>
              </a:rPr>
              <a:t>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निर्मिती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दर्शनियता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घटल्याने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भयंकर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अपघात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लॉस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एंजिल्स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आणि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7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F23745-9EAF-CDF1-EE32-09C2A0A0F1CA}"/>
              </a:ext>
            </a:extLst>
          </p:cNvPr>
          <p:cNvSpPr txBox="1"/>
          <p:nvPr/>
        </p:nvSpPr>
        <p:spPr>
          <a:xfrm>
            <a:off x="284811" y="372522"/>
            <a:ext cx="1157240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0B0F0"/>
                </a:solidFill>
              </a:rPr>
              <a:t>कलकत्यास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प्रकारचे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धूर-धुके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वारंवार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पडते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धूर-धुक्याच्या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वेळी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वायुमुळे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अरानास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मोठ्या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त्रास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 १९५२ </a:t>
            </a:r>
            <a:r>
              <a:rPr lang="en-US" sz="2800" dirty="0" err="1">
                <a:solidFill>
                  <a:srgbClr val="00B0F0"/>
                </a:solidFill>
              </a:rPr>
              <a:t>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डिसेंबरमध्ये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लंडन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सुमारे</a:t>
            </a:r>
            <a:r>
              <a:rPr lang="en-US" sz="2800" dirty="0">
                <a:solidFill>
                  <a:srgbClr val="00B0F0"/>
                </a:solidFill>
              </a:rPr>
              <a:t> ४००० </a:t>
            </a:r>
            <a:r>
              <a:rPr lang="en-US" sz="2800" dirty="0" err="1">
                <a:solidFill>
                  <a:srgbClr val="00B0F0"/>
                </a:solidFill>
              </a:rPr>
              <a:t>लोक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गुदमरून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पावले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.(ड) </a:t>
            </a:r>
            <a:r>
              <a:rPr lang="en-US" sz="2800" dirty="0" err="1">
                <a:solidFill>
                  <a:srgbClr val="00B0F0"/>
                </a:solidFill>
              </a:rPr>
              <a:t>आम्लपर्जन्य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दूषिकांबरोबर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वाहनांच्या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धुराबरोबर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दगडी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कोळसा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खनिज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तेलाच्या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ज्वलनानंतर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मोठ्या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प्रमाणावर</a:t>
            </a:r>
            <a:r>
              <a:rPr lang="en-US" sz="2800" dirty="0">
                <a:solidFill>
                  <a:srgbClr val="00B0F0"/>
                </a:solidFill>
              </a:rPr>
              <a:t> So, </a:t>
            </a:r>
            <a:r>
              <a:rPr lang="en-US" sz="2800" dirty="0" err="1">
                <a:solidFill>
                  <a:srgbClr val="00B0F0"/>
                </a:solidFill>
              </a:rPr>
              <a:t>नॉयट्रोजन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हवेतून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पाण्याच्या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वाफेच्या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सानिध्यात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येऊन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रूपांतर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सल्फ्युरिक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नायट्रिक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कार्बोनिक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निर्मिती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अशी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आम्लयुक्त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उगमस्थानापासून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दूरवर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जाते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तुलनेने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जास्त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जागा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व्यापते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अशा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आम्लपर्जन्यांमुळे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शेती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जंगल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जमिनी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इमारती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मानवाचीही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हानी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आम्लपर्जन्याची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किंवा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त्याहून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संयुक्त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संस्थानच्या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पश्चिम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व्हर्जिनियात</a:t>
            </a:r>
            <a:r>
              <a:rPr lang="en-US" sz="2800" dirty="0">
                <a:solidFill>
                  <a:srgbClr val="00B0F0"/>
                </a:solidFill>
              </a:rPr>
              <a:t> १.५ </a:t>
            </a:r>
            <a:r>
              <a:rPr lang="en-US" sz="2800" dirty="0" err="1">
                <a:solidFill>
                  <a:srgbClr val="00B0F0"/>
                </a:solidFill>
              </a:rPr>
              <a:t>कि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असलेला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आम्लपर्जन्य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आहे.जर्मनी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ब्रिटिश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बेटांवरील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नायट्रोजनपासून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झालेला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आम्लपर्जन्य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नॉर्वे</a:t>
            </a:r>
            <a:r>
              <a:rPr lang="en-US" sz="2800" dirty="0">
                <a:solidFill>
                  <a:srgbClr val="00B0F0"/>
                </a:solidFill>
              </a:rPr>
              <a:t>- </a:t>
            </a:r>
            <a:r>
              <a:rPr lang="en-US" sz="2800" dirty="0" err="1">
                <a:solidFill>
                  <a:srgbClr val="00B0F0"/>
                </a:solidFill>
              </a:rPr>
              <a:t>स्वीडनमध्ये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पडून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तेथील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बहुसंख्या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सरोवरे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निर्जीव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भाभा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रिसर्च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केंद्राने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केलेल्या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पाहणीत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भारतीय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पडणाऱ्या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पर्जन्यांत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आम्लाचे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काळजी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करण्यासारखे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नसते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7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11DFF23-9F35-3E5E-897E-2384A4C3F2EE}"/>
              </a:ext>
            </a:extLst>
          </p:cNvPr>
          <p:cNvSpPr txBox="1"/>
          <p:nvPr/>
        </p:nvSpPr>
        <p:spPr>
          <a:xfrm>
            <a:off x="179881" y="524975"/>
            <a:ext cx="1185722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 (ii) </a:t>
            </a:r>
            <a:r>
              <a:rPr lang="en-US" sz="2800" dirty="0" err="1">
                <a:solidFill>
                  <a:srgbClr val="00B0F0"/>
                </a:solidFill>
              </a:rPr>
              <a:t>मानवी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स्वास्थ्यावर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:(१) </a:t>
            </a:r>
            <a:r>
              <a:rPr lang="en-US" sz="2800" dirty="0" err="1">
                <a:solidFill>
                  <a:srgbClr val="00B0F0"/>
                </a:solidFill>
              </a:rPr>
              <a:t>कार्बनडाय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कार्बन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मोनो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यांच्यामुळे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विषबाधा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हृदयाच्या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कार्यावर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श्वसनमार्गाचे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रोग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जडतात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जास्त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हुंगल्याने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मनुष्य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मरतो</a:t>
            </a:r>
            <a:r>
              <a:rPr lang="en-US" sz="2800" dirty="0">
                <a:solidFill>
                  <a:srgbClr val="00B0F0"/>
                </a:solidFill>
              </a:rPr>
              <a:t>.(२) </a:t>
            </a:r>
            <a:r>
              <a:rPr lang="en-US" sz="2800" dirty="0" err="1">
                <a:solidFill>
                  <a:srgbClr val="00B0F0"/>
                </a:solidFill>
              </a:rPr>
              <a:t>सल्फरडाय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डोळेरोग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हुंगल्यास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जीव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गुदमरतो.चुरचुरतात,घशाची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खवखव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श्वसनेंद्रियांचे</a:t>
            </a:r>
            <a:r>
              <a:rPr lang="en-US" sz="2800" dirty="0">
                <a:solidFill>
                  <a:srgbClr val="00B0F0"/>
                </a:solidFill>
              </a:rPr>
              <a:t>(३) </a:t>
            </a:r>
            <a:r>
              <a:rPr lang="en-US" sz="2800" dirty="0" err="1">
                <a:solidFill>
                  <a:srgbClr val="00B0F0"/>
                </a:solidFill>
              </a:rPr>
              <a:t>सल्फरट्राय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श्वासाचे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रोग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जडतात</a:t>
            </a:r>
            <a:r>
              <a:rPr lang="en-US" sz="2800" dirty="0">
                <a:solidFill>
                  <a:srgbClr val="00B0F0"/>
                </a:solidFill>
              </a:rPr>
              <a:t>.(४) </a:t>
            </a:r>
            <a:r>
              <a:rPr lang="en-US" sz="2800" dirty="0" err="1">
                <a:solidFill>
                  <a:srgbClr val="00B0F0"/>
                </a:solidFill>
              </a:rPr>
              <a:t>हायड्रोजन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सल्फाईड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श्वसनमार्ग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दुबळा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श्वसनमार्गाचा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दाह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..(५) </a:t>
            </a:r>
            <a:r>
              <a:rPr lang="en-US" sz="2800" dirty="0" err="1">
                <a:solidFill>
                  <a:srgbClr val="00B0F0"/>
                </a:solidFill>
              </a:rPr>
              <a:t>मिथेन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ब्युटेन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बेंझीन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इत्यादी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हायड्रोकार्बन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श्वसनसंस्थेस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धोकादायक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असतात</a:t>
            </a:r>
            <a:r>
              <a:rPr lang="en-US" sz="2800" dirty="0">
                <a:solidFill>
                  <a:srgbClr val="00B0F0"/>
                </a:solidFill>
              </a:rPr>
              <a:t>. (६) </a:t>
            </a:r>
            <a:r>
              <a:rPr lang="en-US" sz="2800" dirty="0" err="1">
                <a:solidFill>
                  <a:srgbClr val="00B0F0"/>
                </a:solidFill>
              </a:rPr>
              <a:t>नायट्रोजन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श्वसनसंस्थेवर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वाईट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परिणाम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.(७) </a:t>
            </a:r>
            <a:r>
              <a:rPr lang="en-US" sz="2800" dirty="0" err="1">
                <a:solidFill>
                  <a:srgbClr val="00B0F0"/>
                </a:solidFill>
              </a:rPr>
              <a:t>नायट्रोजनडाय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फुफ्फुसावर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सूज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न्यूमोनिया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.. (८) </a:t>
            </a:r>
            <a:r>
              <a:rPr lang="en-US" sz="2800" dirty="0" err="1">
                <a:solidFill>
                  <a:srgbClr val="00B0F0"/>
                </a:solidFill>
              </a:rPr>
              <a:t>हायड्रोजन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फ्लोराईड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दात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ठिसूळ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बनतात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हाडांचे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विकार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बळावतात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श्वसनमार्गाचे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रोग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.(९) </a:t>
            </a:r>
            <a:r>
              <a:rPr lang="en-US" sz="2800" dirty="0" err="1">
                <a:solidFill>
                  <a:srgbClr val="00B0F0"/>
                </a:solidFill>
              </a:rPr>
              <a:t>हायड्रोकार्बन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त्वचेचा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कॅन्सर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 (१०) </a:t>
            </a:r>
            <a:r>
              <a:rPr lang="en-US" sz="2800" dirty="0" err="1">
                <a:solidFill>
                  <a:srgbClr val="00B0F0"/>
                </a:solidFill>
              </a:rPr>
              <a:t>घूर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धूळ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विषबाधा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श्वसनेंद्रियांचे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रोग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त्यांचा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दाह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.(११) </a:t>
            </a:r>
            <a:r>
              <a:rPr lang="en-US" sz="2800" dirty="0" err="1">
                <a:solidFill>
                  <a:srgbClr val="00B0F0"/>
                </a:solidFill>
              </a:rPr>
              <a:t>धातु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शिसे</a:t>
            </a:r>
            <a:r>
              <a:rPr lang="en-US" sz="2800" dirty="0">
                <a:solidFill>
                  <a:srgbClr val="00B0F0"/>
                </a:solidFill>
              </a:rPr>
              <a:t> (</a:t>
            </a:r>
            <a:r>
              <a:rPr lang="en-US" sz="2800" dirty="0" err="1">
                <a:solidFill>
                  <a:srgbClr val="00B0F0"/>
                </a:solidFill>
              </a:rPr>
              <a:t>पेट्रोलमधून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चेतासंस्थात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बिघाड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 (</a:t>
            </a:r>
            <a:r>
              <a:rPr lang="en-US" sz="2800" dirty="0" err="1">
                <a:solidFill>
                  <a:srgbClr val="00B0F0"/>
                </a:solidFill>
              </a:rPr>
              <a:t>मुलांचा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बुध्यांक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कमी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श्वसनेंद्रियांचे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रोग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कॅन्सर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होतो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हायपरटेन्शन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वाढते</a:t>
            </a:r>
            <a:r>
              <a:rPr lang="en-US" sz="2800" dirty="0">
                <a:solidFill>
                  <a:srgbClr val="00B0F0"/>
                </a:solidFill>
              </a:rPr>
              <a:t>. (</a:t>
            </a:r>
          </a:p>
        </p:txBody>
      </p:sp>
    </p:spTree>
    <p:extLst>
      <p:ext uri="{BB962C8B-B14F-4D97-AF65-F5344CB8AC3E}">
        <p14:creationId xmlns:p14="http://schemas.microsoft.com/office/powerpoint/2010/main" val="17131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8CE7A8F-48E2-8E18-457E-A5C1C441683C}"/>
              </a:ext>
            </a:extLst>
          </p:cNvPr>
          <p:cNvSpPr txBox="1"/>
          <p:nvPr/>
        </p:nvSpPr>
        <p:spPr>
          <a:xfrm>
            <a:off x="509663" y="634530"/>
            <a:ext cx="1134755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१२) </a:t>
            </a:r>
            <a:r>
              <a:rPr lang="en-US" sz="2800" dirty="0" err="1">
                <a:solidFill>
                  <a:srgbClr val="00B0F0"/>
                </a:solidFill>
              </a:rPr>
              <a:t>मिथेन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उदा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भोपाळ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येथील</a:t>
            </a:r>
            <a:r>
              <a:rPr lang="en-US" sz="2800" dirty="0">
                <a:solidFill>
                  <a:srgbClr val="00B0F0"/>
                </a:solidFill>
              </a:rPr>
              <a:t> १९८४ </a:t>
            </a:r>
            <a:r>
              <a:rPr lang="en-US" sz="2800" dirty="0" err="1">
                <a:solidFill>
                  <a:srgbClr val="00B0F0"/>
                </a:solidFill>
              </a:rPr>
              <a:t>मधील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वायूगळती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विषबाधा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त्वचेचे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कॅन्सर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दमा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असनसंस्थेचे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विकास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हजारो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लोक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अपंग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झाले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मृत्यू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पावले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दररोज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मुंबईच्या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हवेत</a:t>
            </a:r>
            <a:r>
              <a:rPr lang="en-US" sz="2800" dirty="0">
                <a:solidFill>
                  <a:srgbClr val="00B0F0"/>
                </a:solidFill>
              </a:rPr>
              <a:t> १००० </a:t>
            </a:r>
            <a:r>
              <a:rPr lang="en-US" sz="2800" dirty="0" err="1">
                <a:solidFill>
                  <a:srgbClr val="00B0F0"/>
                </a:solidFill>
              </a:rPr>
              <a:t>टन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मिसळली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कार्बन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डॉयऑक्साईड</a:t>
            </a:r>
            <a:r>
              <a:rPr lang="en-US" sz="2800" dirty="0">
                <a:solidFill>
                  <a:srgbClr val="00B0F0"/>
                </a:solidFill>
              </a:rPr>
              <a:t> ३८.४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सल्फरडॉय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ऑक्साईड</a:t>
            </a:r>
            <a:r>
              <a:rPr lang="en-US" sz="2800" dirty="0">
                <a:solidFill>
                  <a:srgbClr val="00B0F0"/>
                </a:solidFill>
              </a:rPr>
              <a:t> ३४.४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असतात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मुंबईच्या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एकूण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वायूप्रदूषणांपैकी</a:t>
            </a:r>
            <a:r>
              <a:rPr lang="en-US" sz="2800" dirty="0">
                <a:solidFill>
                  <a:srgbClr val="00B0F0"/>
                </a:solidFill>
              </a:rPr>
              <a:t> ६०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चेंबूर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चेंबूर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घाटकोपर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भागात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श्वसनग्रस्तांचे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प्रमाण</a:t>
            </a:r>
            <a:r>
              <a:rPr lang="en-US" sz="2800" dirty="0">
                <a:solidFill>
                  <a:srgbClr val="00B0F0"/>
                </a:solidFill>
              </a:rPr>
              <a:t> १६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हून</a:t>
            </a:r>
            <a:r>
              <a:rPr lang="en-US" sz="2800" dirty="0">
                <a:solidFill>
                  <a:srgbClr val="00B0F0"/>
                </a:solidFill>
              </a:rPr>
              <a:t> ४५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पर्यंत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वाढले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मुंबईत</a:t>
            </a:r>
            <a:r>
              <a:rPr lang="en-US" sz="2800" dirty="0">
                <a:solidFill>
                  <a:srgbClr val="00B0F0"/>
                </a:solidFill>
              </a:rPr>
              <a:t> ५ </a:t>
            </a:r>
            <a:r>
              <a:rPr lang="en-US" sz="2800" dirty="0" err="1">
                <a:solidFill>
                  <a:srgbClr val="00B0F0"/>
                </a:solidFill>
              </a:rPr>
              <a:t>लाख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मोटारी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प्रचंडप्रमाणावर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मुंबईत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सुमारे</a:t>
            </a:r>
            <a:r>
              <a:rPr lang="en-US" sz="2800" dirty="0">
                <a:solidFill>
                  <a:srgbClr val="00B0F0"/>
                </a:solidFill>
              </a:rPr>
              <a:t> ४५०० </a:t>
            </a:r>
            <a:r>
              <a:rPr lang="en-US" sz="2800" dirty="0" err="1">
                <a:solidFill>
                  <a:srgbClr val="00B0F0"/>
                </a:solidFill>
              </a:rPr>
              <a:t>विविध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प्रकारचे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झोपडपट्ट्या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सर्वत्र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फैलावल्या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कारखान्यांच्या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परिसरांत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अपघात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वायुगळती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झाल्यास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कारखान्याकडे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नियंत्रण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उपाय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नाहीत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त्यांचा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फटका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सुमारे</a:t>
            </a:r>
            <a:r>
              <a:rPr lang="en-US" sz="2800" dirty="0">
                <a:solidFill>
                  <a:srgbClr val="00B0F0"/>
                </a:solidFill>
              </a:rPr>
              <a:t> ५५ </a:t>
            </a:r>
            <a:r>
              <a:rPr lang="en-US" sz="2800" dirty="0" err="1">
                <a:solidFill>
                  <a:srgbClr val="00B0F0"/>
                </a:solidFill>
              </a:rPr>
              <a:t>टक्के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लोकांना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मुख्यत्वे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झोपडपट्टीवासियांना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बसू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शकेल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मथुरेजवळच्या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खनिज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तेल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शुद्धीकरण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कारखान्यातील</a:t>
            </a:r>
            <a:r>
              <a:rPr lang="en-US" sz="2800" dirty="0">
                <a:solidFill>
                  <a:srgbClr val="00B0F0"/>
                </a:solidFill>
              </a:rPr>
              <a:t> SO, </a:t>
            </a:r>
            <a:r>
              <a:rPr lang="en-US" sz="2800" dirty="0" err="1">
                <a:solidFill>
                  <a:srgbClr val="00B0F0"/>
                </a:solidFill>
              </a:rPr>
              <a:t>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आग्रा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येथील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ताजमहालाचे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सौंदर्य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नष्ट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चालले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766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7B6B631-1110-43AB-D6F1-26CE91E78EAF}"/>
              </a:ext>
            </a:extLst>
          </p:cNvPr>
          <p:cNvSpPr txBox="1"/>
          <p:nvPr/>
        </p:nvSpPr>
        <p:spPr>
          <a:xfrm>
            <a:off x="224852" y="441576"/>
            <a:ext cx="1164735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B0F0"/>
                </a:solidFill>
              </a:rPr>
              <a:t> (३)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प्रदूषणांवरील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नियंत्रण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उपाय</a:t>
            </a:r>
            <a:r>
              <a:rPr lang="en-US" sz="2800" dirty="0">
                <a:solidFill>
                  <a:srgbClr val="00B0F0"/>
                </a:solidFill>
              </a:rPr>
              <a:t> :(</a:t>
            </a:r>
            <a:r>
              <a:rPr lang="en-US" sz="2800" dirty="0" err="1">
                <a:solidFill>
                  <a:srgbClr val="00B0F0"/>
                </a:solidFill>
              </a:rPr>
              <a:t>Controll</a:t>
            </a:r>
            <a:r>
              <a:rPr lang="en-US" sz="2800" dirty="0">
                <a:solidFill>
                  <a:srgbClr val="00B0F0"/>
                </a:solidFill>
              </a:rPr>
              <a:t> &amp; Solutions on the Air Pollution) </a:t>
            </a:r>
            <a:r>
              <a:rPr lang="en-US" sz="2800" dirty="0" err="1">
                <a:solidFill>
                  <a:srgbClr val="00B0F0"/>
                </a:solidFill>
              </a:rPr>
              <a:t>औद्योगिक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विकास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होताना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आणि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वाहनांमुळे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होणारच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त्याचा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अतिरेक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होणार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पाहणे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नियंत्रण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उपाय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गरजेचे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खालील</a:t>
            </a:r>
            <a:r>
              <a:rPr lang="en-US" sz="2800" dirty="0">
                <a:solidFill>
                  <a:srgbClr val="00B0F0"/>
                </a:solidFill>
              </a:rPr>
              <a:t> १३ </a:t>
            </a:r>
            <a:r>
              <a:rPr lang="en-US" sz="2800" dirty="0" err="1">
                <a:solidFill>
                  <a:srgbClr val="00B0F0"/>
                </a:solidFill>
              </a:rPr>
              <a:t>नियंत्रण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उपाय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महत्त्वाचे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मानले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जातात</a:t>
            </a:r>
            <a:r>
              <a:rPr lang="en-US" sz="2800" dirty="0">
                <a:solidFill>
                  <a:srgbClr val="00B0F0"/>
                </a:solidFill>
              </a:rPr>
              <a:t>.(</a:t>
            </a:r>
            <a:r>
              <a:rPr lang="en-US" sz="2800" dirty="0" err="1">
                <a:solidFill>
                  <a:srgbClr val="00B0F0"/>
                </a:solidFill>
              </a:rPr>
              <a:t>i</a:t>
            </a:r>
            <a:r>
              <a:rPr lang="en-US" sz="2800" dirty="0">
                <a:solidFill>
                  <a:srgbClr val="00B0F0"/>
                </a:solidFill>
              </a:rPr>
              <a:t>) </a:t>
            </a:r>
            <a:r>
              <a:rPr lang="en-US" sz="2800" dirty="0" err="1">
                <a:solidFill>
                  <a:srgbClr val="00B0F0"/>
                </a:solidFill>
              </a:rPr>
              <a:t>परीक्षण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यंत्रणा</a:t>
            </a:r>
            <a:r>
              <a:rPr lang="en-US" sz="2800" dirty="0">
                <a:solidFill>
                  <a:srgbClr val="00B0F0"/>
                </a:solidFill>
              </a:rPr>
              <a:t> : </a:t>
            </a:r>
            <a:r>
              <a:rPr lang="en-US" sz="2800" dirty="0" err="1">
                <a:solidFill>
                  <a:srgbClr val="00B0F0"/>
                </a:solidFill>
              </a:rPr>
              <a:t>बहुसंख्य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अदृष्य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स्वरूपात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स्वरूप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समजावून</a:t>
            </a:r>
            <a:r>
              <a:rPr lang="en-US" sz="2800" dirty="0">
                <a:solidFill>
                  <a:srgbClr val="00B0F0"/>
                </a:solidFill>
              </a:rPr>
              <a:t> '</a:t>
            </a:r>
            <a:r>
              <a:rPr lang="en-US" sz="2800" dirty="0" err="1">
                <a:solidFill>
                  <a:srgbClr val="00B0F0"/>
                </a:solidFill>
              </a:rPr>
              <a:t>घेण्यासाठी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ठिकठिकाणी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परीक्षण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उभी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त्याचे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नियमितपणे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सर्वेक्षण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यासाठी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स्वतंत्र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उभी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करावी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लागेल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मुंबई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पुणे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कोल्हापूर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इत्यादी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मोठ्या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शहरात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अशी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यंत्रणा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कार्यरत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.(ii) </a:t>
            </a:r>
            <a:r>
              <a:rPr lang="en-US" sz="2800" dirty="0" err="1">
                <a:solidFill>
                  <a:srgbClr val="00B0F0"/>
                </a:solidFill>
              </a:rPr>
              <a:t>नियमांचे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काटेकोर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पालन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प्रदूषण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मुख्यत्वे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कारखाने</a:t>
            </a:r>
            <a:r>
              <a:rPr lang="en-US" sz="2800" dirty="0">
                <a:solidFill>
                  <a:srgbClr val="00B0F0"/>
                </a:solidFill>
              </a:rPr>
              <a:t> व </a:t>
            </a:r>
            <a:r>
              <a:rPr lang="en-US" sz="2800" dirty="0" err="1">
                <a:solidFill>
                  <a:srgbClr val="00B0F0"/>
                </a:solidFill>
              </a:rPr>
              <a:t>वाहने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यांच्यामुळे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असल्याने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सरकार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औद्योगिक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मंडळे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सामाजिक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संस्था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उद्योजक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यांनी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नियमांचे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काटेकोरपणे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पालन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करणे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r>
              <a:rPr lang="en-US" sz="2800" dirty="0">
                <a:solidFill>
                  <a:srgbClr val="00B0F0"/>
                </a:solidFill>
              </a:rPr>
              <a:t>. </a:t>
            </a:r>
            <a:r>
              <a:rPr lang="en-US" sz="2800" dirty="0" err="1">
                <a:solidFill>
                  <a:srgbClr val="00B0F0"/>
                </a:solidFill>
              </a:rPr>
              <a:t>त्याची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कार्यवाही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काटेकोरपणे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होते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किंवा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नाही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पाहून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दोषी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संस्था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err="1">
                <a:solidFill>
                  <a:srgbClr val="00B0F0"/>
                </a:solidFill>
              </a:rPr>
              <a:t>व्यक्तीवर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कायदेशीर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कारवाई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होणे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आवश्यक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आहे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0388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1575</Words>
  <Application>Microsoft Office PowerPoint</Application>
  <PresentationFormat>Custom</PresentationFormat>
  <Paragraphs>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Prathamesh Kalaskar</dc:creator>
  <cp:lastModifiedBy>KBPE</cp:lastModifiedBy>
  <cp:revision>2</cp:revision>
  <dcterms:created xsi:type="dcterms:W3CDTF">2023-02-14T04:20:03Z</dcterms:created>
  <dcterms:modified xsi:type="dcterms:W3CDTF">2023-03-03T08:59:34Z</dcterms:modified>
</cp:coreProperties>
</file>