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sldIdLst>
    <p:sldId id="291" r:id="rId2"/>
    <p:sldId id="256" r:id="rId3"/>
    <p:sldId id="257" r:id="rId4"/>
    <p:sldId id="292" r:id="rId5"/>
    <p:sldId id="258" r:id="rId6"/>
    <p:sldId id="293" r:id="rId7"/>
    <p:sldId id="259" r:id="rId8"/>
    <p:sldId id="296" r:id="rId9"/>
    <p:sldId id="260" r:id="rId10"/>
    <p:sldId id="261" r:id="rId11"/>
    <p:sldId id="262" r:id="rId12"/>
    <p:sldId id="263" r:id="rId13"/>
    <p:sldId id="264" r:id="rId14"/>
    <p:sldId id="265" r:id="rId15"/>
    <p:sldId id="266" r:id="rId16"/>
    <p:sldId id="294" r:id="rId17"/>
    <p:sldId id="295" r:id="rId18"/>
    <p:sldId id="28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FF"/>
    <a:srgbClr val="003366"/>
    <a:srgbClr val="CC0000"/>
    <a:srgbClr val="008000"/>
    <a:srgbClr val="CC00CC"/>
    <a:srgbClr val="96540C"/>
    <a:srgbClr val="930F4B"/>
    <a:srgbClr val="0033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1" d="100"/>
          <a:sy n="91" d="100"/>
        </p:scale>
        <p:origin x="-12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89AC02A-2829-4ABB-925C-A4D9BE31411B}" type="datetimeFigureOut">
              <a:rPr lang="en-US" smtClean="0"/>
              <a:t>3/3/2023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B9C76AA-E443-41FD-B127-7AB4E2D0C5F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01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9AC02A-2829-4ABB-925C-A4D9BE31411B}"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C76AA-E443-41FD-B127-7AB4E2D0C5FF}" type="slidenum">
              <a:rPr lang="en-US" smtClean="0"/>
              <a:t>‹#›</a:t>
            </a:fld>
            <a:endParaRPr lang="en-US"/>
          </a:p>
        </p:txBody>
      </p:sp>
    </p:spTree>
    <p:extLst>
      <p:ext uri="{BB962C8B-B14F-4D97-AF65-F5344CB8AC3E}">
        <p14:creationId xmlns:p14="http://schemas.microsoft.com/office/powerpoint/2010/main" val="236503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9AC02A-2829-4ABB-925C-A4D9BE31411B}"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C76AA-E443-41FD-B127-7AB4E2D0C5F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288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9AC02A-2829-4ABB-925C-A4D9BE31411B}"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C76AA-E443-41FD-B127-7AB4E2D0C5F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6379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9AC02A-2829-4ABB-925C-A4D9BE31411B}"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C76AA-E443-41FD-B127-7AB4E2D0C5FF}" type="slidenum">
              <a:rPr lang="en-US" smtClean="0"/>
              <a:t>‹#›</a:t>
            </a:fld>
            <a:endParaRPr lang="en-US"/>
          </a:p>
        </p:txBody>
      </p:sp>
    </p:spTree>
    <p:extLst>
      <p:ext uri="{BB962C8B-B14F-4D97-AF65-F5344CB8AC3E}">
        <p14:creationId xmlns:p14="http://schemas.microsoft.com/office/powerpoint/2010/main" val="75001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9AC02A-2829-4ABB-925C-A4D9BE31411B}"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C76AA-E443-41FD-B127-7AB4E2D0C5F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7690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9AC02A-2829-4ABB-925C-A4D9BE31411B}"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C76AA-E443-41FD-B127-7AB4E2D0C5F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3052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9AC02A-2829-4ABB-925C-A4D9BE31411B}"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C76AA-E443-41FD-B127-7AB4E2D0C5F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5195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9AC02A-2829-4ABB-925C-A4D9BE31411B}"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C76AA-E443-41FD-B127-7AB4E2D0C5F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08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9AC02A-2829-4ABB-925C-A4D9BE31411B}"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C76AA-E443-41FD-B127-7AB4E2D0C5FF}" type="slidenum">
              <a:rPr lang="en-US" smtClean="0"/>
              <a:t>‹#›</a:t>
            </a:fld>
            <a:endParaRPr lang="en-US"/>
          </a:p>
        </p:txBody>
      </p:sp>
    </p:spTree>
    <p:extLst>
      <p:ext uri="{BB962C8B-B14F-4D97-AF65-F5344CB8AC3E}">
        <p14:creationId xmlns:p14="http://schemas.microsoft.com/office/powerpoint/2010/main" val="325259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9AC02A-2829-4ABB-925C-A4D9BE31411B}"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C76AA-E443-41FD-B127-7AB4E2D0C5F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05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9AC02A-2829-4ABB-925C-A4D9BE31411B}"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C76AA-E443-41FD-B127-7AB4E2D0C5FF}" type="slidenum">
              <a:rPr lang="en-US" smtClean="0"/>
              <a:t>‹#›</a:t>
            </a:fld>
            <a:endParaRPr lang="en-US"/>
          </a:p>
        </p:txBody>
      </p:sp>
    </p:spTree>
    <p:extLst>
      <p:ext uri="{BB962C8B-B14F-4D97-AF65-F5344CB8AC3E}">
        <p14:creationId xmlns:p14="http://schemas.microsoft.com/office/powerpoint/2010/main" val="95007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9AC02A-2829-4ABB-925C-A4D9BE31411B}"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9C76AA-E443-41FD-B127-7AB4E2D0C5F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606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9AC02A-2829-4ABB-925C-A4D9BE31411B}"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9C76AA-E443-41FD-B127-7AB4E2D0C5F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593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AC02A-2829-4ABB-925C-A4D9BE31411B}"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9C76AA-E443-41FD-B127-7AB4E2D0C5FF}" type="slidenum">
              <a:rPr lang="en-US" smtClean="0"/>
              <a:t>‹#›</a:t>
            </a:fld>
            <a:endParaRPr lang="en-US"/>
          </a:p>
        </p:txBody>
      </p:sp>
    </p:spTree>
    <p:extLst>
      <p:ext uri="{BB962C8B-B14F-4D97-AF65-F5344CB8AC3E}">
        <p14:creationId xmlns:p14="http://schemas.microsoft.com/office/powerpoint/2010/main" val="122981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9AC02A-2829-4ABB-925C-A4D9BE31411B}"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C76AA-E443-41FD-B127-7AB4E2D0C5F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607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9AC02A-2829-4ABB-925C-A4D9BE31411B}"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C76AA-E443-41FD-B127-7AB4E2D0C5FF}" type="slidenum">
              <a:rPr lang="en-US" smtClean="0"/>
              <a:t>‹#›</a:t>
            </a:fld>
            <a:endParaRPr lang="en-US"/>
          </a:p>
        </p:txBody>
      </p:sp>
    </p:spTree>
    <p:extLst>
      <p:ext uri="{BB962C8B-B14F-4D97-AF65-F5344CB8AC3E}">
        <p14:creationId xmlns:p14="http://schemas.microsoft.com/office/powerpoint/2010/main" val="85866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9AC02A-2829-4ABB-925C-A4D9BE31411B}" type="datetimeFigureOut">
              <a:rPr lang="en-US" smtClean="0"/>
              <a:t>3/3/2023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9C76AA-E443-41FD-B127-7AB4E2D0C5FF}" type="slidenum">
              <a:rPr lang="en-US" smtClean="0"/>
              <a:t>‹#›</a:t>
            </a:fld>
            <a:endParaRPr lang="en-US"/>
          </a:p>
        </p:txBody>
      </p:sp>
    </p:spTree>
    <p:extLst>
      <p:ext uri="{BB962C8B-B14F-4D97-AF65-F5344CB8AC3E}">
        <p14:creationId xmlns:p14="http://schemas.microsoft.com/office/powerpoint/2010/main" val="257858700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5000">
              <a:srgbClr val="00B050"/>
            </a:gs>
            <a:gs pos="25000">
              <a:srgbClr val="FF0000"/>
            </a:gs>
            <a:gs pos="52000">
              <a:srgbClr val="00B0F0"/>
            </a:gs>
            <a:gs pos="80000">
              <a:srgbClr val="FFFF00"/>
            </a:gs>
            <a:gs pos="7000">
              <a:srgbClr val="7030A0"/>
            </a:gs>
            <a:gs pos="38000">
              <a:srgbClr val="FFC000"/>
            </a:gs>
            <a:gs pos="93000">
              <a:srgbClr val="C00000"/>
            </a:gs>
          </a:gsLst>
          <a:lin ang="27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9AAA1F3-8FB8-4E97-B5B9-93F90C4C9687}"/>
              </a:ext>
            </a:extLst>
          </p:cNvPr>
          <p:cNvSpPr/>
          <p:nvPr/>
        </p:nvSpPr>
        <p:spPr>
          <a:xfrm>
            <a:off x="1262104" y="1386624"/>
            <a:ext cx="9137438" cy="3046988"/>
          </a:xfrm>
          <a:prstGeom prst="rect">
            <a:avLst/>
          </a:prstGeom>
          <a:noFill/>
          <a:ln>
            <a:noFill/>
          </a:ln>
          <a:effectLst>
            <a:outerShdw dist="127000" algn="tl" rotWithShape="0">
              <a:prstClr val="black"/>
            </a:outerShdw>
            <a:reflection blurRad="6350" stA="40000" endPos="21000" dir="5400000" sy="-100000" algn="bl" rotWithShape="0"/>
          </a:effectLst>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1" u="none" strike="noStrike" kern="1200" cap="none" spc="0" normalizeH="0" baseline="0" noProof="0" dirty="0" err="1">
                <a:ln w="19050" cap="flat" cmpd="sng">
                  <a:solidFill>
                    <a:prstClr val="white"/>
                  </a:solidFill>
                  <a:prstDash val="solid"/>
                </a:ln>
                <a:gradFill flip="none" rotWithShape="1">
                  <a:gsLst>
                    <a:gs pos="64000">
                      <a:srgbClr val="00B050"/>
                    </a:gs>
                    <a:gs pos="18000">
                      <a:srgbClr val="FF0000"/>
                    </a:gs>
                    <a:gs pos="48000">
                      <a:srgbClr val="00B0F0"/>
                    </a:gs>
                    <a:gs pos="85000">
                      <a:srgbClr val="FFFF00"/>
                    </a:gs>
                    <a:gs pos="0">
                      <a:srgbClr val="7030A0"/>
                    </a:gs>
                    <a:gs pos="36000">
                      <a:srgbClr val="FFC000"/>
                    </a:gs>
                    <a:gs pos="100000">
                      <a:srgbClr val="C00000"/>
                    </a:gs>
                  </a:gsLst>
                  <a:lin ang="0" scaled="1"/>
                  <a:tileRect/>
                </a:gradFill>
                <a:effectLst>
                  <a:outerShdw blurRad="38100" dist="38100" dir="2700000" algn="tl">
                    <a:prstClr val="black">
                      <a:alpha val="18000"/>
                    </a:prstClr>
                  </a:outerShdw>
                </a:effectLst>
                <a:uLnTx/>
                <a:uFillTx/>
                <a:latin typeface="Times New Roman" panose="02020603050405020304" pitchFamily="18" charset="0"/>
                <a:ea typeface="+mn-ea"/>
                <a:cs typeface="Times New Roman" panose="02020603050405020304" pitchFamily="18" charset="0"/>
              </a:rPr>
              <a:t>हवा</a:t>
            </a:r>
            <a:r>
              <a:rPr kumimoji="0" lang="en-US" sz="9600" b="1" i="1" u="none" strike="noStrike" kern="1200" cap="none" spc="0" normalizeH="0" baseline="0" noProof="0" dirty="0">
                <a:ln w="19050" cap="flat" cmpd="sng">
                  <a:solidFill>
                    <a:prstClr val="white"/>
                  </a:solidFill>
                  <a:prstDash val="solid"/>
                </a:ln>
                <a:gradFill flip="none" rotWithShape="1">
                  <a:gsLst>
                    <a:gs pos="64000">
                      <a:srgbClr val="00B050"/>
                    </a:gs>
                    <a:gs pos="18000">
                      <a:srgbClr val="FF0000"/>
                    </a:gs>
                    <a:gs pos="48000">
                      <a:srgbClr val="00B0F0"/>
                    </a:gs>
                    <a:gs pos="85000">
                      <a:srgbClr val="FFFF00"/>
                    </a:gs>
                    <a:gs pos="0">
                      <a:srgbClr val="7030A0"/>
                    </a:gs>
                    <a:gs pos="36000">
                      <a:srgbClr val="FFC000"/>
                    </a:gs>
                    <a:gs pos="100000">
                      <a:srgbClr val="C00000"/>
                    </a:gs>
                  </a:gsLst>
                  <a:lin ang="0" scaled="1"/>
                  <a:tileRect/>
                </a:gradFill>
                <a:effectLst>
                  <a:outerShdw blurRad="38100" dist="38100" dir="2700000" algn="tl">
                    <a:prstClr val="black">
                      <a:alpha val="18000"/>
                    </a:prstClr>
                  </a:outerShdw>
                </a:effectLst>
                <a:uLnTx/>
                <a:uFillTx/>
                <a:latin typeface="Times New Roman" panose="02020603050405020304" pitchFamily="18" charset="0"/>
                <a:ea typeface="+mn-ea"/>
                <a:cs typeface="Times New Roman" panose="02020603050405020304" pitchFamily="18" charset="0"/>
              </a:rPr>
              <a:t> व </a:t>
            </a:r>
            <a:r>
              <a:rPr kumimoji="0" lang="en-US" sz="9600" b="1" i="1" u="none" strike="noStrike" kern="1200" cap="none" spc="0" normalizeH="0" baseline="0" noProof="0" dirty="0" err="1">
                <a:ln w="19050" cap="flat" cmpd="sng">
                  <a:solidFill>
                    <a:prstClr val="white"/>
                  </a:solidFill>
                  <a:prstDash val="solid"/>
                </a:ln>
                <a:gradFill flip="none" rotWithShape="1">
                  <a:gsLst>
                    <a:gs pos="64000">
                      <a:srgbClr val="00B050"/>
                    </a:gs>
                    <a:gs pos="18000">
                      <a:srgbClr val="FF0000"/>
                    </a:gs>
                    <a:gs pos="48000">
                      <a:srgbClr val="00B0F0"/>
                    </a:gs>
                    <a:gs pos="85000">
                      <a:srgbClr val="FFFF00"/>
                    </a:gs>
                    <a:gs pos="0">
                      <a:srgbClr val="7030A0"/>
                    </a:gs>
                    <a:gs pos="36000">
                      <a:srgbClr val="FFC000"/>
                    </a:gs>
                    <a:gs pos="100000">
                      <a:srgbClr val="C00000"/>
                    </a:gs>
                  </a:gsLst>
                  <a:lin ang="0" scaled="1"/>
                  <a:tileRect/>
                </a:gradFill>
                <a:effectLst>
                  <a:outerShdw blurRad="38100" dist="38100" dir="2700000" algn="tl">
                    <a:prstClr val="black">
                      <a:alpha val="18000"/>
                    </a:prstClr>
                  </a:outerShdw>
                </a:effectLst>
                <a:uLnTx/>
                <a:uFillTx/>
                <a:latin typeface="Times New Roman" panose="02020603050405020304" pitchFamily="18" charset="0"/>
                <a:ea typeface="+mn-ea"/>
                <a:cs typeface="Times New Roman" panose="02020603050405020304" pitchFamily="18" charset="0"/>
              </a:rPr>
              <a:t>हवामानाचे</a:t>
            </a:r>
            <a:r>
              <a:rPr kumimoji="0" lang="en-US" sz="9600" b="1" i="1" u="none" strike="noStrike" kern="1200" cap="none" spc="0" normalizeH="0" baseline="0" noProof="0" dirty="0">
                <a:ln w="19050" cap="flat" cmpd="sng">
                  <a:solidFill>
                    <a:prstClr val="white"/>
                  </a:solidFill>
                  <a:prstDash val="solid"/>
                </a:ln>
                <a:gradFill flip="none" rotWithShape="1">
                  <a:gsLst>
                    <a:gs pos="64000">
                      <a:srgbClr val="00B050"/>
                    </a:gs>
                    <a:gs pos="18000">
                      <a:srgbClr val="FF0000"/>
                    </a:gs>
                    <a:gs pos="48000">
                      <a:srgbClr val="00B0F0"/>
                    </a:gs>
                    <a:gs pos="85000">
                      <a:srgbClr val="FFFF00"/>
                    </a:gs>
                    <a:gs pos="0">
                      <a:srgbClr val="7030A0"/>
                    </a:gs>
                    <a:gs pos="36000">
                      <a:srgbClr val="FFC000"/>
                    </a:gs>
                    <a:gs pos="100000">
                      <a:srgbClr val="C00000"/>
                    </a:gs>
                  </a:gsLst>
                  <a:lin ang="0" scaled="1"/>
                  <a:tileRect/>
                </a:gradFill>
                <a:effectLst>
                  <a:outerShdw blurRad="38100" dist="38100" dir="2700000" algn="tl">
                    <a:prstClr val="black">
                      <a:alpha val="18000"/>
                    </a:prstClr>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1" u="none" strike="noStrike" kern="1200" cap="none" spc="0" normalizeH="0" baseline="0" noProof="0" dirty="0" err="1">
                <a:ln w="19050" cap="flat" cmpd="sng">
                  <a:solidFill>
                    <a:prstClr val="white"/>
                  </a:solidFill>
                  <a:prstDash val="solid"/>
                </a:ln>
                <a:gradFill flip="none" rotWithShape="1">
                  <a:gsLst>
                    <a:gs pos="64000">
                      <a:srgbClr val="00B050"/>
                    </a:gs>
                    <a:gs pos="18000">
                      <a:srgbClr val="FF0000"/>
                    </a:gs>
                    <a:gs pos="48000">
                      <a:srgbClr val="00B0F0"/>
                    </a:gs>
                    <a:gs pos="85000">
                      <a:srgbClr val="FFFF00"/>
                    </a:gs>
                    <a:gs pos="0">
                      <a:srgbClr val="7030A0"/>
                    </a:gs>
                    <a:gs pos="36000">
                      <a:srgbClr val="FFC000"/>
                    </a:gs>
                    <a:gs pos="100000">
                      <a:srgbClr val="C00000"/>
                    </a:gs>
                  </a:gsLst>
                  <a:lin ang="0" scaled="1"/>
                  <a:tileRect/>
                </a:gradFill>
                <a:effectLst>
                  <a:outerShdw blurRad="38100" dist="38100" dir="2700000" algn="tl">
                    <a:prstClr val="black">
                      <a:alpha val="18000"/>
                    </a:prstClr>
                  </a:outerShdw>
                </a:effectLst>
                <a:uLnTx/>
                <a:uFillTx/>
                <a:latin typeface="Times New Roman" panose="02020603050405020304" pitchFamily="18" charset="0"/>
                <a:ea typeface="+mn-ea"/>
                <a:cs typeface="Times New Roman" panose="02020603050405020304" pitchFamily="18" charset="0"/>
              </a:rPr>
              <a:t>घटक</a:t>
            </a:r>
            <a:endParaRPr kumimoji="0" lang="en-US" sz="9600" b="1" i="1" u="none" strike="noStrike" kern="1200" cap="none" spc="0" normalizeH="0" baseline="0" noProof="0" dirty="0">
              <a:ln w="19050" cap="flat" cmpd="sng">
                <a:solidFill>
                  <a:prstClr val="white"/>
                </a:solidFill>
                <a:prstDash val="solid"/>
              </a:ln>
              <a:gradFill flip="none" rotWithShape="1">
                <a:gsLst>
                  <a:gs pos="64000">
                    <a:srgbClr val="00B050"/>
                  </a:gs>
                  <a:gs pos="18000">
                    <a:srgbClr val="FF0000"/>
                  </a:gs>
                  <a:gs pos="48000">
                    <a:srgbClr val="00B0F0"/>
                  </a:gs>
                  <a:gs pos="85000">
                    <a:srgbClr val="FFFF00"/>
                  </a:gs>
                  <a:gs pos="0">
                    <a:srgbClr val="7030A0"/>
                  </a:gs>
                  <a:gs pos="36000">
                    <a:srgbClr val="FFC000"/>
                  </a:gs>
                  <a:gs pos="100000">
                    <a:srgbClr val="C00000"/>
                  </a:gs>
                </a:gsLst>
                <a:lin ang="0" scaled="1"/>
                <a:tileRect/>
              </a:gradFill>
              <a:effectLst>
                <a:outerShdw blurRad="38100" dist="38100" dir="2700000" algn="tl">
                  <a:prstClr val="black">
                    <a:alpha val="18000"/>
                  </a:prst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612849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364F146-F282-4D30-9ACF-075092A229E9}"/>
              </a:ext>
            </a:extLst>
          </p:cNvPr>
          <p:cNvSpPr txBox="1"/>
          <p:nvPr/>
        </p:nvSpPr>
        <p:spPr>
          <a:xfrm>
            <a:off x="849297" y="357783"/>
            <a:ext cx="10493406" cy="5585888"/>
          </a:xfrm>
          <a:prstGeom prst="rect">
            <a:avLst/>
          </a:prstGeom>
          <a:noFill/>
        </p:spPr>
        <p:txBody>
          <a:bodyPr wrap="square">
            <a:spAutoFit/>
          </a:bodyPr>
          <a:lstStyle/>
          <a:p>
            <a:pPr algn="just">
              <a:lnSpc>
                <a:spcPct val="150000"/>
              </a:lnSpc>
            </a:pPr>
            <a:r>
              <a:rPr lang="en-US" sz="2400" dirty="0">
                <a:solidFill>
                  <a:srgbClr val="FFFF00"/>
                </a:solidFill>
              </a:rPr>
              <a:t>	</a:t>
            </a:r>
            <a:r>
              <a:rPr lang="hi-IN" sz="2400" dirty="0"/>
              <a:t>1803 मध्ये हार्वर्डने मेघांचे वर्गीकरण मुख्य मेघ आणि गौण मेघ असे दोन प्रकारात प्रस्तुत केले. 1817 मध्ये अलेक्झांडर यांनी तापमानाच्या अध्यायनामध्ये महत्त्वपूर्ण योगदान दिले. जागतिक स्तरावर तापमानाचे सरासरी वितरण समताप रेषेच्या साह्याने नकाशाद्वारे स्पष्ट केले. त्यानंतर वातावरणातील आर्द्रता मापनाच्या व प्रकर</a:t>
            </a:r>
            <a:r>
              <a:rPr lang="en-US" sz="2400" dirty="0"/>
              <a:t>ा</a:t>
            </a:r>
            <a:r>
              <a:rPr lang="hi-IN" sz="2400" dirty="0"/>
              <a:t>बद्दल शोध घेतले जाऊ लागले. 1841 मध्ये वातावरणीय वादळांची उत्पत्ती, विकास व हालचाल यांचे वितरण स्पष्ट केले. 1844 मध्ये पृथ्वीच्या परिवलनामुळे निर्माण झालेली शक्ती या नियमांचे स्पष्टीकरण करण्यात आले. पुढील काळात ही शक्ती कोरिओलीस शक्ती या नावाने प्रचलित झाली.</a:t>
            </a:r>
            <a:r>
              <a:rPr lang="en-US" sz="2400" dirty="0"/>
              <a:t> </a:t>
            </a:r>
            <a:r>
              <a:rPr lang="hi-IN" sz="2400" dirty="0"/>
              <a:t>1870 मध्ये राष्ट्रीय वातावरण सेवा सुरू झाली. त्यानंतर 1872 साली संयुक्त संस्थानात हवा व हवामानाशी संबंधित आंतरराष्ट्रीय स्तरावरील पहिले चर्चासत्र संपन्न झाले. </a:t>
            </a:r>
            <a:endParaRPr lang="en-US" sz="2400" dirty="0"/>
          </a:p>
        </p:txBody>
      </p:sp>
    </p:spTree>
    <p:extLst>
      <p:ext uri="{BB962C8B-B14F-4D97-AF65-F5344CB8AC3E}">
        <p14:creationId xmlns:p14="http://schemas.microsoft.com/office/powerpoint/2010/main" val="177438139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rgbClr val="66FF9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18DB71A-74D5-495D-A8C2-93DB3A4322F4}"/>
              </a:ext>
            </a:extLst>
          </p:cNvPr>
          <p:cNvSpPr txBox="1"/>
          <p:nvPr/>
        </p:nvSpPr>
        <p:spPr>
          <a:xfrm>
            <a:off x="1162050" y="399495"/>
            <a:ext cx="9867900" cy="5823517"/>
          </a:xfrm>
          <a:prstGeom prst="rect">
            <a:avLst/>
          </a:prstGeom>
          <a:noFill/>
        </p:spPr>
        <p:txBody>
          <a:bodyPr wrap="square">
            <a:spAutoFit/>
          </a:bodyPr>
          <a:lstStyle/>
          <a:p>
            <a:pPr marL="0" marR="0" indent="457200" algn="just">
              <a:lnSpc>
                <a:spcPct val="107000"/>
              </a:lnSpc>
              <a:spcBef>
                <a:spcPts val="0"/>
              </a:spcBef>
              <a:spcAft>
                <a:spcPts val="800"/>
              </a:spcAft>
            </a:pPr>
            <a:r>
              <a:rPr lang="hi-IN" sz="2400" dirty="0">
                <a:solidFill>
                  <a:srgbClr val="124638"/>
                </a:solidFill>
              </a:rPr>
              <a:t>1879 मध्ये जागतिक तापमानाचे पट्टे दर्शविण्यासाठी जागतिक नकाशा तयार करण्यात आला. या काळात जागतिक स्तरावर हवामानाचे वर्गीकरण करण्याचा प्रयत्न सुरू झाला. जर्मन हवामानशास्त्रज्ञ कोपेन यांनी प्रथमतः जागतिक हवामान दर्शविणारा पहिला नकाशा तयार केला.</a:t>
            </a:r>
            <a:endParaRPr lang="en-US" sz="2400" b="1"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endParaRPr>
          </a:p>
          <a:p>
            <a:pPr marL="0" marR="0" indent="457200" algn="just">
              <a:lnSpc>
                <a:spcPct val="107000"/>
              </a:lnSpc>
              <a:spcBef>
                <a:spcPts val="0"/>
              </a:spcBef>
              <a:spcAft>
                <a:spcPts val="800"/>
              </a:spcAft>
            </a:pPr>
            <a:r>
              <a:rPr lang="hi-IN" sz="2400"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rPr>
              <a:t>विसाव्या शतकात अत्याधुनिक व प्रगत तंत्रज्ञानाच्या साह्याने वातावरणाचा अभ्यास केला जाऊ लागला</a:t>
            </a:r>
            <a:r>
              <a:rPr lang="en-US" sz="2400" dirty="0">
                <a:solidFill>
                  <a:schemeClr val="accent1">
                    <a:lumMod val="75000"/>
                  </a:schemeClr>
                </a:solidFill>
                <a:effectLst/>
                <a:latin typeface="Mangal" panose="02040503050203030202" pitchFamily="18" charset="0"/>
                <a:ea typeface="Times New Roman" panose="02020603050405020304" pitchFamily="18" charset="0"/>
                <a:cs typeface="Times New Roman" panose="02020603050405020304" pitchFamily="18" charset="0"/>
              </a:rPr>
              <a:t>. </a:t>
            </a:r>
            <a:r>
              <a:rPr lang="hi-IN" sz="2400"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rPr>
              <a:t>तपांब</a:t>
            </a:r>
            <a:r>
              <a:rPr lang="en-US" sz="2400" dirty="0" err="1">
                <a:solidFill>
                  <a:schemeClr val="accent1">
                    <a:lumMod val="75000"/>
                  </a:schemeClr>
                </a:solidFill>
                <a:effectLst/>
                <a:latin typeface="Mangal" panose="02040503050203030202" pitchFamily="18" charset="0"/>
                <a:ea typeface="Times New Roman" panose="02020603050405020304" pitchFamily="18" charset="0"/>
                <a:cs typeface="Times New Roman" panose="02020603050405020304" pitchFamily="18" charset="0"/>
              </a:rPr>
              <a:t>रा</a:t>
            </a:r>
            <a:r>
              <a:rPr lang="hi-IN" sz="2400"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rPr>
              <a:t>च्या थरांची माहिती 1902 मध्ये प्राप्त झाली</a:t>
            </a:r>
            <a:r>
              <a:rPr lang="en-US" sz="2400" dirty="0">
                <a:solidFill>
                  <a:schemeClr val="accent1">
                    <a:lumMod val="75000"/>
                  </a:schemeClr>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rPr>
              <a:t> 1913 मध्ये ओझोन वायूचा शोध घेतला गेला</a:t>
            </a:r>
            <a:r>
              <a:rPr lang="en-US" sz="2400" dirty="0">
                <a:solidFill>
                  <a:schemeClr val="accent1">
                    <a:lumMod val="75000"/>
                  </a:schemeClr>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rPr>
              <a:t> दुसऱ्या महायुद्धाच्या दरम्यान </a:t>
            </a:r>
            <a:r>
              <a:rPr lang="en-US" sz="2400" dirty="0" err="1">
                <a:solidFill>
                  <a:schemeClr val="accent1">
                    <a:lumMod val="75000"/>
                  </a:schemeClr>
                </a:solidFill>
                <a:effectLst/>
                <a:latin typeface="Mangal" panose="02040503050203030202" pitchFamily="18" charset="0"/>
                <a:ea typeface="Times New Roman" panose="02020603050405020304" pitchFamily="18" charset="0"/>
                <a:cs typeface="Times New Roman" panose="02020603050405020304" pitchFamily="18" charset="0"/>
              </a:rPr>
              <a:t>जेट</a:t>
            </a:r>
            <a:r>
              <a:rPr lang="en-US" sz="2400" dirty="0">
                <a:solidFill>
                  <a:schemeClr val="accent1">
                    <a:lumMod val="75000"/>
                  </a:schemeClr>
                </a:solidFill>
                <a:effectLst/>
                <a:latin typeface="Mangal" panose="02040503050203030202" pitchFamily="18" charset="0"/>
                <a:ea typeface="Times New Roman" panose="02020603050405020304" pitchFamily="18" charset="0"/>
                <a:cs typeface="Times New Roman" panose="02020603050405020304" pitchFamily="18" charset="0"/>
              </a:rPr>
              <a:t> </a:t>
            </a:r>
            <a:r>
              <a:rPr lang="en-US" sz="2400" dirty="0" err="1">
                <a:solidFill>
                  <a:schemeClr val="accent1">
                    <a:lumMod val="75000"/>
                  </a:schemeClr>
                </a:solidFill>
                <a:effectLst/>
                <a:latin typeface="Mangal" panose="02040503050203030202" pitchFamily="18" charset="0"/>
                <a:ea typeface="Times New Roman" panose="02020603050405020304" pitchFamily="18" charset="0"/>
                <a:cs typeface="Times New Roman" panose="02020603050405020304" pitchFamily="18" charset="0"/>
              </a:rPr>
              <a:t>स्ट्रीम</a:t>
            </a:r>
            <a:r>
              <a:rPr lang="hi-IN" sz="2400"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rPr>
              <a:t>चा शोध लागला</a:t>
            </a:r>
            <a:r>
              <a:rPr lang="en-US" sz="2400" dirty="0">
                <a:solidFill>
                  <a:schemeClr val="accent1">
                    <a:lumMod val="75000"/>
                  </a:schemeClr>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rPr>
              <a:t> या शतकात हवामानाशी संबंधित वेगवेगळ्या घटकांची नोंद होऊ लागली</a:t>
            </a:r>
            <a:r>
              <a:rPr lang="en-US" sz="2400" dirty="0">
                <a:solidFill>
                  <a:schemeClr val="accent1">
                    <a:lumMod val="75000"/>
                  </a:schemeClr>
                </a:solidFill>
                <a:effectLst/>
                <a:latin typeface="Mangal" panose="02040503050203030202" pitchFamily="18" charset="0"/>
                <a:ea typeface="Times New Roman" panose="02020603050405020304" pitchFamily="18" charset="0"/>
                <a:cs typeface="Times New Roman" panose="02020603050405020304" pitchFamily="18" charset="0"/>
              </a:rPr>
              <a:t>.</a:t>
            </a:r>
            <a:endParaRPr lang="en-US" sz="24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95250" algn="just">
              <a:lnSpc>
                <a:spcPct val="107000"/>
              </a:lnSpc>
              <a:spcBef>
                <a:spcPts val="0"/>
              </a:spcBef>
              <a:spcAft>
                <a:spcPts val="800"/>
              </a:spcAft>
            </a:pPr>
            <a:r>
              <a:rPr lang="en-US" sz="2400"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rPr>
              <a:t>	</a:t>
            </a:r>
            <a:r>
              <a:rPr lang="hi-IN" sz="2400" dirty="0">
                <a:solidFill>
                  <a:schemeClr val="accent6">
                    <a:lumMod val="50000"/>
                  </a:schemeClr>
                </a:solidFill>
                <a:effectLst/>
                <a:latin typeface="Calibri" panose="020F0502020204030204" pitchFamily="34" charset="0"/>
                <a:ea typeface="Times New Roman" panose="02020603050405020304" pitchFamily="18" charset="0"/>
                <a:cs typeface="Mangal" panose="02040503050203030202" pitchFamily="18" charset="0"/>
              </a:rPr>
              <a:t>19</a:t>
            </a:r>
            <a:r>
              <a:rPr lang="en-US" sz="2400" dirty="0">
                <a:solidFill>
                  <a:schemeClr val="accent6">
                    <a:lumMod val="50000"/>
                  </a:schemeClr>
                </a:solidFill>
                <a:effectLst/>
                <a:latin typeface="Mangal" panose="02040503050203030202" pitchFamily="18" charset="0"/>
                <a:ea typeface="Times New Roman" panose="02020603050405020304" pitchFamily="18" charset="0"/>
                <a:cs typeface="Times New Roman" panose="02020603050405020304" pitchFamily="18" charset="0"/>
              </a:rPr>
              <a:t>3</a:t>
            </a:r>
            <a:r>
              <a:rPr lang="hi-IN" sz="2400" dirty="0">
                <a:solidFill>
                  <a:schemeClr val="accent6">
                    <a:lumMod val="50000"/>
                  </a:schemeClr>
                </a:solidFill>
                <a:effectLst/>
                <a:latin typeface="Calibri" panose="020F0502020204030204" pitchFamily="34" charset="0"/>
                <a:ea typeface="Times New Roman" panose="02020603050405020304" pitchFamily="18" charset="0"/>
                <a:cs typeface="Mangal" panose="02040503050203030202" pitchFamily="18" charset="0"/>
              </a:rPr>
              <a:t>8 पासून वातावरणाचा अभ्यास वेगाने सुरू झाला या काळात रडार व रॉकेट यांचा उपयोग करून वातावरणाचा अभ्यास करण्यात आला</a:t>
            </a:r>
            <a:r>
              <a:rPr lang="en-US" sz="2400" dirty="0">
                <a:solidFill>
                  <a:schemeClr val="accent6">
                    <a:lumMod val="50000"/>
                  </a:schemeClr>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chemeClr val="accent6">
                    <a:lumMod val="50000"/>
                  </a:schemeClr>
                </a:solidFill>
                <a:effectLst/>
                <a:latin typeface="Calibri" panose="020F0502020204030204" pitchFamily="34" charset="0"/>
                <a:ea typeface="Times New Roman" panose="02020603050405020304" pitchFamily="18" charset="0"/>
                <a:cs typeface="Mangal" panose="02040503050203030202" pitchFamily="18" charset="0"/>
              </a:rPr>
              <a:t> त्यानंतर उपग्रह</a:t>
            </a:r>
            <a:r>
              <a:rPr lang="en-US" sz="2400" dirty="0">
                <a:solidFill>
                  <a:schemeClr val="accent6">
                    <a:lumMod val="50000"/>
                  </a:schemeClr>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chemeClr val="accent6">
                    <a:lumMod val="50000"/>
                  </a:schemeClr>
                </a:solidFill>
                <a:effectLst/>
                <a:latin typeface="Calibri" panose="020F0502020204030204" pitchFamily="34" charset="0"/>
                <a:ea typeface="Times New Roman" panose="02020603050405020304" pitchFamily="18" charset="0"/>
                <a:cs typeface="Mangal" panose="02040503050203030202" pitchFamily="18" charset="0"/>
              </a:rPr>
              <a:t> दूर</a:t>
            </a:r>
            <a:r>
              <a:rPr lang="en-US" sz="2400" dirty="0" err="1">
                <a:solidFill>
                  <a:schemeClr val="accent6">
                    <a:lumMod val="50000"/>
                  </a:schemeClr>
                </a:solidFill>
                <a:effectLst/>
                <a:latin typeface="Mangal" panose="02040503050203030202" pitchFamily="18" charset="0"/>
                <a:ea typeface="Times New Roman" panose="02020603050405020304" pitchFamily="18" charset="0"/>
                <a:cs typeface="Times New Roman" panose="02020603050405020304" pitchFamily="18" charset="0"/>
              </a:rPr>
              <a:t>सं</a:t>
            </a:r>
            <a:r>
              <a:rPr lang="hi-IN" sz="2400" dirty="0">
                <a:solidFill>
                  <a:schemeClr val="accent6">
                    <a:lumMod val="50000"/>
                  </a:schemeClr>
                </a:solidFill>
                <a:effectLst/>
                <a:latin typeface="Calibri" panose="020F0502020204030204" pitchFamily="34" charset="0"/>
                <a:ea typeface="Times New Roman" panose="02020603050405020304" pitchFamily="18" charset="0"/>
                <a:cs typeface="Mangal" panose="02040503050203030202" pitchFamily="18" charset="0"/>
              </a:rPr>
              <a:t>वेदन तंत्र</a:t>
            </a:r>
            <a:r>
              <a:rPr lang="en-US" sz="2400" dirty="0">
                <a:solidFill>
                  <a:schemeClr val="accent6">
                    <a:lumMod val="50000"/>
                  </a:schemeClr>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chemeClr val="accent6">
                    <a:lumMod val="50000"/>
                  </a:schemeClr>
                </a:solidFill>
                <a:effectLst/>
                <a:latin typeface="Calibri" panose="020F0502020204030204" pitchFamily="34" charset="0"/>
                <a:ea typeface="Times New Roman" panose="02020603050405020304" pitchFamily="18" charset="0"/>
                <a:cs typeface="Mangal" panose="02040503050203030202" pitchFamily="18" charset="0"/>
              </a:rPr>
              <a:t> भौगोलिक माहिती प्रणाली इत्यादींचा उपयोग करण्यात येऊ लागला</a:t>
            </a:r>
            <a:r>
              <a:rPr lang="en-US" sz="2400" dirty="0">
                <a:solidFill>
                  <a:schemeClr val="accent6">
                    <a:lumMod val="50000"/>
                  </a:schemeClr>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chemeClr val="accent6">
                    <a:lumMod val="50000"/>
                  </a:schemeClr>
                </a:solidFill>
                <a:effectLst/>
                <a:latin typeface="Calibri" panose="020F0502020204030204" pitchFamily="34" charset="0"/>
                <a:ea typeface="Times New Roman" panose="02020603050405020304" pitchFamily="18" charset="0"/>
                <a:cs typeface="Mangal" panose="02040503050203030202" pitchFamily="18" charset="0"/>
              </a:rPr>
              <a:t> दुसऱ्या महायुद्धानंतर वातावरण शास्त्रज्ञांच्या आधुनिक कालखंडाला सुरुवात झाली</a:t>
            </a:r>
            <a:r>
              <a:rPr lang="en-US" sz="2400" dirty="0">
                <a:solidFill>
                  <a:schemeClr val="accent6">
                    <a:lumMod val="50000"/>
                  </a:schemeClr>
                </a:solidFill>
                <a:effectLst/>
                <a:latin typeface="Mangal" panose="02040503050203030202" pitchFamily="18" charset="0"/>
                <a:ea typeface="Times New Roman" panose="02020603050405020304" pitchFamily="18" charset="0"/>
                <a:cs typeface="Times New Roman" panose="02020603050405020304" pitchFamily="18" charset="0"/>
              </a:rPr>
              <a:t>.</a:t>
            </a:r>
            <a:endPar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427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show="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7E077F8-BA0F-42E6-93E1-47C26D7C3B6A}"/>
              </a:ext>
            </a:extLst>
          </p:cNvPr>
          <p:cNvSpPr txBox="1"/>
          <p:nvPr/>
        </p:nvSpPr>
        <p:spPr>
          <a:xfrm>
            <a:off x="577048" y="683581"/>
            <a:ext cx="11265763" cy="5134739"/>
          </a:xfrm>
          <a:prstGeom prst="rect">
            <a:avLst/>
          </a:prstGeom>
          <a:noFill/>
        </p:spPr>
        <p:txBody>
          <a:bodyPr wrap="square">
            <a:spAutoFit/>
          </a:bodyPr>
          <a:lstStyle/>
          <a:p>
            <a:pPr marL="0" marR="0" indent="95250" algn="just">
              <a:lnSpc>
                <a:spcPct val="150000"/>
              </a:lnSpc>
              <a:spcBef>
                <a:spcPts val="0"/>
              </a:spcBef>
              <a:spcAft>
                <a:spcPts val="800"/>
              </a:spcAft>
            </a:pPr>
            <a:r>
              <a:rPr lang="en-US" sz="2400" dirty="0">
                <a:solidFill>
                  <a:srgbClr val="FFFF00"/>
                </a:solidFill>
                <a:effectLst/>
                <a:latin typeface="Calibri" panose="020F0502020204030204" pitchFamily="34" charset="0"/>
                <a:ea typeface="Times New Roman" panose="02020603050405020304" pitchFamily="18" charset="0"/>
                <a:cs typeface="Mangal" panose="02040503050203030202" pitchFamily="18" charset="0"/>
              </a:rPr>
              <a:t>	</a:t>
            </a:r>
            <a:r>
              <a:rPr lang="hi-IN" sz="24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अशाप्रकारे कालखंडानुसार </a:t>
            </a:r>
            <a:r>
              <a:rPr lang="hi-IN" sz="2400" dirty="0">
                <a:effectLst/>
                <a:latin typeface="Calibri" panose="020F0502020204030204" pitchFamily="34" charset="0"/>
                <a:ea typeface="Times New Roman" panose="02020603050405020304" pitchFamily="18" charset="0"/>
                <a:cs typeface="Mangal" panose="02040503050203030202" pitchFamily="18" charset="0"/>
              </a:rPr>
              <a:t>हवामान शास्त्राची स्वरूप बदलत </a:t>
            </a:r>
            <a:r>
              <a:rPr lang="hi-IN" sz="24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गेले</a:t>
            </a:r>
            <a:r>
              <a:rPr lang="en-US" sz="2400" dirty="0">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 </a:t>
            </a:r>
            <a:r>
              <a:rPr lang="hi-IN" sz="24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अलीकडील कालखंडात लोकसंख्या झपाट्याने वाढत </a:t>
            </a:r>
            <a:r>
              <a:rPr lang="hi-IN" sz="2400" dirty="0">
                <a:effectLst/>
                <a:latin typeface="Calibri" panose="020F0502020204030204" pitchFamily="34" charset="0"/>
                <a:ea typeface="Times New Roman" panose="02020603050405020304" pitchFamily="18" charset="0"/>
                <a:cs typeface="Mangal" panose="02040503050203030202" pitchFamily="18" charset="0"/>
              </a:rPr>
              <a:t>आहे</a:t>
            </a:r>
            <a:r>
              <a:rPr lang="en-US" sz="2400" dirty="0">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effectLst/>
                <a:latin typeface="Calibri" panose="020F0502020204030204" pitchFamily="34" charset="0"/>
                <a:ea typeface="Times New Roman" panose="02020603050405020304" pitchFamily="18" charset="0"/>
                <a:cs typeface="Mangal" panose="02040503050203030202" pitchFamily="18" charset="0"/>
              </a:rPr>
              <a:t> मानवाच्या अमर्याद </a:t>
            </a:r>
            <a:r>
              <a:rPr lang="hi-IN" sz="24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गरजांची पूर्तता करण्यासाठी नैसर्गिक साधन संपत्तीचा वापर </a:t>
            </a:r>
            <a:r>
              <a:rPr lang="hi-IN" sz="2400" dirty="0">
                <a:effectLst/>
                <a:latin typeface="Calibri" panose="020F0502020204030204" pitchFamily="34" charset="0"/>
                <a:ea typeface="Times New Roman" panose="02020603050405020304" pitchFamily="18" charset="0"/>
                <a:cs typeface="Mangal" panose="02040503050203030202" pitchFamily="18" charset="0"/>
              </a:rPr>
              <a:t>केला जात आहे</a:t>
            </a:r>
            <a:r>
              <a:rPr lang="en-US" sz="2400" dirty="0">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effectLst/>
                <a:latin typeface="Calibri" panose="020F0502020204030204" pitchFamily="34" charset="0"/>
                <a:ea typeface="Times New Roman" panose="02020603050405020304" pitchFamily="18" charset="0"/>
                <a:cs typeface="Mangal" panose="02040503050203030202" pitchFamily="18" charset="0"/>
              </a:rPr>
              <a:t> त्यामुळे </a:t>
            </a:r>
            <a:r>
              <a:rPr lang="hi-IN" sz="24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पर्यावरण संतुलन बिघडत आहे</a:t>
            </a:r>
            <a:r>
              <a:rPr lang="en-US" sz="2400" dirty="0">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 परिणामी अनेक समस्यांची </a:t>
            </a:r>
            <a:r>
              <a:rPr lang="hi-IN" sz="2400" dirty="0">
                <a:effectLst/>
                <a:latin typeface="Calibri" panose="020F0502020204030204" pitchFamily="34" charset="0"/>
                <a:ea typeface="Times New Roman" panose="02020603050405020304" pitchFamily="18" charset="0"/>
                <a:cs typeface="Mangal" panose="02040503050203030202" pitchFamily="18" charset="0"/>
              </a:rPr>
              <a:t>निर्मिती होत आहे</a:t>
            </a:r>
            <a:r>
              <a:rPr lang="en-US" sz="2400" dirty="0">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effectLst/>
                <a:latin typeface="Calibri" panose="020F0502020204030204" pitchFamily="34" charset="0"/>
                <a:ea typeface="Times New Roman" panose="02020603050405020304" pitchFamily="18" charset="0"/>
                <a:cs typeface="Mangal" panose="02040503050203030202" pitchFamily="18" charset="0"/>
              </a:rPr>
              <a:t> या सर्व </a:t>
            </a:r>
            <a:r>
              <a:rPr lang="hi-IN" sz="24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समस्यांचा अभ्यास करण्यासाठी हवामानशास्त्राची मदत घेणे गरजेचे आहे</a:t>
            </a:r>
            <a:r>
              <a:rPr lang="en-US" sz="2400" dirty="0">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 म्हणून हवामानशास्त्राची </a:t>
            </a:r>
            <a:r>
              <a:rPr lang="en-US" sz="2400" dirty="0" err="1">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स्वरूप</a:t>
            </a:r>
            <a:r>
              <a:rPr lang="hi-IN" sz="24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 वर्णनात्मक न राहता विश्लेषणात्मक बनले आहे</a:t>
            </a:r>
            <a:r>
              <a:rPr lang="en-US" sz="2400" dirty="0">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a:t>
            </a:r>
            <a:endParaRPr lang="en-US" sz="2400" dirty="0">
              <a:solidFill>
                <a:schemeClr val="accent2">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95250" algn="just">
              <a:lnSpc>
                <a:spcPct val="150000"/>
              </a:lnSpc>
              <a:spcBef>
                <a:spcPts val="0"/>
              </a:spcBef>
              <a:spcAft>
                <a:spcPts val="800"/>
              </a:spcAft>
            </a:pPr>
            <a:r>
              <a:rPr lang="hi-IN" sz="2400" dirty="0">
                <a:solidFill>
                  <a:srgbClr val="FFFF00"/>
                </a:solidFill>
                <a:effectLst/>
                <a:latin typeface="Calibri" panose="020F0502020204030204" pitchFamily="34" charset="0"/>
                <a:ea typeface="Times New Roman" panose="02020603050405020304" pitchFamily="18" charset="0"/>
                <a:cs typeface="Mangal" panose="02040503050203030202" pitchFamily="18" charset="0"/>
              </a:rPr>
              <a:t> </a:t>
            </a:r>
            <a:r>
              <a:rPr lang="en-US" sz="2400" dirty="0">
                <a:solidFill>
                  <a:srgbClr val="FFFF00"/>
                </a:solidFill>
                <a:effectLst/>
                <a:latin typeface="Mangal" panose="02040503050203030202" pitchFamily="18" charset="0"/>
                <a:ea typeface="Times New Roman" panose="02020603050405020304" pitchFamily="18" charset="0"/>
                <a:cs typeface="Times New Roman" panose="02020603050405020304" pitchFamily="18" charset="0"/>
              </a:rPr>
              <a:t>	</a:t>
            </a:r>
            <a:r>
              <a:rPr lang="hi-IN" sz="2400" dirty="0">
                <a:solidFill>
                  <a:srgbClr val="FFFF00"/>
                </a:solidFill>
                <a:effectLst/>
                <a:latin typeface="Calibri" panose="020F0502020204030204" pitchFamily="34" charset="0"/>
                <a:ea typeface="Times New Roman" panose="02020603050405020304" pitchFamily="18" charset="0"/>
                <a:cs typeface="Mangal" panose="02040503050203030202" pitchFamily="18" charset="0"/>
              </a:rPr>
              <a:t>भारतामध्ये इसवी सन </a:t>
            </a:r>
            <a:r>
              <a:rPr lang="en-US" sz="2400" dirty="0">
                <a:solidFill>
                  <a:srgbClr val="FFFF00"/>
                </a:solidFill>
                <a:effectLst/>
                <a:latin typeface="Mangal" panose="02040503050203030202" pitchFamily="18" charset="0"/>
                <a:ea typeface="Times New Roman" panose="02020603050405020304" pitchFamily="18" charset="0"/>
                <a:cs typeface="Times New Roman" panose="02020603050405020304" pitchFamily="18" charset="0"/>
              </a:rPr>
              <a:t>1</a:t>
            </a:r>
            <a:r>
              <a:rPr lang="hi-IN" sz="2400" dirty="0">
                <a:solidFill>
                  <a:srgbClr val="FFFF00"/>
                </a:solidFill>
                <a:effectLst/>
                <a:latin typeface="Calibri" panose="020F0502020204030204" pitchFamily="34" charset="0"/>
                <a:ea typeface="Times New Roman" panose="02020603050405020304" pitchFamily="18" charset="0"/>
                <a:cs typeface="Mangal" panose="02040503050203030202" pitchFamily="18" charset="0"/>
              </a:rPr>
              <a:t>857 मध्ये भारतीय मौसम विभागाची स्थापना सिमला येथे करण्यात आली</a:t>
            </a:r>
            <a:r>
              <a:rPr lang="en-US" sz="2400" dirty="0">
                <a:solidFill>
                  <a:srgbClr val="FFFF00"/>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FFFF00"/>
                </a:solidFill>
                <a:effectLst/>
                <a:latin typeface="Calibri" panose="020F0502020204030204" pitchFamily="34" charset="0"/>
                <a:ea typeface="Times New Roman" panose="02020603050405020304" pitchFamily="18" charset="0"/>
                <a:cs typeface="Mangal" panose="02040503050203030202" pitchFamily="18" charset="0"/>
              </a:rPr>
              <a:t> सद्य परिस्थितीत या</a:t>
            </a:r>
            <a:r>
              <a:rPr lang="en-US" sz="2400" dirty="0" err="1">
                <a:solidFill>
                  <a:srgbClr val="FFFF00"/>
                </a:solidFill>
                <a:effectLst/>
                <a:latin typeface="Mangal" panose="02040503050203030202" pitchFamily="18" charset="0"/>
                <a:ea typeface="Times New Roman" panose="02020603050405020304" pitchFamily="18" charset="0"/>
                <a:cs typeface="Times New Roman" panose="02020603050405020304" pitchFamily="18" charset="0"/>
              </a:rPr>
              <a:t>चे</a:t>
            </a:r>
            <a:r>
              <a:rPr lang="hi-IN" sz="2400" dirty="0">
                <a:solidFill>
                  <a:srgbClr val="FFFF00"/>
                </a:solidFill>
                <a:effectLst/>
                <a:latin typeface="Calibri" panose="020F0502020204030204" pitchFamily="34" charset="0"/>
                <a:ea typeface="Times New Roman" panose="02020603050405020304" pitchFamily="18" charset="0"/>
                <a:cs typeface="Mangal" panose="02040503050203030202" pitchFamily="18" charset="0"/>
              </a:rPr>
              <a:t> मुख्य कार्यालय पुणे येथे आहे</a:t>
            </a:r>
            <a:r>
              <a:rPr lang="en-US" sz="2400" dirty="0">
                <a:solidFill>
                  <a:srgbClr val="FFFF00"/>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FFFF00"/>
                </a:solidFill>
                <a:effectLst/>
                <a:latin typeface="Calibri" panose="020F0502020204030204" pitchFamily="34" charset="0"/>
                <a:ea typeface="Times New Roman" panose="02020603050405020304" pitchFamily="18" charset="0"/>
                <a:cs typeface="Mangal" panose="02040503050203030202" pitchFamily="18" charset="0"/>
              </a:rPr>
              <a:t> याशिवाय मुंबई</a:t>
            </a:r>
            <a:r>
              <a:rPr lang="en-US" sz="2400" dirty="0">
                <a:solidFill>
                  <a:srgbClr val="FFFF00"/>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FFFF00"/>
                </a:solidFill>
                <a:effectLst/>
                <a:latin typeface="Calibri" panose="020F0502020204030204" pitchFamily="34" charset="0"/>
                <a:ea typeface="Times New Roman" panose="02020603050405020304" pitchFamily="18" charset="0"/>
                <a:cs typeface="Mangal" panose="02040503050203030202" pitchFamily="18" charset="0"/>
              </a:rPr>
              <a:t> कलकत्ता</a:t>
            </a:r>
            <a:r>
              <a:rPr lang="en-US" sz="2400" dirty="0">
                <a:solidFill>
                  <a:srgbClr val="FFFF00"/>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FFFF00"/>
                </a:solidFill>
                <a:effectLst/>
                <a:latin typeface="Calibri" panose="020F0502020204030204" pitchFamily="34" charset="0"/>
                <a:ea typeface="Times New Roman" panose="02020603050405020304" pitchFamily="18" charset="0"/>
                <a:cs typeface="Mangal" panose="02040503050203030202" pitchFamily="18" charset="0"/>
              </a:rPr>
              <a:t> मद्रास</a:t>
            </a:r>
            <a:r>
              <a:rPr lang="en-US" sz="2400" dirty="0">
                <a:solidFill>
                  <a:srgbClr val="FFFF00"/>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FFFF00"/>
                </a:solidFill>
                <a:effectLst/>
                <a:latin typeface="Calibri" panose="020F0502020204030204" pitchFamily="34" charset="0"/>
                <a:ea typeface="Times New Roman" panose="02020603050405020304" pitchFamily="18" charset="0"/>
                <a:cs typeface="Mangal" panose="02040503050203030202" pitchFamily="18" charset="0"/>
              </a:rPr>
              <a:t> नागपूर व दिल्ली येथे प्रादेशिक कार्यालय आहेत</a:t>
            </a:r>
            <a:r>
              <a:rPr lang="en-US" sz="2400" dirty="0">
                <a:solidFill>
                  <a:srgbClr val="FFFF00"/>
                </a:solidFill>
                <a:effectLst/>
                <a:latin typeface="Mangal" panose="02040503050203030202" pitchFamily="18" charset="0"/>
                <a:ea typeface="Times New Roman" panose="02020603050405020304" pitchFamily="18" charset="0"/>
                <a:cs typeface="Times New Roman" panose="02020603050405020304" pitchFamily="18" charset="0"/>
              </a:rPr>
              <a:t>.</a:t>
            </a:r>
            <a:endParaRPr lang="en-US" sz="24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66680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rgbClr val="00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D6C3C7C-5A07-4C31-BF18-F1D9DB085D5E}"/>
              </a:ext>
            </a:extLst>
          </p:cNvPr>
          <p:cNvSpPr txBox="1"/>
          <p:nvPr/>
        </p:nvSpPr>
        <p:spPr>
          <a:xfrm>
            <a:off x="314325" y="552450"/>
            <a:ext cx="10420350" cy="5647700"/>
          </a:xfrm>
          <a:prstGeom prst="rect">
            <a:avLst/>
          </a:prstGeom>
          <a:noFill/>
        </p:spPr>
        <p:txBody>
          <a:bodyPr wrap="square">
            <a:spAutoFit/>
          </a:bodyPr>
          <a:lstStyle/>
          <a:p>
            <a:pPr marL="0" marR="0" indent="95250" algn="just">
              <a:lnSpc>
                <a:spcPct val="150000"/>
              </a:lnSpc>
              <a:spcBef>
                <a:spcPts val="0"/>
              </a:spcBef>
              <a:spcAft>
                <a:spcPts val="800"/>
              </a:spcAft>
            </a:pPr>
            <a:r>
              <a:rPr lang="hi-IN" sz="2400" b="1" dirty="0">
                <a:solidFill>
                  <a:srgbClr val="0000FF"/>
                </a:solidFill>
                <a:effectLst/>
                <a:highlight>
                  <a:srgbClr val="00FF00"/>
                </a:highlight>
                <a:latin typeface="Calibri" panose="020F0502020204030204" pitchFamily="34" charset="0"/>
                <a:ea typeface="Times New Roman" panose="02020603050405020304" pitchFamily="18" charset="0"/>
                <a:cs typeface="Mangal" panose="02040503050203030202" pitchFamily="18" charset="0"/>
              </a:rPr>
              <a:t>हवामानशास्त्राची व्याप्ती</a:t>
            </a:r>
            <a:r>
              <a:rPr lang="en-US" sz="2400" b="1" dirty="0">
                <a:solidFill>
                  <a:srgbClr val="0000FF"/>
                </a:solidFill>
                <a:effectLst/>
                <a:highlight>
                  <a:srgbClr val="00FF00"/>
                </a:highlight>
                <a:latin typeface="Calibri" panose="020F0502020204030204" pitchFamily="34" charset="0"/>
                <a:ea typeface="Times New Roman" panose="02020603050405020304" pitchFamily="18" charset="0"/>
                <a:cs typeface="Mangal" panose="02040503050203030202" pitchFamily="18" charset="0"/>
              </a:rPr>
              <a:t>:-</a:t>
            </a:r>
            <a:endParaRPr lang="en-US" sz="2400" b="1" dirty="0">
              <a:solidFill>
                <a:srgbClr val="0000FF"/>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endParaRPr>
          </a:p>
          <a:p>
            <a:pPr marL="0" marR="0" indent="95250" algn="just">
              <a:lnSpc>
                <a:spcPct val="150000"/>
              </a:lnSpc>
              <a:spcBef>
                <a:spcPts val="0"/>
              </a:spcBef>
              <a:spcAft>
                <a:spcPts val="800"/>
              </a:spcAft>
            </a:pPr>
            <a:r>
              <a:rPr lang="en-US"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	</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हवामानशास्त्रामध्ये हवामानाच</a:t>
            </a:r>
            <a:r>
              <a:rPr lang="en-US"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 वर्णन विश्लेषण करण्याचा प्रयत्न केला जातो</a:t>
            </a:r>
            <a:r>
              <a:rPr lang="en-US" sz="24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 हवामानशास्त्रामध्ये नैसर्गिक पर्यावरण व मानवी कार्याशी निगडित असणाऱ्या घटकांचे वर्णन तथा विश्लेषण केले जाते</a:t>
            </a:r>
            <a:r>
              <a:rPr lang="en-US" sz="24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 </a:t>
            </a:r>
            <a:endParaRPr lang="en-US" sz="24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95250" algn="just">
              <a:lnSpc>
                <a:spcPct val="150000"/>
              </a:lnSpc>
              <a:spcBef>
                <a:spcPts val="0"/>
              </a:spcBef>
              <a:spcAft>
                <a:spcPts val="800"/>
              </a:spcAft>
            </a:pP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हवामानशास्त्राची व्याप्ती चार उपविभागात केली जाते</a:t>
            </a:r>
            <a:endParaRPr lang="en-US" sz="24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800"/>
              </a:spcAft>
              <a:buFont typeface="+mj-lt"/>
              <a:buAutoNum type="arabicPeriod"/>
            </a:pPr>
            <a:r>
              <a:rPr lang="en-US" sz="2400" dirty="0" err="1">
                <a:solidFill>
                  <a:srgbClr val="C00000"/>
                </a:solidFill>
                <a:effectLst/>
                <a:latin typeface="Mangal" panose="02040503050203030202" pitchFamily="18" charset="0"/>
                <a:ea typeface="Times New Roman" panose="02020603050405020304" pitchFamily="18" charset="0"/>
                <a:cs typeface="Times New Roman" panose="02020603050405020304" pitchFamily="18" charset="0"/>
              </a:rPr>
              <a:t>प्राकृतिक</a:t>
            </a:r>
            <a:r>
              <a:rPr lang="en-US" sz="2400" dirty="0">
                <a:solidFill>
                  <a:srgbClr val="C00000"/>
                </a:solidFill>
                <a:effectLst/>
                <a:latin typeface="Mangal" panose="02040503050203030202" pitchFamily="18" charset="0"/>
                <a:ea typeface="Times New Roman" panose="02020603050405020304" pitchFamily="18" charset="0"/>
                <a:cs typeface="Times New Roman" panose="02020603050405020304" pitchFamily="18" charset="0"/>
              </a:rPr>
              <a:t> </a:t>
            </a:r>
            <a:r>
              <a:rPr lang="hi-IN" sz="24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हवामान शास्त्र</a:t>
            </a:r>
            <a:endParaRPr lang="en-US" sz="2400" dirty="0">
              <a:solidFill>
                <a:srgbClr val="C00000"/>
              </a:solidFill>
              <a:latin typeface="Calibri" panose="020F0502020204030204" pitchFamily="34" charset="0"/>
              <a:ea typeface="Times New Roman" panose="02020603050405020304" pitchFamily="18" charset="0"/>
              <a:cs typeface="Mangal" panose="02040503050203030202" pitchFamily="18" charset="0"/>
            </a:endParaRPr>
          </a:p>
          <a:p>
            <a:pPr marL="457200" marR="0" lvl="0" indent="-457200" algn="just">
              <a:lnSpc>
                <a:spcPct val="150000"/>
              </a:lnSpc>
              <a:spcBef>
                <a:spcPts val="0"/>
              </a:spcBef>
              <a:spcAft>
                <a:spcPts val="800"/>
              </a:spcAft>
              <a:buFont typeface="+mj-lt"/>
              <a:buAutoNum type="arabicPeriod"/>
            </a:pPr>
            <a:r>
              <a:rPr lang="hi-IN" sz="24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प्रादेशिक हवामान शास्त्र</a:t>
            </a:r>
            <a:endParaRPr lang="en-US" sz="2400"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marL="457200" marR="0" lvl="0" indent="-457200" algn="just">
              <a:lnSpc>
                <a:spcPct val="150000"/>
              </a:lnSpc>
              <a:spcBef>
                <a:spcPts val="0"/>
              </a:spcBef>
              <a:spcAft>
                <a:spcPts val="800"/>
              </a:spcAft>
              <a:buFont typeface="+mj-lt"/>
              <a:buAutoNum type="arabicPeriod"/>
            </a:pPr>
            <a:r>
              <a:rPr lang="hi-IN" sz="24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उपयोजित हवामान शास्त्र</a:t>
            </a:r>
            <a:endParaRPr lang="en-US" sz="24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457200" marR="0" lvl="0" indent="-457200" algn="just">
              <a:lnSpc>
                <a:spcPct val="150000"/>
              </a:lnSpc>
              <a:spcBef>
                <a:spcPts val="0"/>
              </a:spcBef>
              <a:spcAft>
                <a:spcPts val="800"/>
              </a:spcAft>
              <a:buFont typeface="+mj-lt"/>
              <a:buAutoNum type="arabicPeriod"/>
            </a:pPr>
            <a:r>
              <a:rPr lang="hi-IN" sz="24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उपग्रह हवामान शास्त्र</a:t>
            </a:r>
            <a:endParaRPr lang="en-US" sz="24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200749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9C40349-1198-4210-A841-B0F1E2B79725}"/>
              </a:ext>
            </a:extLst>
          </p:cNvPr>
          <p:cNvSpPr txBox="1"/>
          <p:nvPr/>
        </p:nvSpPr>
        <p:spPr>
          <a:xfrm>
            <a:off x="0" y="0"/>
            <a:ext cx="9772650" cy="4478149"/>
          </a:xfrm>
          <a:prstGeom prst="rect">
            <a:avLst/>
          </a:prstGeom>
          <a:noFill/>
        </p:spPr>
        <p:txBody>
          <a:bodyPr wrap="square">
            <a:spAutoFit/>
          </a:bodyPr>
          <a:lstStyle/>
          <a:p>
            <a:pPr marL="342900" marR="0" lvl="0" indent="-342900" algn="just">
              <a:lnSpc>
                <a:spcPct val="150000"/>
              </a:lnSpc>
              <a:spcBef>
                <a:spcPts val="0"/>
              </a:spcBef>
              <a:spcAft>
                <a:spcPts val="0"/>
              </a:spcAft>
              <a:buFont typeface="+mj-lt"/>
              <a:buAutoNum type="arabicPeriod"/>
            </a:pPr>
            <a:r>
              <a:rPr lang="hi-IN" sz="2400" dirty="0">
                <a:solidFill>
                  <a:srgbClr val="0000FF"/>
                </a:solidFill>
                <a:effectLst/>
                <a:highlight>
                  <a:srgbClr val="00FFFF"/>
                </a:highlight>
                <a:latin typeface="Calibri" panose="020F0502020204030204" pitchFamily="34" charset="0"/>
                <a:ea typeface="Times New Roman" panose="02020603050405020304" pitchFamily="18" charset="0"/>
                <a:cs typeface="Mangal" panose="02040503050203030202" pitchFamily="18" charset="0"/>
              </a:rPr>
              <a:t>प्राकृतिक हवामानशास्त्र</a:t>
            </a:r>
            <a:r>
              <a:rPr lang="en-US" sz="2400" dirty="0">
                <a:solidFill>
                  <a:srgbClr val="0000FF"/>
                </a:solidFill>
                <a:effectLst/>
                <a:highlight>
                  <a:srgbClr val="00FFFF"/>
                </a:highlight>
                <a:latin typeface="Mangal" panose="02040503050203030202" pitchFamily="18" charset="0"/>
                <a:ea typeface="Times New Roman" panose="02020603050405020304" pitchFamily="18" charset="0"/>
                <a:cs typeface="Times New Roman" panose="02020603050405020304" pitchFamily="18" charset="0"/>
              </a:rPr>
              <a:t> :- </a:t>
            </a:r>
            <a:endParaRPr lang="en-US" sz="2400" dirty="0">
              <a:solidFill>
                <a:srgbClr val="0000FF"/>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p>
            <a:pPr marL="457200" marR="0" indent="457200" algn="just">
              <a:lnSpc>
                <a:spcPct val="150000"/>
              </a:lnSpc>
              <a:spcBef>
                <a:spcPts val="0"/>
              </a:spcBef>
              <a:spcAft>
                <a:spcPts val="0"/>
              </a:spcAft>
            </a:pPr>
            <a:r>
              <a:rPr lang="en-US" sz="2400" dirty="0" err="1">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या</a:t>
            </a:r>
            <a:r>
              <a:rPr lang="en-US" sz="24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 </a:t>
            </a:r>
            <a:r>
              <a:rPr lang="en-US" sz="2400" dirty="0" err="1">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शाखेत</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 मध्ये ऊर्जा</a:t>
            </a:r>
            <a:r>
              <a:rPr lang="en-US" sz="24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 आर्द्रतेचे स्थानांतरण यांच्या भिं</a:t>
            </a:r>
            <a:r>
              <a:rPr lang="en-US" sz="2400" dirty="0" err="1">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न्नते</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ची कार</a:t>
            </a:r>
            <a:r>
              <a:rPr lang="en-US" sz="2400" dirty="0" err="1">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णे</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 तसेच हवा व हवामान यांचे घटक उदाहरणार्थ सौरशक्ती</a:t>
            </a:r>
            <a:r>
              <a:rPr lang="en-US" sz="24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 तापमान</a:t>
            </a:r>
            <a:r>
              <a:rPr lang="en-US" sz="24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 वायुभार</a:t>
            </a:r>
            <a:r>
              <a:rPr lang="en-US" sz="24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 आर्द्रता</a:t>
            </a:r>
            <a:r>
              <a:rPr lang="en-US" sz="24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 बाष्पीभवन</a:t>
            </a:r>
            <a:r>
              <a:rPr lang="en-US" sz="24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 वृष्टी</a:t>
            </a:r>
            <a:r>
              <a:rPr lang="en-US" sz="24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 दृश्यता इत्यादी घटकांचा देखील अभ्यास केला जातो</a:t>
            </a:r>
            <a:r>
              <a:rPr lang="en-US" sz="24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a:t>
            </a:r>
            <a:endParaRPr lang="en-US" sz="24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50000"/>
              </a:lnSpc>
              <a:spcBef>
                <a:spcPts val="0"/>
              </a:spcBef>
              <a:spcAft>
                <a:spcPts val="800"/>
              </a:spcAft>
            </a:pPr>
            <a:r>
              <a:rPr lang="en-IN" sz="24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 </a:t>
            </a:r>
            <a:r>
              <a:rPr lang="en-US" sz="24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	</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अशा प्रकारे प्राकृतिक हवामान शास्त्र वरील सर्व घटकांचा अभ्यास केला जातो</a:t>
            </a:r>
            <a:r>
              <a:rPr lang="en-US" sz="24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 </a:t>
            </a:r>
            <a:r>
              <a:rPr lang="hi-IN" sz="2400"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rPr>
              <a:t>या शाखेत सिद्धांताच्या संदर्भात वातावरणात घडून येणाऱ्या मोसमी प्रक्रियांचा अभ्यास केला जातो</a:t>
            </a:r>
            <a:r>
              <a:rPr lang="en-US" sz="24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a:t>
            </a:r>
            <a:endParaRPr lang="en-US" sz="24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44845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rgbClr val="930F4B"/>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140E2E1-669D-4966-9028-641F0CBC471F}"/>
              </a:ext>
            </a:extLst>
          </p:cNvPr>
          <p:cNvSpPr txBox="1"/>
          <p:nvPr/>
        </p:nvSpPr>
        <p:spPr>
          <a:xfrm>
            <a:off x="495300" y="304800"/>
            <a:ext cx="10229850" cy="5134483"/>
          </a:xfrm>
          <a:prstGeom prst="rect">
            <a:avLst/>
          </a:prstGeom>
          <a:noFill/>
        </p:spPr>
        <p:txBody>
          <a:bodyPr wrap="square">
            <a:spAutoFit/>
          </a:bodyPr>
          <a:lstStyle/>
          <a:p>
            <a:pPr marR="0" lvl="0" algn="just">
              <a:lnSpc>
                <a:spcPct val="150000"/>
              </a:lnSpc>
              <a:spcBef>
                <a:spcPts val="0"/>
              </a:spcBef>
              <a:spcAft>
                <a:spcPts val="0"/>
              </a:spcAft>
            </a:pPr>
            <a:r>
              <a:rPr lang="en-US" sz="2400" dirty="0">
                <a:latin typeface="Mangal" panose="02040503050203030202" pitchFamily="18" charset="0"/>
                <a:ea typeface="Times New Roman" panose="02020603050405020304" pitchFamily="18" charset="0"/>
                <a:cs typeface="Times New Roman" panose="02020603050405020304" pitchFamily="18" charset="0"/>
              </a:rPr>
              <a:t>2.	</a:t>
            </a:r>
            <a:r>
              <a:rPr lang="en-US" sz="2400" b="1" dirty="0" err="1">
                <a:effectLst/>
                <a:highlight>
                  <a:srgbClr val="FF00FF"/>
                </a:highlight>
                <a:latin typeface="Mangal" panose="02040503050203030202" pitchFamily="18" charset="0"/>
                <a:ea typeface="Times New Roman" panose="02020603050405020304" pitchFamily="18" charset="0"/>
                <a:cs typeface="Times New Roman" panose="02020603050405020304" pitchFamily="18" charset="0"/>
              </a:rPr>
              <a:t>प्रादेशिक</a:t>
            </a:r>
            <a:r>
              <a:rPr lang="en-US" sz="2400" b="1" dirty="0">
                <a:effectLst/>
                <a:highlight>
                  <a:srgbClr val="FF00FF"/>
                </a:highlight>
                <a:latin typeface="Mangal" panose="02040503050203030202" pitchFamily="18" charset="0"/>
                <a:ea typeface="Times New Roman" panose="02020603050405020304" pitchFamily="18" charset="0"/>
                <a:cs typeface="Times New Roman" panose="02020603050405020304" pitchFamily="18" charset="0"/>
              </a:rPr>
              <a:t> </a:t>
            </a:r>
            <a:r>
              <a:rPr lang="en-US" sz="2400" b="1" dirty="0" err="1">
                <a:effectLst/>
                <a:highlight>
                  <a:srgbClr val="FF00FF"/>
                </a:highlight>
                <a:latin typeface="Mangal" panose="02040503050203030202" pitchFamily="18" charset="0"/>
                <a:ea typeface="Times New Roman" panose="02020603050405020304" pitchFamily="18" charset="0"/>
                <a:cs typeface="Times New Roman" panose="02020603050405020304" pitchFamily="18" charset="0"/>
              </a:rPr>
              <a:t>हवामानशास्त्र</a:t>
            </a:r>
            <a:r>
              <a:rPr lang="en-US" sz="2400" b="1" dirty="0">
                <a:effectLst/>
                <a:highlight>
                  <a:srgbClr val="FF00FF"/>
                </a:highlight>
                <a:latin typeface="Mangal" panose="02040503050203030202" pitchFamily="18" charset="0"/>
                <a:ea typeface="Times New Roman" panose="02020603050405020304" pitchFamily="18" charset="0"/>
                <a:cs typeface="Times New Roman" panose="02020603050405020304" pitchFamily="18" charset="0"/>
              </a:rPr>
              <a:t> :-</a:t>
            </a:r>
            <a:r>
              <a:rPr lang="hi-IN" sz="2400" b="1" dirty="0">
                <a:effectLst/>
                <a:highlight>
                  <a:srgbClr val="FF00FF"/>
                </a:highlight>
                <a:latin typeface="Calibri" panose="020F0502020204030204" pitchFamily="34" charset="0"/>
                <a:ea typeface="Times New Roman" panose="02020603050405020304" pitchFamily="18" charset="0"/>
                <a:cs typeface="Mangal" panose="02040503050203030202" pitchFamily="18" charset="0"/>
              </a:rPr>
              <a:t> </a:t>
            </a:r>
            <a:endParaRPr lang="en-US" sz="2400" b="1" dirty="0">
              <a:effectLst/>
              <a:highlight>
                <a:srgbClr val="FF00FF"/>
              </a:highlight>
              <a:latin typeface="Calibri" panose="020F0502020204030204" pitchFamily="34" charset="0"/>
              <a:ea typeface="Times New Roman" panose="02020603050405020304" pitchFamily="18" charset="0"/>
              <a:cs typeface="Times New Roman" panose="02020603050405020304" pitchFamily="18" charset="0"/>
            </a:endParaRPr>
          </a:p>
          <a:p>
            <a:pPr marL="457200" marR="0" indent="457200" algn="just">
              <a:lnSpc>
                <a:spcPct val="150000"/>
              </a:lnSpc>
              <a:spcBef>
                <a:spcPts val="0"/>
              </a:spcBef>
              <a:spcAft>
                <a:spcPts val="800"/>
              </a:spcAft>
            </a:pPr>
            <a:r>
              <a:rPr lang="hi-IN" sz="2400" dirty="0">
                <a:effectLst/>
                <a:latin typeface="Calibri" panose="020F0502020204030204" pitchFamily="34" charset="0"/>
                <a:ea typeface="Times New Roman" panose="02020603050405020304" pitchFamily="18" charset="0"/>
                <a:cs typeface="Mangal" panose="02040503050203030202" pitchFamily="18" charset="0"/>
              </a:rPr>
              <a:t>प्रादेशिक हवामानशास्त्र या शाखेत हवामानाची जागतिक हवामान विभागात विभागणी करून एखाद्या लहानात लहान प्रदेशातील हवामानाचा अभ्यास केला जातो या लहान प्रदेशाचे स्थानिक माप</a:t>
            </a:r>
            <a:r>
              <a:rPr lang="en-US" sz="2400" dirty="0">
                <a:effectLst/>
                <a:latin typeface="Mangal" panose="02040503050203030202" pitchFamily="18" charset="0"/>
                <a:ea typeface="Times New Roman" panose="02020603050405020304" pitchFamily="18" charset="0"/>
                <a:cs typeface="Times New Roman" panose="02020603050405020304" pitchFamily="18" charset="0"/>
              </a:rPr>
              <a:t>न</a:t>
            </a:r>
            <a:r>
              <a:rPr lang="hi-IN" sz="2400" dirty="0">
                <a:effectLst/>
                <a:latin typeface="Calibri" panose="020F0502020204030204" pitchFamily="34" charset="0"/>
                <a:ea typeface="Times New Roman" panose="02020603050405020304" pitchFamily="18" charset="0"/>
                <a:cs typeface="Mangal" panose="02040503050203030202" pitchFamily="18" charset="0"/>
              </a:rPr>
              <a:t> वेगवेगळे असते</a:t>
            </a:r>
            <a:r>
              <a:rPr lang="en-US" sz="2400" dirty="0">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effectLst/>
                <a:latin typeface="Calibri" panose="020F0502020204030204" pitchFamily="34" charset="0"/>
                <a:ea typeface="Times New Roman" panose="02020603050405020304" pitchFamily="18" charset="0"/>
                <a:cs typeface="Mangal" panose="02040503050203030202" pitchFamily="18" charset="0"/>
              </a:rPr>
              <a:t> उदाहरणार्थ फलोद्यान शेती</a:t>
            </a:r>
            <a:r>
              <a:rPr lang="en-US" sz="2400" dirty="0">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effectLst/>
                <a:latin typeface="Calibri" panose="020F0502020204030204" pitchFamily="34" charset="0"/>
                <a:ea typeface="Times New Roman" panose="02020603050405020304" pitchFamily="18" charset="0"/>
                <a:cs typeface="Mangal" panose="02040503050203030202" pitchFamily="18" charset="0"/>
              </a:rPr>
              <a:t> ग्राम</a:t>
            </a:r>
            <a:r>
              <a:rPr lang="en-US" sz="2400" dirty="0">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effectLst/>
                <a:latin typeface="Calibri" panose="020F0502020204030204" pitchFamily="34" charset="0"/>
                <a:ea typeface="Times New Roman" panose="02020603050405020304" pitchFamily="18" charset="0"/>
                <a:cs typeface="Mangal" panose="02040503050203030202" pitchFamily="18" charset="0"/>
              </a:rPr>
              <a:t> नगर</a:t>
            </a:r>
            <a:r>
              <a:rPr lang="en-US" sz="2400" dirty="0">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effectLst/>
                <a:latin typeface="Calibri" panose="020F0502020204030204" pitchFamily="34" charset="0"/>
                <a:ea typeface="Times New Roman" panose="02020603050405020304" pitchFamily="18" charset="0"/>
                <a:cs typeface="Mangal" panose="02040503050203030202" pitchFamily="18" charset="0"/>
              </a:rPr>
              <a:t> वनक्षेत्र</a:t>
            </a:r>
            <a:r>
              <a:rPr lang="en-US" sz="2400" dirty="0">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effectLst/>
                <a:latin typeface="Calibri" panose="020F0502020204030204" pitchFamily="34" charset="0"/>
                <a:ea typeface="Times New Roman" panose="02020603050405020304" pitchFamily="18" charset="0"/>
                <a:cs typeface="Mangal" panose="02040503050203030202" pitchFamily="18" charset="0"/>
              </a:rPr>
              <a:t> मैदान</a:t>
            </a:r>
            <a:r>
              <a:rPr lang="en-US" sz="2400" dirty="0">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effectLst/>
                <a:latin typeface="Calibri" panose="020F0502020204030204" pitchFamily="34" charset="0"/>
                <a:ea typeface="Times New Roman" panose="02020603050405020304" pitchFamily="18" charset="0"/>
                <a:cs typeface="Mangal" panose="02040503050203030202" pitchFamily="18" charset="0"/>
              </a:rPr>
              <a:t> पठार</a:t>
            </a:r>
            <a:r>
              <a:rPr lang="en-US" sz="2400" dirty="0">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effectLst/>
                <a:latin typeface="Calibri" panose="020F0502020204030204" pitchFamily="34" charset="0"/>
                <a:ea typeface="Times New Roman" panose="02020603050405020304" pitchFamily="18" charset="0"/>
                <a:cs typeface="Mangal" panose="02040503050203030202" pitchFamily="18" charset="0"/>
              </a:rPr>
              <a:t> पर्वत इत्यादी प्रदेशातील हवामानाचा अभ्यास केला जातो</a:t>
            </a:r>
            <a:r>
              <a:rPr lang="en-US" sz="2400" dirty="0">
                <a:effectLst/>
                <a:latin typeface="Mangal" panose="02040503050203030202"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pPr>
            <a:r>
              <a:rPr lang="en-IN" sz="2400" dirty="0">
                <a:effectLst/>
                <a:latin typeface="Mangal" panose="02040503050203030202" pitchFamily="18" charset="0"/>
                <a:ea typeface="Times New Roman" panose="02020603050405020304" pitchFamily="18" charset="0"/>
              </a:rPr>
              <a:t> </a:t>
            </a:r>
            <a:r>
              <a:rPr lang="en-US" sz="2400" dirty="0">
                <a:effectLst/>
                <a:latin typeface="Mangal" panose="02040503050203030202" pitchFamily="18" charset="0"/>
                <a:ea typeface="Times New Roman" panose="02020603050405020304" pitchFamily="18" charset="0"/>
              </a:rPr>
              <a:t>	</a:t>
            </a:r>
            <a:r>
              <a:rPr lang="hi-IN" sz="2400" dirty="0">
                <a:effectLst/>
                <a:ea typeface="Times New Roman" panose="02020603050405020304" pitchFamily="18" charset="0"/>
                <a:cs typeface="Mangal" panose="02040503050203030202" pitchFamily="18" charset="0"/>
              </a:rPr>
              <a:t>विभिन्न प्रकारच्या अभ्यास क्षेत्रातील हवामान परिस्थितीच्या भिन्नतेचा अभ्यास करणे हा या शाखेचा प्राथमिक उद्देश आहे</a:t>
            </a:r>
            <a:r>
              <a:rPr lang="en-US" sz="2400" dirty="0">
                <a:effectLst/>
                <a:latin typeface="Mangal" panose="02040503050203030202" pitchFamily="18" charset="0"/>
                <a:ea typeface="Times New Roman" panose="02020603050405020304" pitchFamily="18" charset="0"/>
              </a:rPr>
              <a:t>.</a:t>
            </a:r>
            <a:r>
              <a:rPr lang="hi-IN" sz="2400" dirty="0">
                <a:effectLst/>
                <a:ea typeface="Times New Roman" panose="02020603050405020304" pitchFamily="18" charset="0"/>
                <a:cs typeface="Mangal" panose="02040503050203030202" pitchFamily="18" charset="0"/>
              </a:rPr>
              <a:t> तसेच विविध प्रदेशातील हवामानाची वैशिष्ट्ये व हवामान प्रकार यांचा अभ्यास केला जातो</a:t>
            </a:r>
            <a:r>
              <a:rPr lang="en-US" sz="2400" dirty="0">
                <a:effectLst/>
                <a:latin typeface="Mangal" panose="02040503050203030202" pitchFamily="18" charset="0"/>
                <a:ea typeface="Times New Roman" panose="02020603050405020304" pitchFamily="18" charset="0"/>
              </a:rPr>
              <a:t>.</a:t>
            </a:r>
            <a:endParaRPr lang="en-US" sz="2400" dirty="0">
              <a:solidFill>
                <a:srgbClr val="FFFF00"/>
              </a:solidFill>
            </a:endParaRPr>
          </a:p>
        </p:txBody>
      </p:sp>
    </p:spTree>
    <p:extLst>
      <p:ext uri="{BB962C8B-B14F-4D97-AF65-F5344CB8AC3E}">
        <p14:creationId xmlns:p14="http://schemas.microsoft.com/office/powerpoint/2010/main" val="405634900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rgbClr val="00336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88036C4-C531-4765-8363-E2E5B7FF729A}"/>
              </a:ext>
            </a:extLst>
          </p:cNvPr>
          <p:cNvSpPr txBox="1"/>
          <p:nvPr/>
        </p:nvSpPr>
        <p:spPr>
          <a:xfrm>
            <a:off x="95249" y="128360"/>
            <a:ext cx="11744325" cy="6649577"/>
          </a:xfrm>
          <a:prstGeom prst="rect">
            <a:avLst/>
          </a:prstGeom>
          <a:noFill/>
        </p:spPr>
        <p:txBody>
          <a:bodyPr wrap="square">
            <a:spAutoFit/>
          </a:bodyPr>
          <a:lstStyle/>
          <a:p>
            <a:pPr marL="457200" marR="0" algn="just">
              <a:lnSpc>
                <a:spcPct val="150000"/>
              </a:lnSpc>
              <a:spcBef>
                <a:spcPts val="0"/>
              </a:spcBef>
              <a:spcAft>
                <a:spcPts val="0"/>
              </a:spcAft>
            </a:pPr>
            <a:r>
              <a:rPr lang="en-US" sz="2200" b="1" dirty="0">
                <a:solidFill>
                  <a:srgbClr val="CC0000"/>
                </a:solidFill>
                <a:effectLst/>
                <a:highlight>
                  <a:srgbClr val="0000FF"/>
                </a:highlight>
                <a:latin typeface="Mangal" panose="02040503050203030202" pitchFamily="18" charset="0"/>
                <a:ea typeface="Times New Roman" panose="02020603050405020304" pitchFamily="18" charset="0"/>
                <a:cs typeface="Times New Roman" panose="02020603050405020304" pitchFamily="18" charset="0"/>
              </a:rPr>
              <a:t>3. </a:t>
            </a:r>
            <a:r>
              <a:rPr lang="hi-IN" sz="2200" b="1" dirty="0">
                <a:solidFill>
                  <a:srgbClr val="CC0000"/>
                </a:solidFill>
                <a:effectLst/>
                <a:highlight>
                  <a:srgbClr val="0000FF"/>
                </a:highlight>
                <a:latin typeface="Calibri" panose="020F0502020204030204" pitchFamily="34" charset="0"/>
                <a:ea typeface="Times New Roman" panose="02020603050405020304" pitchFamily="18" charset="0"/>
                <a:cs typeface="Mangal" panose="02040503050203030202" pitchFamily="18" charset="0"/>
              </a:rPr>
              <a:t>उपयोजित हवामानशास्त्र</a:t>
            </a:r>
            <a:r>
              <a:rPr lang="en-US" sz="2200" b="1" dirty="0">
                <a:solidFill>
                  <a:srgbClr val="CC0000"/>
                </a:solidFill>
                <a:effectLst/>
                <a:highlight>
                  <a:srgbClr val="0000FF"/>
                </a:highlight>
                <a:latin typeface="Mangal" panose="02040503050203030202" pitchFamily="18" charset="0"/>
                <a:ea typeface="Times New Roman" panose="02020603050405020304" pitchFamily="18" charset="0"/>
                <a:cs typeface="Times New Roman" panose="02020603050405020304" pitchFamily="18" charset="0"/>
              </a:rPr>
              <a:t> :-</a:t>
            </a:r>
            <a:endParaRPr lang="en-US" sz="2200" b="1" dirty="0">
              <a:solidFill>
                <a:srgbClr val="CC0000"/>
              </a:solidFill>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50000"/>
              </a:lnSpc>
              <a:spcBef>
                <a:spcPts val="0"/>
              </a:spcBef>
              <a:spcAft>
                <a:spcPts val="0"/>
              </a:spcAft>
            </a:pPr>
            <a:r>
              <a:rPr lang="hi-IN" sz="2200" dirty="0">
                <a:solidFill>
                  <a:srgbClr val="CC0000"/>
                </a:solidFill>
                <a:effectLst/>
                <a:latin typeface="Calibri" panose="020F0502020204030204" pitchFamily="34" charset="0"/>
                <a:ea typeface="Times New Roman" panose="02020603050405020304" pitchFamily="18" charset="0"/>
                <a:cs typeface="Mangal" panose="02040503050203030202" pitchFamily="18" charset="0"/>
              </a:rPr>
              <a:t> </a:t>
            </a:r>
            <a:r>
              <a:rPr lang="en-US" sz="2200" dirty="0">
                <a:solidFill>
                  <a:srgbClr val="CC0000"/>
                </a:solidFill>
                <a:effectLst/>
                <a:latin typeface="Mangal" panose="02040503050203030202" pitchFamily="18" charset="0"/>
                <a:ea typeface="Times New Roman" panose="02020603050405020304" pitchFamily="18" charset="0"/>
                <a:cs typeface="Times New Roman" panose="02020603050405020304" pitchFamily="18" charset="0"/>
              </a:rPr>
              <a:t>	</a:t>
            </a:r>
            <a:r>
              <a:rPr lang="hi-IN" sz="2200" dirty="0">
                <a:solidFill>
                  <a:srgbClr val="CC0000"/>
                </a:solidFill>
                <a:effectLst/>
                <a:latin typeface="Calibri" panose="020F0502020204030204" pitchFamily="34" charset="0"/>
                <a:ea typeface="Times New Roman" panose="02020603050405020304" pitchFamily="18" charset="0"/>
                <a:cs typeface="Mangal" panose="02040503050203030202" pitchFamily="18" charset="0"/>
              </a:rPr>
              <a:t>मानवी क्रियांना प्रभावित अथवा नियंत्रित करणारे हवामानशास्त्रीय घटक</a:t>
            </a:r>
            <a:r>
              <a:rPr lang="en-US" sz="2200" dirty="0">
                <a:solidFill>
                  <a:srgbClr val="CC0000"/>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200" dirty="0">
                <a:solidFill>
                  <a:srgbClr val="CC0000"/>
                </a:solidFill>
                <a:effectLst/>
                <a:latin typeface="Calibri" panose="020F0502020204030204" pitchFamily="34" charset="0"/>
                <a:ea typeface="Times New Roman" panose="02020603050405020304" pitchFamily="18" charset="0"/>
                <a:cs typeface="Mangal" panose="02040503050203030202" pitchFamily="18" charset="0"/>
              </a:rPr>
              <a:t> मानवी व्यवसायामुळे हवा व हवामान यामध्ये होणारे परिवर्तन आणि त्यामुळे निर्माण होणाऱ्या समस्या व त्यावरील उपाय यांचा अभ्यास करणाऱ्या शास्त्राला उपयोजित हवामानशास्त्र असे म्हणतात</a:t>
            </a:r>
            <a:r>
              <a:rPr lang="en-US" sz="2200" dirty="0">
                <a:solidFill>
                  <a:srgbClr val="CC0000"/>
                </a:solidFill>
                <a:effectLst/>
                <a:latin typeface="Mangal" panose="02040503050203030202" pitchFamily="18" charset="0"/>
                <a:ea typeface="Times New Roman" panose="02020603050405020304" pitchFamily="18" charset="0"/>
                <a:cs typeface="Times New Roman" panose="02020603050405020304" pitchFamily="18" charset="0"/>
              </a:rPr>
              <a:t>.</a:t>
            </a:r>
            <a:endParaRPr lang="en-US" sz="2200" dirty="0">
              <a:solidFill>
                <a:srgbClr val="CC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50000"/>
              </a:lnSpc>
              <a:spcBef>
                <a:spcPts val="0"/>
              </a:spcBef>
              <a:spcAft>
                <a:spcPts val="0"/>
              </a:spcAft>
            </a:pPr>
            <a:r>
              <a:rPr lang="hi-IN" sz="2200" dirty="0">
                <a:solidFill>
                  <a:srgbClr val="CC0000"/>
                </a:solidFill>
                <a:effectLst/>
                <a:latin typeface="Calibri" panose="020F0502020204030204" pitchFamily="34" charset="0"/>
                <a:ea typeface="Times New Roman" panose="02020603050405020304" pitchFamily="18" charset="0"/>
                <a:cs typeface="Mangal" panose="02040503050203030202" pitchFamily="18" charset="0"/>
              </a:rPr>
              <a:t> </a:t>
            </a:r>
            <a:r>
              <a:rPr lang="en-US" sz="2200" dirty="0">
                <a:solidFill>
                  <a:srgbClr val="CC0000"/>
                </a:solidFill>
                <a:effectLst/>
                <a:latin typeface="Mangal" panose="02040503050203030202" pitchFamily="18" charset="0"/>
                <a:ea typeface="Times New Roman" panose="02020603050405020304" pitchFamily="18" charset="0"/>
                <a:cs typeface="Times New Roman" panose="02020603050405020304" pitchFamily="18" charset="0"/>
              </a:rPr>
              <a:t>	</a:t>
            </a:r>
            <a:r>
              <a:rPr lang="hi-IN" sz="2200" dirty="0">
                <a:solidFill>
                  <a:srgbClr val="CC0000"/>
                </a:solidFill>
                <a:effectLst/>
                <a:latin typeface="Calibri" panose="020F0502020204030204" pitchFamily="34" charset="0"/>
                <a:ea typeface="Times New Roman" panose="02020603050405020304" pitchFamily="18" charset="0"/>
                <a:cs typeface="Mangal" panose="02040503050203030202" pitchFamily="18" charset="0"/>
              </a:rPr>
              <a:t>अर्थात मानव आपले जीवन सुखी व समृद्ध करण्यासाठी विविध शास्त्रांची मदत घेत असतो</a:t>
            </a:r>
            <a:r>
              <a:rPr lang="en-US" sz="2200" dirty="0">
                <a:solidFill>
                  <a:srgbClr val="CC0000"/>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200" dirty="0">
                <a:solidFill>
                  <a:srgbClr val="CC0000"/>
                </a:solidFill>
                <a:effectLst/>
                <a:latin typeface="Calibri" panose="020F0502020204030204" pitchFamily="34" charset="0"/>
                <a:ea typeface="Times New Roman" panose="02020603050405020304" pitchFamily="18" charset="0"/>
                <a:cs typeface="Mangal" panose="02040503050203030202" pitchFamily="18" charset="0"/>
              </a:rPr>
              <a:t> या शास्त्रातून मिळालेल्या ज्ञानाचा उपयोग व्यवसायासाठी करून घेत असतो</a:t>
            </a:r>
            <a:r>
              <a:rPr lang="en-US" sz="2200" dirty="0">
                <a:solidFill>
                  <a:srgbClr val="CC0000"/>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200" dirty="0">
                <a:solidFill>
                  <a:srgbClr val="CC0000"/>
                </a:solidFill>
                <a:effectLst/>
                <a:latin typeface="Calibri" panose="020F0502020204030204" pitchFamily="34" charset="0"/>
                <a:ea typeface="Times New Roman" panose="02020603050405020304" pitchFamily="18" charset="0"/>
                <a:cs typeface="Mangal" panose="02040503050203030202" pitchFamily="18" charset="0"/>
              </a:rPr>
              <a:t> कारण मानवी व्यवसाय आणि हवामान यांचा अतिशय जवळचा संबंध आहे</a:t>
            </a:r>
            <a:r>
              <a:rPr lang="en-US" sz="2200" dirty="0">
                <a:solidFill>
                  <a:srgbClr val="CC0000"/>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200" dirty="0">
                <a:solidFill>
                  <a:srgbClr val="CC0000"/>
                </a:solidFill>
                <a:effectLst/>
                <a:latin typeface="Calibri" panose="020F0502020204030204" pitchFamily="34" charset="0"/>
                <a:ea typeface="Times New Roman" panose="02020603050405020304" pitchFamily="18" charset="0"/>
                <a:cs typeface="Mangal" panose="02040503050203030202" pitchFamily="18" charset="0"/>
              </a:rPr>
              <a:t> म्हणजेच मानवी व्यवसायावर प्रत्यक्षपणे हवामानाचा प्रभाव पडत असतो</a:t>
            </a:r>
            <a:r>
              <a:rPr lang="en-US" sz="2200" dirty="0">
                <a:solidFill>
                  <a:srgbClr val="CC0000"/>
                </a:solidFill>
                <a:effectLst/>
                <a:latin typeface="Mangal" panose="02040503050203030202" pitchFamily="18" charset="0"/>
                <a:ea typeface="Times New Roman" panose="02020603050405020304" pitchFamily="18" charset="0"/>
                <a:cs typeface="Times New Roman" panose="02020603050405020304" pitchFamily="18" charset="0"/>
              </a:rPr>
              <a:t>.</a:t>
            </a:r>
            <a:endParaRPr lang="en-US" sz="2200" dirty="0">
              <a:solidFill>
                <a:srgbClr val="CC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50000"/>
              </a:lnSpc>
              <a:spcBef>
                <a:spcPts val="0"/>
              </a:spcBef>
              <a:spcAft>
                <a:spcPts val="0"/>
              </a:spcAft>
            </a:pPr>
            <a:r>
              <a:rPr lang="hi-IN" sz="2200" dirty="0">
                <a:solidFill>
                  <a:srgbClr val="CC0000"/>
                </a:solidFill>
                <a:effectLst/>
                <a:latin typeface="Calibri" panose="020F0502020204030204" pitchFamily="34" charset="0"/>
                <a:ea typeface="Times New Roman" panose="02020603050405020304" pitchFamily="18" charset="0"/>
                <a:cs typeface="Mangal" panose="02040503050203030202" pitchFamily="18" charset="0"/>
              </a:rPr>
              <a:t> </a:t>
            </a:r>
            <a:r>
              <a:rPr lang="en-US" sz="2200" dirty="0">
                <a:solidFill>
                  <a:srgbClr val="CC0000"/>
                </a:solidFill>
                <a:effectLst/>
                <a:latin typeface="Mangal" panose="02040503050203030202" pitchFamily="18" charset="0"/>
                <a:ea typeface="Times New Roman" panose="02020603050405020304" pitchFamily="18" charset="0"/>
                <a:cs typeface="Times New Roman" panose="02020603050405020304" pitchFamily="18" charset="0"/>
              </a:rPr>
              <a:t>	</a:t>
            </a:r>
            <a:r>
              <a:rPr lang="hi-IN" sz="22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यासंदर्भात </a:t>
            </a:r>
            <a:r>
              <a:rPr lang="en-US" sz="2200" dirty="0" err="1">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हंटिग्टन</a:t>
            </a:r>
            <a:r>
              <a:rPr lang="en-US" sz="2200" dirty="0">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 </a:t>
            </a:r>
            <a:r>
              <a:rPr lang="hi-IN" sz="22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यांनी 1915 मध्ये सिव्हिलायझेशन अँड क्लायमेट या पुस्तकामध्ये मानवावर हवामाना</a:t>
            </a:r>
            <a:r>
              <a:rPr lang="en-US" sz="2200" dirty="0" err="1">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चे</a:t>
            </a:r>
            <a:r>
              <a:rPr lang="hi-IN" sz="22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 नियंत्रण कसे असते हे स्पष्ट केले आहे</a:t>
            </a:r>
            <a:r>
              <a:rPr lang="en-US" sz="2200" dirty="0">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2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 </a:t>
            </a:r>
            <a:endParaRPr lang="en-US" sz="2200" dirty="0">
              <a:solidFill>
                <a:schemeClr val="accent2">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457200" algn="just">
              <a:lnSpc>
                <a:spcPct val="150000"/>
              </a:lnSpc>
              <a:spcBef>
                <a:spcPts val="0"/>
              </a:spcBef>
              <a:spcAft>
                <a:spcPts val="800"/>
              </a:spcAft>
            </a:pPr>
            <a:r>
              <a:rPr lang="hi-IN" sz="22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वर्तमानकाळात उपयोजित हवामानशास्त्रात हवामान व जीवावरण यामधील आंतरक्रिया यांचा अभ्यास केला जातो</a:t>
            </a:r>
            <a:r>
              <a:rPr lang="en-US" sz="2200" dirty="0">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2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 उपयोजित हवामान शास्त्राच्या कृषी हवामानशास्त्र</a:t>
            </a:r>
            <a:r>
              <a:rPr lang="en-US" sz="2200" dirty="0">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2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 वैद्यकीय हवामान शास्त्र आणि नागरी हवामान शास्त्र अशा तीन </a:t>
            </a:r>
            <a:r>
              <a:rPr lang="en-US" sz="2200" dirty="0" err="1">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उप</a:t>
            </a:r>
            <a:r>
              <a:rPr lang="hi-IN" sz="2200" dirty="0">
                <a:solidFill>
                  <a:schemeClr val="accent2">
                    <a:lumMod val="20000"/>
                    <a:lumOff val="80000"/>
                  </a:schemeClr>
                </a:solidFill>
                <a:effectLst/>
                <a:latin typeface="Calibri" panose="020F0502020204030204" pitchFamily="34" charset="0"/>
                <a:ea typeface="Times New Roman" panose="02020603050405020304" pitchFamily="18" charset="0"/>
                <a:cs typeface="Mangal" panose="02040503050203030202" pitchFamily="18" charset="0"/>
              </a:rPr>
              <a:t>शाखा </a:t>
            </a:r>
            <a:r>
              <a:rPr lang="en-US" sz="2200" dirty="0" err="1">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निर्माण</a:t>
            </a:r>
            <a:r>
              <a:rPr lang="en-US" sz="2200" dirty="0">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 </a:t>
            </a:r>
            <a:r>
              <a:rPr lang="en-US" sz="2200" dirty="0" err="1">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होतात</a:t>
            </a:r>
            <a:r>
              <a:rPr lang="en-US" sz="2200" dirty="0">
                <a:solidFill>
                  <a:schemeClr val="accent2">
                    <a:lumMod val="20000"/>
                    <a:lumOff val="80000"/>
                  </a:schemeClr>
                </a:solidFill>
                <a:effectLst/>
                <a:latin typeface="Mangal" panose="02040503050203030202" pitchFamily="18" charset="0"/>
                <a:ea typeface="Times New Roman" panose="02020603050405020304" pitchFamily="18" charset="0"/>
                <a:cs typeface="Times New Roman" panose="02020603050405020304" pitchFamily="18" charset="0"/>
              </a:rPr>
              <a:t>.</a:t>
            </a:r>
            <a:endParaRPr lang="en-US" sz="2200" dirty="0">
              <a:solidFill>
                <a:schemeClr val="accent2">
                  <a:lumMod val="20000"/>
                  <a:lumOff val="8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6791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7030A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059DB7-4296-421E-93E9-AE6A76A9CBD3}"/>
              </a:ext>
            </a:extLst>
          </p:cNvPr>
          <p:cNvSpPr txBox="1"/>
          <p:nvPr/>
        </p:nvSpPr>
        <p:spPr>
          <a:xfrm>
            <a:off x="747343" y="180528"/>
            <a:ext cx="9444408" cy="6140142"/>
          </a:xfrm>
          <a:prstGeom prst="rect">
            <a:avLst/>
          </a:prstGeom>
          <a:noFill/>
        </p:spPr>
        <p:txBody>
          <a:bodyPr wrap="square">
            <a:spAutoFit/>
          </a:bodyPr>
          <a:lstStyle/>
          <a:p>
            <a:pPr marL="342900" marR="0" lvl="0" indent="-342900" algn="just">
              <a:lnSpc>
                <a:spcPct val="150000"/>
              </a:lnSpc>
              <a:spcBef>
                <a:spcPts val="0"/>
              </a:spcBef>
              <a:spcAft>
                <a:spcPts val="0"/>
              </a:spcAft>
              <a:buFont typeface="+mj-lt"/>
              <a:buAutoNum type="arabicPeriod" startAt="4"/>
            </a:pPr>
            <a:r>
              <a:rPr lang="hi-IN" sz="2400" b="1" dirty="0">
                <a:solidFill>
                  <a:srgbClr val="66FFFF"/>
                </a:solidFill>
                <a:effectLst/>
                <a:highlight>
                  <a:srgbClr val="FF0000"/>
                </a:highlight>
                <a:latin typeface="Calibri" panose="020F0502020204030204" pitchFamily="34" charset="0"/>
                <a:ea typeface="Times New Roman" panose="02020603050405020304" pitchFamily="18" charset="0"/>
                <a:cs typeface="Mangal" panose="02040503050203030202" pitchFamily="18" charset="0"/>
              </a:rPr>
              <a:t>उपग्रह हवामानशास्त्र</a:t>
            </a:r>
            <a:r>
              <a:rPr lang="en-US" sz="2400" b="1" dirty="0">
                <a:solidFill>
                  <a:srgbClr val="66FFFF"/>
                </a:solidFill>
                <a:effectLst/>
                <a:highlight>
                  <a:srgbClr val="FF0000"/>
                </a:highlight>
                <a:latin typeface="Mangal" panose="02040503050203030202" pitchFamily="18" charset="0"/>
                <a:ea typeface="Times New Roman" panose="02020603050405020304" pitchFamily="18" charset="0"/>
                <a:cs typeface="Times New Roman" panose="02020603050405020304" pitchFamily="18" charset="0"/>
              </a:rPr>
              <a:t> :-</a:t>
            </a:r>
            <a:endParaRPr lang="en-US" sz="2400" b="1" dirty="0">
              <a:solidFill>
                <a:srgbClr val="66FFFF"/>
              </a:solidFill>
              <a:effectLst/>
              <a:highlight>
                <a:srgbClr val="FF0000"/>
              </a:highligh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50000"/>
              </a:lnSpc>
              <a:spcBef>
                <a:spcPts val="0"/>
              </a:spcBef>
              <a:spcAft>
                <a:spcPts val="0"/>
              </a:spcAft>
            </a:pPr>
            <a:r>
              <a:rPr lang="hi-IN" sz="2400" dirty="0">
                <a:solidFill>
                  <a:srgbClr val="66FFFF"/>
                </a:solidFill>
                <a:effectLst/>
                <a:latin typeface="Calibri" panose="020F0502020204030204" pitchFamily="34" charset="0"/>
                <a:ea typeface="Times New Roman" panose="02020603050405020304" pitchFamily="18" charset="0"/>
                <a:cs typeface="Mangal" panose="02040503050203030202" pitchFamily="18" charset="0"/>
              </a:rPr>
              <a:t> </a:t>
            </a:r>
            <a:r>
              <a:rPr lang="en-US" sz="2400" dirty="0">
                <a:solidFill>
                  <a:srgbClr val="66FFFF"/>
                </a:solidFill>
                <a:effectLst/>
                <a:latin typeface="Mangal" panose="02040503050203030202" pitchFamily="18" charset="0"/>
                <a:ea typeface="Times New Roman" panose="02020603050405020304" pitchFamily="18" charset="0"/>
                <a:cs typeface="Times New Roman" panose="02020603050405020304" pitchFamily="18" charset="0"/>
              </a:rPr>
              <a:t>	</a:t>
            </a:r>
            <a:r>
              <a:rPr lang="hi-IN" sz="2400" dirty="0">
                <a:solidFill>
                  <a:srgbClr val="003366"/>
                </a:solidFill>
                <a:effectLst/>
                <a:latin typeface="Calibri" panose="020F0502020204030204" pitchFamily="34" charset="0"/>
                <a:ea typeface="Times New Roman" panose="02020603050405020304" pitchFamily="18" charset="0"/>
                <a:cs typeface="Mangal" panose="02040503050203030202" pitchFamily="18" charset="0"/>
              </a:rPr>
              <a:t>उपग्रहाद्वारे घेतलेल्या </a:t>
            </a:r>
            <a:r>
              <a:rPr lang="hi-IN" sz="2400" dirty="0">
                <a:effectLst/>
                <a:latin typeface="Calibri" panose="020F0502020204030204" pitchFamily="34" charset="0"/>
                <a:ea typeface="Times New Roman" panose="02020603050405020304" pitchFamily="18" charset="0"/>
                <a:cs typeface="Mangal" panose="02040503050203030202" pitchFamily="18" charset="0"/>
              </a:rPr>
              <a:t>हवा व हवामान</a:t>
            </a:r>
            <a:r>
              <a:rPr lang="en-US" sz="2400" dirty="0">
                <a:effectLst/>
                <a:latin typeface="Calibri" panose="020F0502020204030204" pitchFamily="34" charset="0"/>
                <a:ea typeface="Times New Roman" panose="02020603050405020304" pitchFamily="18" charset="0"/>
                <a:cs typeface="Mangal" panose="02040503050203030202" pitchFamily="18" charset="0"/>
              </a:rPr>
              <a:t>ा</a:t>
            </a:r>
            <a:r>
              <a:rPr lang="hi-IN" sz="2400" dirty="0">
                <a:effectLst/>
                <a:latin typeface="Calibri" panose="020F0502020204030204" pitchFamily="34" charset="0"/>
                <a:ea typeface="Times New Roman" panose="02020603050405020304" pitchFamily="18" charset="0"/>
                <a:cs typeface="Mangal" panose="02040503050203030202" pitchFamily="18" charset="0"/>
              </a:rPr>
              <a:t>च्या संख्यात्मक अभ्यासास उपग्रह हवामान शास्त्र असे म्हणतात</a:t>
            </a:r>
            <a:r>
              <a:rPr lang="en-US" sz="2400" dirty="0">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effectLst/>
                <a:latin typeface="Calibri" panose="020F0502020204030204" pitchFamily="34" charset="0"/>
                <a:ea typeface="Times New Roman" panose="02020603050405020304" pitchFamily="18" charset="0"/>
                <a:cs typeface="Mangal" panose="02040503050203030202" pitchFamily="18" charset="0"/>
              </a:rPr>
              <a:t> उपग्रहाच्या अभ्यासामुळे अत्याधिक उंचीवरील वातावरणात </a:t>
            </a:r>
            <a:r>
              <a:rPr lang="hi-IN" sz="2400" dirty="0">
                <a:solidFill>
                  <a:srgbClr val="003366"/>
                </a:solidFill>
                <a:effectLst/>
                <a:latin typeface="Calibri" panose="020F0502020204030204" pitchFamily="34" charset="0"/>
                <a:ea typeface="Times New Roman" panose="02020603050405020304" pitchFamily="18" charset="0"/>
                <a:cs typeface="Mangal" panose="02040503050203030202" pitchFamily="18" charset="0"/>
              </a:rPr>
              <a:t>झालेल्या हवामान बदलांचा अभ्यास केला जातो</a:t>
            </a:r>
            <a:r>
              <a:rPr lang="en-US" sz="2400" dirty="0">
                <a:solidFill>
                  <a:srgbClr val="003366"/>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003366"/>
                </a:solidFill>
                <a:effectLst/>
                <a:latin typeface="Calibri" panose="020F0502020204030204" pitchFamily="34" charset="0"/>
                <a:ea typeface="Times New Roman" panose="02020603050405020304" pitchFamily="18" charset="0"/>
                <a:cs typeface="Mangal" panose="02040503050203030202" pitchFamily="18" charset="0"/>
              </a:rPr>
              <a:t> त्यामुळे घडणा</a:t>
            </a:r>
            <a:r>
              <a:rPr lang="en-US" sz="2400" dirty="0" err="1">
                <a:solidFill>
                  <a:srgbClr val="003366"/>
                </a:solidFill>
                <a:effectLst/>
                <a:latin typeface="Mangal" panose="02040503050203030202" pitchFamily="18" charset="0"/>
                <a:ea typeface="Times New Roman" panose="02020603050405020304" pitchFamily="18" charset="0"/>
                <a:cs typeface="Times New Roman" panose="02020603050405020304" pitchFamily="18" charset="0"/>
              </a:rPr>
              <a:t>ऱ्या</a:t>
            </a:r>
            <a:r>
              <a:rPr lang="hi-IN" sz="2400" dirty="0">
                <a:solidFill>
                  <a:srgbClr val="003366"/>
                </a:solidFill>
                <a:effectLst/>
                <a:latin typeface="Calibri" panose="020F0502020204030204" pitchFamily="34" charset="0"/>
                <a:ea typeface="Times New Roman" panose="02020603050405020304" pitchFamily="18" charset="0"/>
                <a:cs typeface="Mangal" panose="02040503050203030202" pitchFamily="18" charset="0"/>
              </a:rPr>
              <a:t> महत्त्वपूर्ण सूचना प्राप्त केल्या जात आहेत</a:t>
            </a:r>
            <a:r>
              <a:rPr lang="en-US" sz="2400" dirty="0">
                <a:solidFill>
                  <a:srgbClr val="003366"/>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003366"/>
                </a:solidFill>
                <a:effectLst/>
                <a:latin typeface="Calibri" panose="020F0502020204030204" pitchFamily="34" charset="0"/>
                <a:ea typeface="Times New Roman" panose="02020603050405020304" pitchFamily="18" charset="0"/>
                <a:cs typeface="Mangal" panose="02040503050203030202" pitchFamily="18" charset="0"/>
              </a:rPr>
              <a:t> अशाप्रकारे अवकाशात घडून येणाऱ्या घटनांची नोंद या प्रकारच्या हवामान शास्त्रातून घेतली जाते</a:t>
            </a:r>
            <a:r>
              <a:rPr lang="en-US" sz="2400" dirty="0">
                <a:solidFill>
                  <a:srgbClr val="003366"/>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003366"/>
                </a:solidFill>
                <a:effectLst/>
                <a:latin typeface="Calibri" panose="020F0502020204030204" pitchFamily="34" charset="0"/>
                <a:ea typeface="Times New Roman" panose="02020603050405020304" pitchFamily="18" charset="0"/>
                <a:cs typeface="Mangal" panose="02040503050203030202" pitchFamily="18" charset="0"/>
              </a:rPr>
              <a:t> हवामानशास्त्रांच्या अभ्यासासाठी उपग्रह</a:t>
            </a:r>
            <a:r>
              <a:rPr lang="en-US" sz="2400" dirty="0">
                <a:solidFill>
                  <a:srgbClr val="003366"/>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003366"/>
                </a:solidFill>
                <a:effectLst/>
                <a:latin typeface="Calibri" panose="020F0502020204030204" pitchFamily="34" charset="0"/>
                <a:ea typeface="Times New Roman" panose="02020603050405020304" pitchFamily="18" charset="0"/>
                <a:cs typeface="Mangal" panose="02040503050203030202" pitchFamily="18" charset="0"/>
              </a:rPr>
              <a:t> दूरसंवेदन तंत्र</a:t>
            </a:r>
            <a:r>
              <a:rPr lang="en-US" sz="2400" dirty="0">
                <a:solidFill>
                  <a:srgbClr val="003366"/>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003366"/>
                </a:solidFill>
                <a:effectLst/>
                <a:latin typeface="Calibri" panose="020F0502020204030204" pitchFamily="34" charset="0"/>
                <a:ea typeface="Times New Roman" panose="02020603050405020304" pitchFamily="18" charset="0"/>
                <a:cs typeface="Mangal" panose="02040503050203030202" pitchFamily="18" charset="0"/>
              </a:rPr>
              <a:t> भौगोलिक माहिती प्रणाली इत्यादीचा वापर केला जात आहे</a:t>
            </a:r>
            <a:r>
              <a:rPr lang="en-US" sz="2400" dirty="0">
                <a:solidFill>
                  <a:srgbClr val="003366"/>
                </a:solidFill>
                <a:effectLst/>
                <a:latin typeface="Mangal" panose="02040503050203030202" pitchFamily="18" charset="0"/>
                <a:ea typeface="Times New Roman" panose="02020603050405020304" pitchFamily="18" charset="0"/>
                <a:cs typeface="Times New Roman" panose="02020603050405020304" pitchFamily="18" charset="0"/>
              </a:rPr>
              <a:t>.</a:t>
            </a:r>
            <a:r>
              <a:rPr lang="hi-IN" sz="2400" dirty="0">
                <a:solidFill>
                  <a:srgbClr val="003366"/>
                </a:solidFill>
                <a:effectLst/>
                <a:latin typeface="Calibri" panose="020F0502020204030204" pitchFamily="34" charset="0"/>
                <a:ea typeface="Times New Roman" panose="02020603050405020304" pitchFamily="18" charset="0"/>
                <a:cs typeface="Mangal" panose="02040503050203030202" pitchFamily="18" charset="0"/>
              </a:rPr>
              <a:t> </a:t>
            </a:r>
            <a:endParaRPr lang="en-US" sz="2400" dirty="0">
              <a:solidFill>
                <a:srgbClr val="003366"/>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457200" algn="just">
              <a:lnSpc>
                <a:spcPct val="150000"/>
              </a:lnSpc>
              <a:spcBef>
                <a:spcPts val="0"/>
              </a:spcBef>
              <a:spcAft>
                <a:spcPts val="800"/>
              </a:spcAft>
            </a:pPr>
            <a:r>
              <a:rPr lang="hi-IN" sz="2400" dirty="0">
                <a:solidFill>
                  <a:srgbClr val="003366"/>
                </a:solidFill>
                <a:effectLst/>
                <a:latin typeface="Calibri" panose="020F0502020204030204" pitchFamily="34" charset="0"/>
                <a:ea typeface="Times New Roman" panose="02020603050405020304" pitchFamily="18" charset="0"/>
                <a:cs typeface="Mangal" panose="02040503050203030202" pitchFamily="18" charset="0"/>
              </a:rPr>
              <a:t>अशाप्रकारे हवामानशास्त्राची व्याप्ती दिवसेंदिवस व्यापक स्वरूपाची बनत आहे</a:t>
            </a:r>
            <a:r>
              <a:rPr lang="en-US" sz="2400" dirty="0">
                <a:solidFill>
                  <a:srgbClr val="003366"/>
                </a:solidFill>
                <a:effectLst/>
                <a:latin typeface="Mangal" panose="02040503050203030202" pitchFamily="18" charset="0"/>
                <a:ea typeface="Times New Roman" panose="02020603050405020304" pitchFamily="18" charset="0"/>
                <a:cs typeface="Times New Roman" panose="02020603050405020304" pitchFamily="18" charset="0"/>
              </a:rPr>
              <a:t>.</a:t>
            </a:r>
            <a:endParaRPr lang="en-US" sz="2400" dirty="0">
              <a:solidFill>
                <a:srgbClr val="003366"/>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23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65000">
              <a:srgbClr val="00B050"/>
            </a:gs>
            <a:gs pos="25000">
              <a:srgbClr val="FF0000"/>
            </a:gs>
            <a:gs pos="52000">
              <a:srgbClr val="00B0F0"/>
            </a:gs>
            <a:gs pos="80000">
              <a:srgbClr val="FFFF00"/>
            </a:gs>
            <a:gs pos="7000">
              <a:srgbClr val="7030A0"/>
            </a:gs>
            <a:gs pos="38000">
              <a:srgbClr val="FFC000"/>
            </a:gs>
            <a:gs pos="93000">
              <a:srgbClr val="C00000"/>
            </a:gs>
          </a:gsLst>
          <a:lin ang="27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9AAA1F3-8FB8-4E97-B5B9-93F90C4C9687}"/>
              </a:ext>
            </a:extLst>
          </p:cNvPr>
          <p:cNvSpPr/>
          <p:nvPr/>
        </p:nvSpPr>
        <p:spPr>
          <a:xfrm>
            <a:off x="2475361" y="2644170"/>
            <a:ext cx="7241278" cy="1569660"/>
          </a:xfrm>
          <a:prstGeom prst="rect">
            <a:avLst/>
          </a:prstGeom>
          <a:noFill/>
          <a:ln>
            <a:noFill/>
          </a:ln>
          <a:effectLst>
            <a:outerShdw dist="127000" algn="tl" rotWithShape="0">
              <a:prstClr val="black"/>
            </a:outerShdw>
            <a:reflection blurRad="6350" stA="40000" dir="5400000" sy="-100000" algn="bl" rotWithShape="0"/>
          </a:effectLst>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1" u="none" strike="noStrike" kern="1200" cap="none" spc="0" normalizeH="0" baseline="0" noProof="0" dirty="0">
                <a:ln w="19050" cap="flat" cmpd="sng">
                  <a:solidFill>
                    <a:prstClr val="white"/>
                  </a:solidFill>
                  <a:prstDash val="solid"/>
                </a:ln>
                <a:gradFill flip="none" rotWithShape="1">
                  <a:gsLst>
                    <a:gs pos="64000">
                      <a:srgbClr val="00B050"/>
                    </a:gs>
                    <a:gs pos="18000">
                      <a:srgbClr val="FF0000"/>
                    </a:gs>
                    <a:gs pos="48000">
                      <a:srgbClr val="00B0F0"/>
                    </a:gs>
                    <a:gs pos="85000">
                      <a:srgbClr val="FFFF00"/>
                    </a:gs>
                    <a:gs pos="0">
                      <a:srgbClr val="7030A0"/>
                    </a:gs>
                    <a:gs pos="36000">
                      <a:srgbClr val="FFC000"/>
                    </a:gs>
                    <a:gs pos="100000">
                      <a:srgbClr val="C00000"/>
                    </a:gs>
                  </a:gsLst>
                  <a:lin ang="0" scaled="1"/>
                  <a:tileRect/>
                </a:gradFill>
                <a:effectLst>
                  <a:outerShdw blurRad="38100" dist="38100" dir="2700000" algn="tl">
                    <a:prstClr val="black">
                      <a:alpha val="18000"/>
                    </a:prstClr>
                  </a:outerShdw>
                </a:effectLst>
                <a:uLnTx/>
                <a:uFillTx/>
                <a:latin typeface="Times New Roman" panose="02020603050405020304" pitchFamily="18" charset="0"/>
                <a:ea typeface="+mn-ea"/>
                <a:cs typeface="Times New Roman" panose="02020603050405020304" pitchFamily="18" charset="0"/>
              </a:rPr>
              <a:t>THANK YOU</a:t>
            </a:r>
          </a:p>
        </p:txBody>
      </p:sp>
    </p:spTree>
    <p:extLst>
      <p:ext uri="{BB962C8B-B14F-4D97-AF65-F5344CB8AC3E}">
        <p14:creationId xmlns:p14="http://schemas.microsoft.com/office/powerpoint/2010/main" val="1587618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B23CB2F3-85E3-4567-8A99-47548D732E80}"/>
              </a:ext>
            </a:extLst>
          </p:cNvPr>
          <p:cNvSpPr txBox="1"/>
          <p:nvPr/>
        </p:nvSpPr>
        <p:spPr>
          <a:xfrm>
            <a:off x="4062828" y="918853"/>
            <a:ext cx="4066343" cy="592663"/>
          </a:xfrm>
          <a:prstGeom prst="rect">
            <a:avLst/>
          </a:prstGeom>
          <a:noFill/>
        </p:spPr>
        <p:txBody>
          <a:bodyPr wrap="square">
            <a:spAutoFit/>
          </a:bodyPr>
          <a:lstStyle/>
          <a:p>
            <a:pPr marL="0" marR="0" algn="ctr">
              <a:lnSpc>
                <a:spcPct val="107000"/>
              </a:lnSpc>
              <a:spcBef>
                <a:spcPts val="0"/>
              </a:spcBef>
              <a:spcAft>
                <a:spcPts val="800"/>
              </a:spcAft>
            </a:pPr>
            <a:r>
              <a:rPr lang="hi-IN" sz="3200" b="1" dirty="0">
                <a:solidFill>
                  <a:srgbClr val="7030A0"/>
                </a:solidFill>
                <a:effectLst/>
                <a:latin typeface="Mangal" panose="02040503050203030202" pitchFamily="18" charset="0"/>
                <a:ea typeface="Calibri" panose="020F0502020204030204" pitchFamily="34" charset="0"/>
                <a:cs typeface="Times New Roman" panose="02020603050405020304" pitchFamily="18" charset="0"/>
              </a:rPr>
              <a:t>हवा व हवामानाचे घटक</a:t>
            </a:r>
            <a:endParaRPr lang="en-US" sz="3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57F1B64C-9458-418A-B666-B1E5FDE7E07C}"/>
              </a:ext>
            </a:extLst>
          </p:cNvPr>
          <p:cNvSpPr txBox="1"/>
          <p:nvPr/>
        </p:nvSpPr>
        <p:spPr>
          <a:xfrm>
            <a:off x="1655685" y="2589605"/>
            <a:ext cx="3227033" cy="1151726"/>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hi-IN" sz="2400" dirty="0">
                <a:solidFill>
                  <a:srgbClr val="A50021"/>
                </a:solidFill>
                <a:effectLst/>
                <a:ea typeface="Times New Roman" panose="02020603050405020304" pitchFamily="18" charset="0"/>
                <a:cs typeface="Mangal" panose="02040503050203030202" pitchFamily="18" charset="0"/>
              </a:rPr>
              <a:t>हवा</a:t>
            </a:r>
            <a:r>
              <a:rPr lang="en-US" sz="2400" dirty="0">
                <a:solidFill>
                  <a:srgbClr val="A50021"/>
                </a:solidFill>
                <a:effectLst/>
                <a:latin typeface="Mangal" panose="02040503050203030202" pitchFamily="18" charset="0"/>
                <a:ea typeface="Times New Roman" panose="02020603050405020304" pitchFamily="18" charset="0"/>
              </a:rPr>
              <a:t> (Weather</a:t>
            </a:r>
            <a:r>
              <a:rPr lang="en-US" sz="2400" b="1" dirty="0">
                <a:solidFill>
                  <a:srgbClr val="A50021"/>
                </a:solidFill>
                <a:effectLst/>
                <a:latin typeface="Mangal" panose="02040503050203030202" pitchFamily="18" charset="0"/>
                <a:ea typeface="Times New Roman" panose="02020603050405020304" pitchFamily="18" charset="0"/>
              </a:rPr>
              <a:t>)</a:t>
            </a:r>
          </a:p>
          <a:p>
            <a:pPr marL="285750" indent="-285750">
              <a:lnSpc>
                <a:spcPct val="150000"/>
              </a:lnSpc>
              <a:buFont typeface="Wingdings" panose="05000000000000000000" pitchFamily="2" charset="2"/>
              <a:buChar char="ü"/>
            </a:pPr>
            <a:r>
              <a:rPr lang="hi-IN" sz="2400" dirty="0">
                <a:solidFill>
                  <a:srgbClr val="7030A0"/>
                </a:solidFill>
                <a:effectLst/>
                <a:latin typeface="Mangal" panose="02040503050203030202" pitchFamily="18" charset="0"/>
                <a:ea typeface="Times New Roman" panose="02020603050405020304" pitchFamily="18" charset="0"/>
                <a:cs typeface="Times New Roman" panose="02020603050405020304" pitchFamily="18" charset="0"/>
              </a:rPr>
              <a:t>हवामान (</a:t>
            </a:r>
            <a:r>
              <a:rPr lang="en-US" sz="2400" dirty="0">
                <a:solidFill>
                  <a:srgbClr val="7030A0"/>
                </a:solidFill>
                <a:effectLst/>
                <a:latin typeface="Mangal" panose="02040503050203030202" pitchFamily="18" charset="0"/>
                <a:ea typeface="Times New Roman" panose="02020603050405020304" pitchFamily="18" charset="0"/>
                <a:cs typeface="Times New Roman" panose="02020603050405020304" pitchFamily="18" charset="0"/>
              </a:rPr>
              <a:t>Climate)</a:t>
            </a:r>
          </a:p>
        </p:txBody>
      </p:sp>
    </p:spTree>
    <p:extLst>
      <p:ext uri="{BB962C8B-B14F-4D97-AF65-F5344CB8AC3E}">
        <p14:creationId xmlns:p14="http://schemas.microsoft.com/office/powerpoint/2010/main" val="151130482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1701AF9-6F55-4224-9031-F77BF5B83C50}"/>
              </a:ext>
            </a:extLst>
          </p:cNvPr>
          <p:cNvSpPr txBox="1"/>
          <p:nvPr/>
        </p:nvSpPr>
        <p:spPr>
          <a:xfrm>
            <a:off x="1310936" y="1466924"/>
            <a:ext cx="9570128" cy="3924151"/>
          </a:xfrm>
          <a:prstGeom prst="rect">
            <a:avLst/>
          </a:prstGeom>
          <a:noFill/>
        </p:spPr>
        <p:txBody>
          <a:bodyPr wrap="square">
            <a:spAutoFit/>
          </a:bodyPr>
          <a:lstStyle/>
          <a:p>
            <a:pPr algn="just">
              <a:lnSpc>
                <a:spcPct val="150000"/>
              </a:lnSpc>
            </a:pPr>
            <a:r>
              <a:rPr lang="en-US" sz="2400" dirty="0">
                <a:solidFill>
                  <a:srgbClr val="C00000"/>
                </a:solidFill>
              </a:rPr>
              <a:t>	</a:t>
            </a:r>
            <a:r>
              <a:rPr lang="hi-IN" sz="2400" dirty="0">
                <a:solidFill>
                  <a:srgbClr val="C00000"/>
                </a:solidFill>
              </a:rPr>
              <a:t>हवा व हवामानाचे घटक हे दोन घटक अत्यंत महत्त्वाचे आहेत. एवढेच नाही तर हवामान हा या शास्त्राच्या अभ्यासाचा गाभा आहे. मानवी क्रियावर हवामानाचा प्रत्यक्ष व अप्रत्यक्षरीत्या प्रभाव पडत असतो. त्यामुळे त्याचा परिणाम मानवी व्यवसायावर होत असतो. मानवाच्या चालीरिती, सामाजिक जीवन, संस्कृती हे सर्व घटक हवामानावर आधारित असतात, म्हणून मानवी जीवनाच्या दृष्टिकोनातून हवा व हवामान या दोन्ही घटकांचा स्वतंत्र अभ्यास करणे आवश्यक आहे.</a:t>
            </a:r>
            <a:endParaRPr lang="en-US" sz="2400" dirty="0">
              <a:solidFill>
                <a:srgbClr val="C00000"/>
              </a:solidFill>
            </a:endParaRPr>
          </a:p>
        </p:txBody>
      </p:sp>
    </p:spTree>
    <p:extLst>
      <p:ext uri="{BB962C8B-B14F-4D97-AF65-F5344CB8AC3E}">
        <p14:creationId xmlns:p14="http://schemas.microsoft.com/office/powerpoint/2010/main" val="95259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5A1283F-778F-4C33-AD23-8A85D8F31DD3}"/>
              </a:ext>
            </a:extLst>
          </p:cNvPr>
          <p:cNvSpPr txBox="1"/>
          <p:nvPr/>
        </p:nvSpPr>
        <p:spPr>
          <a:xfrm>
            <a:off x="1458526" y="889843"/>
            <a:ext cx="9274947" cy="5078313"/>
          </a:xfrm>
          <a:prstGeom prst="rect">
            <a:avLst/>
          </a:prstGeom>
          <a:noFill/>
        </p:spPr>
        <p:txBody>
          <a:bodyPr wrap="square">
            <a:spAutoFit/>
          </a:bodyPr>
          <a:lstStyle/>
          <a:p>
            <a:pPr algn="just">
              <a:lnSpc>
                <a:spcPct val="150000"/>
              </a:lnSpc>
            </a:pPr>
            <a:r>
              <a:rPr lang="hi-IN" sz="2400" b="1" dirty="0">
                <a:solidFill>
                  <a:srgbClr val="FF0000"/>
                </a:solidFill>
                <a:effectLst/>
                <a:ea typeface="Times New Roman" panose="02020603050405020304" pitchFamily="18" charset="0"/>
                <a:cs typeface="Mangal" panose="02040503050203030202" pitchFamily="18" charset="0"/>
              </a:rPr>
              <a:t>हवा</a:t>
            </a:r>
            <a:r>
              <a:rPr lang="en-US" sz="2400" b="1" dirty="0">
                <a:solidFill>
                  <a:srgbClr val="FF0000"/>
                </a:solidFill>
                <a:effectLst/>
                <a:latin typeface="Mangal" panose="02040503050203030202" pitchFamily="18" charset="0"/>
                <a:ea typeface="Times New Roman" panose="02020603050405020304" pitchFamily="18" charset="0"/>
              </a:rPr>
              <a:t> (Weather) :-</a:t>
            </a:r>
            <a:endParaRPr lang="en-US" sz="2400" b="1" dirty="0">
              <a:solidFill>
                <a:srgbClr val="FF0000"/>
              </a:solidFill>
            </a:endParaRPr>
          </a:p>
          <a:p>
            <a:pPr algn="just"/>
            <a:r>
              <a:rPr lang="en-US" sz="2400" dirty="0">
                <a:solidFill>
                  <a:srgbClr val="002060"/>
                </a:solidFill>
              </a:rPr>
              <a:t>	</a:t>
            </a:r>
          </a:p>
          <a:p>
            <a:pPr algn="just"/>
            <a:r>
              <a:rPr lang="hi-IN" sz="2400" dirty="0">
                <a:solidFill>
                  <a:srgbClr val="FFC000"/>
                </a:solidFill>
              </a:rPr>
              <a:t>प्रामुख्याने वातावरणाच्या अल्पकालीन स्थितीला हवा असे म्हणतात. शिवाय ही स्थिती वेळेनुसार असते. अर्थात एखाद्या ठिकाणी सकाळी थंड हवा असते, दुपारी उष्ण असते तर सायंकाळी हवा आल्हाददायक असू शकते. म्हणजेच हवेची स्थिती स्थळ कालपरत्वे बदलत असते, कारण या स्थितीवर हवेच्या अंगाचा परिणाम होत असतो. अर्थात हवा ही वातावरणाच्या अल्पकालीन स्थितीचे वर्णन करते. सकाळची हवा दुपारच्या किंवा सायंकाळच्या हवेपेक्षा वेगळी असू शकते. कारण प्रत्येक ठिकाणी वातावरणाची स्थिती पाऊस, वादळ, वारे, ढग, धुके इत्यादी घटकांच्या परिणामामुळे तयार होते. या घटना व त्यांचा परिणाम फार काळ टिकत नाही. म्हणून हवेची स्थिती अल्पकालीन असते. याशिवाय हवेचा अर्थ खालील तज्ञांनी स्पष्ट केला आहे. </a:t>
            </a:r>
            <a:endParaRPr lang="en-US" sz="2400" dirty="0">
              <a:solidFill>
                <a:srgbClr val="FFC000"/>
              </a:solidFill>
            </a:endParaRPr>
          </a:p>
        </p:txBody>
      </p:sp>
    </p:spTree>
    <p:extLst>
      <p:ext uri="{BB962C8B-B14F-4D97-AF65-F5344CB8AC3E}">
        <p14:creationId xmlns:p14="http://schemas.microsoft.com/office/powerpoint/2010/main" val="123179411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70051EF-8B89-4C8D-B525-F15DE172D748}"/>
              </a:ext>
            </a:extLst>
          </p:cNvPr>
          <p:cNvSpPr txBox="1"/>
          <p:nvPr/>
        </p:nvSpPr>
        <p:spPr>
          <a:xfrm>
            <a:off x="967666" y="810827"/>
            <a:ext cx="9827582" cy="5243102"/>
          </a:xfrm>
          <a:prstGeom prst="rect">
            <a:avLst/>
          </a:prstGeom>
          <a:noFill/>
        </p:spPr>
        <p:txBody>
          <a:bodyPr wrap="square">
            <a:spAutoFit/>
          </a:bodyPr>
          <a:lstStyle/>
          <a:p>
            <a:pPr marL="457200" marR="0" indent="-457200" algn="just">
              <a:lnSpc>
                <a:spcPct val="107000"/>
              </a:lnSpc>
              <a:spcBef>
                <a:spcPts val="0"/>
              </a:spcBef>
              <a:spcAft>
                <a:spcPts val="800"/>
              </a:spcAft>
              <a:buFont typeface="+mj-lt"/>
              <a:buAutoNum type="arabicParenR"/>
            </a:pPr>
            <a:r>
              <a:rPr lang="hi-IN" sz="2200" dirty="0">
                <a:solidFill>
                  <a:srgbClr val="92D050"/>
                </a:solidFill>
                <a:effectLst/>
                <a:latin typeface="Calibri" panose="020F0502020204030204" pitchFamily="34" charset="0"/>
                <a:ea typeface="Times New Roman" panose="02020603050405020304" pitchFamily="18" charset="0"/>
                <a:cs typeface="Mangal" panose="02040503050203030202" pitchFamily="18" charset="0"/>
              </a:rPr>
              <a:t>त्रिवार्था यांच्या मते, कोणत्याही ठिकाणीची हवा ही तेथील स्थितीचा तापमान, दाब, वारे, आर्द्रता आणि वृष्टी यांचा अल्पकालीन योग असतो.</a:t>
            </a:r>
            <a:endParaRPr lang="en-US" sz="2200" dirty="0">
              <a:solidFill>
                <a:srgbClr val="92D050"/>
              </a:solidFill>
              <a:latin typeface="Calibri" panose="020F0502020204030204" pitchFamily="34" charset="0"/>
              <a:ea typeface="Times New Roman" panose="02020603050405020304" pitchFamily="18" charset="0"/>
              <a:cs typeface="Mangal" panose="02040503050203030202" pitchFamily="18" charset="0"/>
            </a:endParaRPr>
          </a:p>
          <a:p>
            <a:pPr marL="457200" marR="0" indent="-457200" algn="just">
              <a:lnSpc>
                <a:spcPct val="107000"/>
              </a:lnSpc>
              <a:spcBef>
                <a:spcPts val="0"/>
              </a:spcBef>
              <a:spcAft>
                <a:spcPts val="800"/>
              </a:spcAft>
              <a:buFont typeface="+mj-lt"/>
              <a:buAutoNum type="arabicParenR"/>
            </a:pPr>
            <a:r>
              <a:rPr lang="hi-IN" sz="2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प्रा. आस्टिन :- या तज्ञांच्या मते, एखाद्या ठिकाणी वातावरणामधील परिवर्तनकारी घटक तापमान, दाब, वारे, आर्द्रता, वृष्टी आणि आकाश इत्यादीचे स्वरूप यांच्यामुळे विविध वेळी जी स्थिती असते त्यास हवा म्हणतात.</a:t>
            </a:r>
            <a:endParaRPr lang="en-US" sz="2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marR="0" indent="-457200" algn="just">
              <a:lnSpc>
                <a:spcPct val="107000"/>
              </a:lnSpc>
              <a:spcBef>
                <a:spcPts val="0"/>
              </a:spcBef>
              <a:spcAft>
                <a:spcPts val="800"/>
              </a:spcAft>
              <a:buFont typeface="+mj-lt"/>
              <a:buAutoNum type="arabicParenR"/>
            </a:pPr>
            <a:r>
              <a:rPr lang="hi-IN" sz="2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कोपेन व डिलाँग :- या तज्ञांच्या मते, कोणत्याही ठिकाणी काळानुसार बदलणारी वातावरणाची स्थिती म्हणजे हवा होय.</a:t>
            </a:r>
            <a:endParaRPr lang="en-US" sz="2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457200" marR="0" indent="-457200" algn="just">
              <a:lnSpc>
                <a:spcPct val="107000"/>
              </a:lnSpc>
              <a:spcBef>
                <a:spcPts val="0"/>
              </a:spcBef>
              <a:spcAft>
                <a:spcPts val="800"/>
              </a:spcAft>
              <a:buFont typeface="+mj-lt"/>
              <a:buAutoNum type="arabicParenR"/>
            </a:pPr>
            <a:r>
              <a:rPr lang="hi-IN" sz="2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क्रिचफिल्ड :- या तज्ञांच्या मते, प्रत्येक दिवशी असणाऱ्या वातावरणाच्या स्थितीला हवा म्हणतात. परंतु याचा संबंध वातावरण व पृथ्वी यांच्यात निर्माण होणारी ऊर्जा, विनिमय व त्यांच्या अल्पकालीन भिन्नतेशी असतो.</a:t>
            </a:r>
            <a:endParaRPr lang="en-US" sz="2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endParaRPr>
          </a:p>
          <a:p>
            <a:pPr marL="0" marR="0" algn="just">
              <a:lnSpc>
                <a:spcPct val="107000"/>
              </a:lnSpc>
              <a:spcBef>
                <a:spcPts val="0"/>
              </a:spcBef>
              <a:spcAft>
                <a:spcPts val="800"/>
              </a:spcAft>
            </a:pPr>
            <a:endParaRPr lang="en-US" sz="1800" b="1" dirty="0">
              <a:effectLst/>
              <a:ea typeface="Times New Roman" panose="02020603050405020304" pitchFamily="18" charset="0"/>
              <a:cs typeface="Mangal" panose="02040503050203030202" pitchFamily="18" charset="0"/>
            </a:endParaRPr>
          </a:p>
          <a:p>
            <a:pPr marL="0" marR="0" algn="just">
              <a:lnSpc>
                <a:spcPct val="107000"/>
              </a:lnSpc>
              <a:spcBef>
                <a:spcPts val="0"/>
              </a:spcBef>
              <a:spcAft>
                <a:spcPts val="800"/>
              </a:spcAft>
            </a:pPr>
            <a:r>
              <a:rPr lang="en-US" b="1" dirty="0">
                <a:ea typeface="Times New Roman" panose="02020603050405020304" pitchFamily="18" charset="0"/>
                <a:cs typeface="Mangal" panose="02040503050203030202" pitchFamily="18" charset="0"/>
              </a:rPr>
              <a:t>	</a:t>
            </a:r>
            <a:r>
              <a:rPr lang="hi-IN" sz="2200" dirty="0">
                <a:solidFill>
                  <a:srgbClr val="002060"/>
                </a:solidFill>
                <a:effectLst/>
                <a:ea typeface="Times New Roman" panose="02020603050405020304" pitchFamily="18" charset="0"/>
                <a:cs typeface="Mangal" panose="02040503050203030202" pitchFamily="18" charset="0"/>
              </a:rPr>
              <a:t>सर्वसाधारणपणे हवेची व्याख्या</a:t>
            </a:r>
            <a:r>
              <a:rPr lang="en-US" sz="2200" dirty="0">
                <a:solidFill>
                  <a:srgbClr val="002060"/>
                </a:solidFill>
                <a:effectLst/>
                <a:latin typeface="Mangal" panose="02040503050203030202" pitchFamily="18" charset="0"/>
                <a:ea typeface="Times New Roman" panose="02020603050405020304" pitchFamily="18" charset="0"/>
              </a:rPr>
              <a:t>,</a:t>
            </a:r>
            <a:r>
              <a:rPr lang="hi-IN" sz="2200" dirty="0">
                <a:solidFill>
                  <a:srgbClr val="002060"/>
                </a:solidFill>
                <a:effectLst/>
                <a:ea typeface="Times New Roman" panose="02020603050405020304" pitchFamily="18" charset="0"/>
                <a:cs typeface="Mangal" panose="02040503050203030202" pitchFamily="18" charset="0"/>
              </a:rPr>
              <a:t> विशिष्ट </a:t>
            </a:r>
            <a:r>
              <a:rPr lang="en-US" sz="2200" dirty="0" err="1">
                <a:solidFill>
                  <a:srgbClr val="002060"/>
                </a:solidFill>
                <a:effectLst/>
                <a:latin typeface="Mangal" panose="02040503050203030202" pitchFamily="18" charset="0"/>
                <a:ea typeface="Times New Roman" panose="02020603050405020304" pitchFamily="18" charset="0"/>
              </a:rPr>
              <a:t>ठिकाणची</a:t>
            </a:r>
            <a:r>
              <a:rPr lang="en-US" sz="2200" dirty="0">
                <a:solidFill>
                  <a:srgbClr val="002060"/>
                </a:solidFill>
                <a:effectLst/>
                <a:latin typeface="Mangal" panose="02040503050203030202" pitchFamily="18" charset="0"/>
                <a:ea typeface="Times New Roman" panose="02020603050405020304" pitchFamily="18" charset="0"/>
              </a:rPr>
              <a:t> </a:t>
            </a:r>
            <a:r>
              <a:rPr lang="hi-IN" sz="2200" dirty="0">
                <a:solidFill>
                  <a:srgbClr val="002060"/>
                </a:solidFill>
                <a:effectLst/>
                <a:ea typeface="Times New Roman" panose="02020603050405020304" pitchFamily="18" charset="0"/>
                <a:cs typeface="Mangal" panose="02040503050203030202" pitchFamily="18" charset="0"/>
              </a:rPr>
              <a:t>विशिष्ट वेळी वातावरणातील परिवर्तनकारी घटकांमुळे निर्माण होणाऱ्या वातावरणाच्या स्थितीला हवा असे म्हणतात</a:t>
            </a:r>
            <a:r>
              <a:rPr lang="en-US" sz="2200" dirty="0">
                <a:solidFill>
                  <a:srgbClr val="002060"/>
                </a:solidFill>
                <a:effectLst/>
                <a:latin typeface="Mangal" panose="02040503050203030202" pitchFamily="18" charset="0"/>
                <a:ea typeface="Times New Roman" panose="02020603050405020304" pitchFamily="18" charset="0"/>
              </a:rPr>
              <a:t>.</a:t>
            </a:r>
            <a:endParaRPr lang="hi-IN" sz="2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42297971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61D28E1-D1CF-43C1-B6E1-F693E356C42D}"/>
              </a:ext>
            </a:extLst>
          </p:cNvPr>
          <p:cNvSpPr txBox="1"/>
          <p:nvPr/>
        </p:nvSpPr>
        <p:spPr>
          <a:xfrm>
            <a:off x="1115627" y="1382125"/>
            <a:ext cx="9960746" cy="4093749"/>
          </a:xfrm>
          <a:prstGeom prst="rect">
            <a:avLst/>
          </a:prstGeom>
          <a:noFill/>
        </p:spPr>
        <p:txBody>
          <a:bodyPr wrap="square">
            <a:spAutoFit/>
          </a:bodyPr>
          <a:lstStyle/>
          <a:p>
            <a:pPr marR="0" lvl="0" algn="just">
              <a:lnSpc>
                <a:spcPct val="150000"/>
              </a:lnSpc>
              <a:spcBef>
                <a:spcPts val="0"/>
              </a:spcBef>
              <a:spcAft>
                <a:spcPts val="0"/>
              </a:spcAft>
            </a:pPr>
            <a:r>
              <a:rPr lang="hi-IN" sz="2200" dirty="0">
                <a:solidFill>
                  <a:srgbClr val="7030A0"/>
                </a:solidFill>
                <a:effectLst/>
                <a:latin typeface="Mangal" panose="02040503050203030202" pitchFamily="18" charset="0"/>
                <a:ea typeface="Times New Roman" panose="02020603050405020304" pitchFamily="18" charset="0"/>
                <a:cs typeface="Times New Roman" panose="02020603050405020304" pitchFamily="18" charset="0"/>
              </a:rPr>
              <a:t>हवामान (</a:t>
            </a:r>
            <a:r>
              <a:rPr lang="en-US" sz="2200" dirty="0">
                <a:solidFill>
                  <a:srgbClr val="7030A0"/>
                </a:solidFill>
                <a:effectLst/>
                <a:latin typeface="Mangal" panose="02040503050203030202" pitchFamily="18" charset="0"/>
                <a:ea typeface="Times New Roman" panose="02020603050405020304" pitchFamily="18" charset="0"/>
                <a:cs typeface="Times New Roman" panose="02020603050405020304" pitchFamily="18" charset="0"/>
              </a:rPr>
              <a:t>Climate) :-</a:t>
            </a:r>
          </a:p>
          <a:p>
            <a:pPr marR="0" lvl="0" algn="just">
              <a:lnSpc>
                <a:spcPct val="150000"/>
              </a:lnSpc>
              <a:spcBef>
                <a:spcPts val="0"/>
              </a:spcBef>
              <a:spcAft>
                <a:spcPts val="0"/>
              </a:spcAft>
            </a:pPr>
            <a:endParaRPr lang="en-US" sz="2200" dirty="0">
              <a:solidFill>
                <a:srgbClr val="930F4B"/>
              </a:solidFill>
              <a:effectLst/>
              <a:latin typeface="Mangal" panose="02040503050203030202" pitchFamily="18" charset="0"/>
              <a:ea typeface="Times New Roman" panose="02020603050405020304" pitchFamily="18" charset="0"/>
              <a:cs typeface="Times New Roman" panose="02020603050405020304" pitchFamily="18" charset="0"/>
            </a:endParaRPr>
          </a:p>
          <a:p>
            <a:pPr marR="0" lvl="0" algn="just">
              <a:lnSpc>
                <a:spcPct val="150000"/>
              </a:lnSpc>
              <a:spcBef>
                <a:spcPts val="0"/>
              </a:spcBef>
              <a:spcAft>
                <a:spcPts val="0"/>
              </a:spcAft>
            </a:pPr>
            <a:r>
              <a:rPr lang="en-US" sz="2200" dirty="0">
                <a:solidFill>
                  <a:srgbClr val="930F4B"/>
                </a:solidFill>
                <a:effectLst/>
                <a:latin typeface="Mangal" panose="02040503050203030202" pitchFamily="18" charset="0"/>
                <a:ea typeface="Times New Roman" panose="02020603050405020304" pitchFamily="18" charset="0"/>
                <a:cs typeface="Times New Roman" panose="02020603050405020304" pitchFamily="18" charset="0"/>
              </a:rPr>
              <a:t>	</a:t>
            </a:r>
            <a:r>
              <a:rPr lang="hi-IN" sz="2200" dirty="0">
                <a:solidFill>
                  <a:srgbClr val="0000FF"/>
                </a:solidFill>
                <a:effectLst/>
                <a:latin typeface="Mangal" panose="02040503050203030202" pitchFamily="18" charset="0"/>
                <a:ea typeface="Times New Roman" panose="02020603050405020304" pitchFamily="18" charset="0"/>
                <a:cs typeface="Times New Roman" panose="02020603050405020304" pitchFamily="18" charset="0"/>
              </a:rPr>
              <a:t>हवेपेक्षा हवामान या शब्दात व्यापकता अधिक आहे. कोणत्याही ठिकाणच्या दैनंदिन हवेचे अनेक वर्ष निरीक्षण करून वातावरणाच्या दीर्घकालीन परिस्थितीची जी सरासरी काढली जाते. त्यास हवामान असे म्हणतात. याचा अर्थ एखाद्या ठिकाणच्या हवामानाचा अंदाज वर्तवण्यासाठी तेथील वातावरणाच्या स्थितीचे साधारणपणे 30 ते 35 वर्ष निरीक्षण करणे गरजेचे असते. म्हणजे हवामान हे हवेच्या स्थितीवर अवलंबून असते परंतु हवेच्या स्थितीचा घेतलेला कालखंड मोठा असल्यामुळे हवामानात त्या स्थितीची वैशिष्ट्ये दिसून येतात.</a:t>
            </a:r>
          </a:p>
        </p:txBody>
      </p:sp>
    </p:spTree>
    <p:extLst>
      <p:ext uri="{BB962C8B-B14F-4D97-AF65-F5344CB8AC3E}">
        <p14:creationId xmlns:p14="http://schemas.microsoft.com/office/powerpoint/2010/main" val="1003145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51C71FE-34FC-4442-93F5-18B4F43C2221}"/>
              </a:ext>
            </a:extLst>
          </p:cNvPr>
          <p:cNvSpPr txBox="1"/>
          <p:nvPr/>
        </p:nvSpPr>
        <p:spPr>
          <a:xfrm>
            <a:off x="1802536" y="2020922"/>
            <a:ext cx="8586927" cy="2816156"/>
          </a:xfrm>
          <a:prstGeom prst="rect">
            <a:avLst/>
          </a:prstGeom>
          <a:noFill/>
        </p:spPr>
        <p:txBody>
          <a:bodyPr wrap="square">
            <a:spAutoFit/>
          </a:bodyPr>
          <a:lstStyle/>
          <a:p>
            <a:pPr marL="0" marR="0" indent="457200" algn="just">
              <a:lnSpc>
                <a:spcPct val="150000"/>
              </a:lnSpc>
              <a:spcBef>
                <a:spcPts val="0"/>
              </a:spcBef>
              <a:spcAft>
                <a:spcPts val="800"/>
              </a:spcAft>
            </a:pPr>
            <a:r>
              <a:rPr lang="en-US" sz="2400" dirty="0">
                <a:solidFill>
                  <a:srgbClr val="FFFF00"/>
                </a:solidFill>
              </a:rPr>
              <a:t>	</a:t>
            </a:r>
            <a:r>
              <a:rPr lang="hi-IN" sz="2400" dirty="0">
                <a:solidFill>
                  <a:srgbClr val="A50021"/>
                </a:solidFill>
                <a:effectLst/>
                <a:latin typeface="Calibri" panose="020F0502020204030204" pitchFamily="34" charset="0"/>
                <a:ea typeface="Times New Roman" panose="02020603050405020304" pitchFamily="18" charset="0"/>
                <a:cs typeface="Mangal" panose="02040503050203030202" pitchFamily="18" charset="0"/>
              </a:rPr>
              <a:t>पृथ्वीवरील निरनिराळ्या प्रदेशात विविध प्रकारचे हवामान आढळते. उदाहरणात मुंबईला सागर सानिध्य लाभल्यामुळे तेथील तापमानात उन्हाळ्यात व हिवाळ्यात फारसा फरक पडत नाही म्हणून मुंबईचे हवामान असते. याउलट खंडांतर्गत सान्निध्यामुळे नागपूरचे हवामान विषम असल्याचे दिसून येते.</a:t>
            </a:r>
            <a:endParaRPr lang="en-US" sz="2400" dirty="0">
              <a:solidFill>
                <a:srgbClr val="A5002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818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9F8FFB-984E-479E-B02D-086AC45D7F3F}"/>
              </a:ext>
            </a:extLst>
          </p:cNvPr>
          <p:cNvSpPr txBox="1"/>
          <p:nvPr/>
        </p:nvSpPr>
        <p:spPr>
          <a:xfrm>
            <a:off x="514905" y="448155"/>
            <a:ext cx="11026065" cy="5747727"/>
          </a:xfrm>
          <a:prstGeom prst="rect">
            <a:avLst/>
          </a:prstGeom>
          <a:noFill/>
        </p:spPr>
        <p:txBody>
          <a:bodyPr wrap="square">
            <a:spAutoFit/>
          </a:bodyPr>
          <a:lstStyle/>
          <a:p>
            <a:pPr marL="0" marR="0" indent="457200" algn="just">
              <a:lnSpc>
                <a:spcPct val="150000"/>
              </a:lnSpc>
              <a:spcBef>
                <a:spcPts val="0"/>
              </a:spcBef>
              <a:spcAft>
                <a:spcPts val="800"/>
              </a:spcAft>
            </a:pPr>
            <a:r>
              <a:rPr lang="hi-IN" sz="2000" dirty="0">
                <a:solidFill>
                  <a:srgbClr val="003300"/>
                </a:solidFill>
                <a:effectLst/>
                <a:latin typeface="Calibri" panose="020F0502020204030204" pitchFamily="34" charset="0"/>
                <a:ea typeface="Times New Roman" panose="02020603050405020304" pitchFamily="18" charset="0"/>
                <a:cs typeface="Mangal" panose="02040503050203030202" pitchFamily="18" charset="0"/>
              </a:rPr>
              <a:t>हवामान या संकल्पनेचा अर्थ अनेक हवामान तज्ञांनी सांगितलेला आहे.</a:t>
            </a:r>
            <a:endParaRPr lang="en-US" sz="2000" dirty="0">
              <a:solidFill>
                <a:srgbClr val="003300"/>
              </a:solidFill>
              <a:latin typeface="Calibri" panose="020F0502020204030204" pitchFamily="34" charset="0"/>
              <a:ea typeface="Times New Roman" panose="02020603050405020304" pitchFamily="18" charset="0"/>
              <a:cs typeface="Mangal" panose="02040503050203030202" pitchFamily="18" charset="0"/>
            </a:endParaRPr>
          </a:p>
          <a:p>
            <a:pPr marL="457200" marR="0" indent="-457200" algn="just">
              <a:lnSpc>
                <a:spcPct val="150000"/>
              </a:lnSpc>
              <a:spcBef>
                <a:spcPts val="0"/>
              </a:spcBef>
              <a:spcAft>
                <a:spcPts val="800"/>
              </a:spcAft>
              <a:buFont typeface="+mj-lt"/>
              <a:buAutoNum type="arabicPeriod"/>
            </a:pPr>
            <a:r>
              <a:rPr lang="hi-IN" sz="2000" dirty="0">
                <a:solidFill>
                  <a:srgbClr val="930F4B"/>
                </a:solidFill>
                <a:effectLst/>
                <a:latin typeface="Calibri" panose="020F0502020204030204" pitchFamily="34" charset="0"/>
                <a:ea typeface="Times New Roman" panose="02020603050405020304" pitchFamily="18" charset="0"/>
                <a:cs typeface="Mangal" panose="02040503050203030202" pitchFamily="18" charset="0"/>
              </a:rPr>
              <a:t>त्रीवार्था :- हवामान म्हणजे दैनिक हवेच्या परिस्थितीतील भिन्न रूपांचे मिश्रण किंवा सामान्यीकरण आहे.</a:t>
            </a:r>
            <a:endParaRPr lang="en-US" sz="2000" dirty="0">
              <a:solidFill>
                <a:srgbClr val="930F4B"/>
              </a:solidFill>
              <a:effectLst/>
              <a:latin typeface="Calibri" panose="020F0502020204030204" pitchFamily="34" charset="0"/>
              <a:ea typeface="Times New Roman" panose="02020603050405020304" pitchFamily="18" charset="0"/>
              <a:cs typeface="Mangal" panose="02040503050203030202" pitchFamily="18" charset="0"/>
            </a:endParaRPr>
          </a:p>
          <a:p>
            <a:pPr marL="457200" marR="0" indent="-457200" algn="just">
              <a:lnSpc>
                <a:spcPct val="150000"/>
              </a:lnSpc>
              <a:spcBef>
                <a:spcPts val="0"/>
              </a:spcBef>
              <a:spcAft>
                <a:spcPts val="800"/>
              </a:spcAft>
              <a:buFont typeface="+mj-lt"/>
              <a:buAutoNum type="arabicPeriod"/>
            </a:pPr>
            <a:r>
              <a:rPr lang="hi-IN" sz="2000" dirty="0">
                <a:solidFill>
                  <a:srgbClr val="96540C"/>
                </a:solidFill>
                <a:effectLst/>
                <a:latin typeface="Calibri" panose="020F0502020204030204" pitchFamily="34" charset="0"/>
                <a:ea typeface="Times New Roman" panose="02020603050405020304" pitchFamily="18" charset="0"/>
                <a:cs typeface="Mangal" panose="02040503050203030202" pitchFamily="18" charset="0"/>
              </a:rPr>
              <a:t>कोपेन व डीलाँग :- दीर्घकालीन हवेच्या समग्र स्थितीचा सारांश म्हणजे हवामान होय</a:t>
            </a:r>
            <a:r>
              <a:rPr lang="en-US" sz="2000" dirty="0">
                <a:solidFill>
                  <a:srgbClr val="96540C"/>
                </a:solidFill>
                <a:effectLst/>
                <a:latin typeface="Calibri" panose="020F0502020204030204" pitchFamily="34" charset="0"/>
                <a:ea typeface="Times New Roman" panose="02020603050405020304" pitchFamily="18" charset="0"/>
                <a:cs typeface="Mangal" panose="02040503050203030202" pitchFamily="18" charset="0"/>
              </a:rPr>
              <a:t>.</a:t>
            </a:r>
          </a:p>
          <a:p>
            <a:pPr marL="457200" marR="0" indent="-457200" algn="just">
              <a:lnSpc>
                <a:spcPct val="150000"/>
              </a:lnSpc>
              <a:spcBef>
                <a:spcPts val="0"/>
              </a:spcBef>
              <a:spcAft>
                <a:spcPts val="800"/>
              </a:spcAft>
              <a:buFont typeface="+mj-lt"/>
              <a:buAutoNum type="arabicPeriod"/>
            </a:pPr>
            <a:r>
              <a:rPr lang="hi-IN" sz="2000" dirty="0">
                <a:solidFill>
                  <a:srgbClr val="CC00CC"/>
                </a:solidFill>
                <a:effectLst/>
                <a:latin typeface="Calibri" panose="020F0502020204030204" pitchFamily="34" charset="0"/>
                <a:ea typeface="Times New Roman" panose="02020603050405020304" pitchFamily="18" charset="0"/>
                <a:cs typeface="Mangal" panose="02040503050203030202" pitchFamily="18" charset="0"/>
              </a:rPr>
              <a:t>मांकहाऊस :- कोणत्याही ठिकाणच्या हवेच्या दीर्घकालीन अवस्थांचा समावेश हवामानाच्या वर्णनात केलेला असतो.</a:t>
            </a:r>
            <a:endParaRPr lang="en-US" sz="2000" dirty="0">
              <a:solidFill>
                <a:srgbClr val="CC00CC"/>
              </a:solidFill>
              <a:effectLst/>
              <a:latin typeface="Calibri" panose="020F0502020204030204" pitchFamily="34" charset="0"/>
              <a:ea typeface="Times New Roman" panose="02020603050405020304" pitchFamily="18" charset="0"/>
              <a:cs typeface="Mangal" panose="02040503050203030202" pitchFamily="18" charset="0"/>
            </a:endParaRPr>
          </a:p>
          <a:p>
            <a:pPr marL="457200" marR="0" indent="-457200" algn="just">
              <a:lnSpc>
                <a:spcPct val="150000"/>
              </a:lnSpc>
              <a:spcBef>
                <a:spcPts val="0"/>
              </a:spcBef>
              <a:spcAft>
                <a:spcPts val="800"/>
              </a:spcAft>
              <a:buFont typeface="+mj-lt"/>
              <a:buAutoNum type="arabicPeriod"/>
            </a:pPr>
            <a:r>
              <a:rPr lang="hi-IN" sz="2000" dirty="0">
                <a:solidFill>
                  <a:srgbClr val="008000"/>
                </a:solidFill>
                <a:effectLst/>
                <a:latin typeface="Calibri" panose="020F0502020204030204" pitchFamily="34" charset="0"/>
                <a:ea typeface="Times New Roman" panose="02020603050405020304" pitchFamily="18" charset="0"/>
                <a:cs typeface="Mangal" panose="02040503050203030202" pitchFamily="18" charset="0"/>
              </a:rPr>
              <a:t>थॉर्नवेट :- हवामान म्हणजे उत्सर्जित उष्णता व आर्द्रता यांची उपलब्धता आणि त्यांच्यातील एखाद्या प्रदेशात असलेले संतुलत्त्व होय.</a:t>
            </a:r>
            <a:endParaRPr lang="en-US" sz="2000" dirty="0">
              <a:solidFill>
                <a:srgbClr val="008000"/>
              </a:solidFill>
              <a:effectLst/>
              <a:latin typeface="Calibri" panose="020F0502020204030204" pitchFamily="34" charset="0"/>
              <a:ea typeface="Times New Roman" panose="02020603050405020304" pitchFamily="18" charset="0"/>
              <a:cs typeface="Mangal" panose="02040503050203030202" pitchFamily="18" charset="0"/>
            </a:endParaRPr>
          </a:p>
          <a:p>
            <a:pPr marL="457200" marR="0" indent="-457200" algn="just">
              <a:lnSpc>
                <a:spcPct val="150000"/>
              </a:lnSpc>
              <a:spcBef>
                <a:spcPts val="0"/>
              </a:spcBef>
              <a:spcAft>
                <a:spcPts val="800"/>
              </a:spcAft>
              <a:buFont typeface="+mj-lt"/>
              <a:buAutoNum type="arabicPeriod"/>
            </a:pPr>
            <a:r>
              <a:rPr lang="hi-IN" sz="2000" dirty="0">
                <a:solidFill>
                  <a:srgbClr val="CC0000"/>
                </a:solidFill>
                <a:effectLst/>
                <a:latin typeface="Calibri" panose="020F0502020204030204" pitchFamily="34" charset="0"/>
                <a:ea typeface="Times New Roman" panose="02020603050405020304" pitchFamily="18" charset="0"/>
                <a:cs typeface="Mangal" panose="02040503050203030202" pitchFamily="18" charset="0"/>
              </a:rPr>
              <a:t>डॉ. एस. टी. शेटे :- विशिष्ट क्षेत्रातील किंवा प्रदेशातील दैनिक हवेचे दीर्घकाळ 30 ते 35 वर्षे निरीक्षण व मापन करून जे निष्कर्ष किंवा अनुमान काढले जातात हवामान असे म्हणतात.</a:t>
            </a:r>
            <a:endParaRPr lang="en-US" sz="2000" dirty="0">
              <a:solidFill>
                <a:srgbClr val="CC0000"/>
              </a:solidFill>
              <a:effectLst/>
              <a:latin typeface="Calibri" panose="020F0502020204030204" pitchFamily="34" charset="0"/>
              <a:ea typeface="Times New Roman" panose="02020603050405020304" pitchFamily="18" charset="0"/>
              <a:cs typeface="Mangal" panose="02040503050203030202" pitchFamily="18" charset="0"/>
            </a:endParaRPr>
          </a:p>
          <a:p>
            <a:pPr marL="457200" marR="0" indent="-457200" algn="just">
              <a:lnSpc>
                <a:spcPct val="150000"/>
              </a:lnSpc>
              <a:spcBef>
                <a:spcPts val="0"/>
              </a:spcBef>
              <a:spcAft>
                <a:spcPts val="800"/>
              </a:spcAft>
              <a:buFont typeface="+mj-lt"/>
              <a:buAutoNum type="arabicPeriod"/>
            </a:pPr>
            <a:r>
              <a:rPr lang="hi-IN" sz="2000" dirty="0">
                <a:solidFill>
                  <a:srgbClr val="003366"/>
                </a:solidFill>
                <a:effectLst/>
                <a:latin typeface="Calibri" panose="020F0502020204030204" pitchFamily="34" charset="0"/>
                <a:ea typeface="Times New Roman" panose="02020603050405020304" pitchFamily="18" charset="0"/>
                <a:cs typeface="Mangal" panose="02040503050203030202" pitchFamily="18" charset="0"/>
              </a:rPr>
              <a:t>ब्लेयर :- हवेच्या बहुरूपी प्रभावाच्या परिणामास किंवा सारांश आस हवामान असे म्हणतात.</a:t>
            </a:r>
          </a:p>
        </p:txBody>
      </p:sp>
    </p:spTree>
    <p:extLst>
      <p:ext uri="{BB962C8B-B14F-4D97-AF65-F5344CB8AC3E}">
        <p14:creationId xmlns:p14="http://schemas.microsoft.com/office/powerpoint/2010/main" val="663534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71F4804-844B-4F44-994C-B44CD0E4CF1E}"/>
              </a:ext>
            </a:extLst>
          </p:cNvPr>
          <p:cNvSpPr txBox="1"/>
          <p:nvPr/>
        </p:nvSpPr>
        <p:spPr>
          <a:xfrm>
            <a:off x="1302058" y="2297921"/>
            <a:ext cx="9587883" cy="2262158"/>
          </a:xfrm>
          <a:prstGeom prst="rect">
            <a:avLst/>
          </a:prstGeom>
          <a:noFill/>
        </p:spPr>
        <p:txBody>
          <a:bodyPr wrap="square">
            <a:spAutoFit/>
          </a:bodyPr>
          <a:lstStyle/>
          <a:p>
            <a:pPr algn="just">
              <a:lnSpc>
                <a:spcPct val="150000"/>
              </a:lnSpc>
            </a:pPr>
            <a:r>
              <a:rPr lang="en-US" sz="2400" dirty="0">
                <a:solidFill>
                  <a:srgbClr val="FF0000"/>
                </a:solidFill>
              </a:rPr>
              <a:t>	</a:t>
            </a:r>
            <a:r>
              <a:rPr lang="hi-IN" sz="2400" dirty="0">
                <a:solidFill>
                  <a:srgbClr val="0000FF"/>
                </a:solidFill>
              </a:rPr>
              <a:t>वरील सर्व व्याख्यांचा सारांश, कोणत्याही ठिकाणच्या वातावरणाच्या दीर्घकालीन स्थितीवरून घेतलेला आढावा किंवा निष्कर्ष म्हणजे हवामान होय. थोडक्यात, हवा ही वातावरणाची अल्पकालीन स्थिती असते तर हवामान ही वातावरणाची दीर्घकालीन स्थिती असते.</a:t>
            </a:r>
            <a:endParaRPr lang="en-US" sz="2400" dirty="0">
              <a:solidFill>
                <a:srgbClr val="0000FF"/>
              </a:solidFill>
            </a:endParaRPr>
          </a:p>
        </p:txBody>
      </p:sp>
    </p:spTree>
    <p:extLst>
      <p:ext uri="{BB962C8B-B14F-4D97-AF65-F5344CB8AC3E}">
        <p14:creationId xmlns:p14="http://schemas.microsoft.com/office/powerpoint/2010/main" val="2243808849"/>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357</TotalTime>
  <Words>397</Words>
  <Application>Microsoft Office PowerPoint</Application>
  <PresentationFormat>Custom</PresentationFormat>
  <Paragraphs>55</Paragraphs>
  <Slides>18</Slides>
  <Notes>0</Notes>
  <HiddenSlides>8</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prathameshkalaskar2@gmail.com</dc:creator>
  <cp:lastModifiedBy>KBPE</cp:lastModifiedBy>
  <cp:revision>33</cp:revision>
  <dcterms:created xsi:type="dcterms:W3CDTF">2021-09-14T13:46:35Z</dcterms:created>
  <dcterms:modified xsi:type="dcterms:W3CDTF">2023-03-03T08:58:13Z</dcterms:modified>
</cp:coreProperties>
</file>