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sldIdLst>
    <p:sldId id="291" r:id="rId2"/>
    <p:sldId id="256" r:id="rId3"/>
    <p:sldId id="257" r:id="rId4"/>
    <p:sldId id="292" r:id="rId5"/>
    <p:sldId id="258" r:id="rId6"/>
    <p:sldId id="293" r:id="rId7"/>
    <p:sldId id="259" r:id="rId8"/>
    <p:sldId id="296" r:id="rId9"/>
    <p:sldId id="260" r:id="rId10"/>
    <p:sldId id="261" r:id="rId11"/>
    <p:sldId id="262" r:id="rId12"/>
    <p:sldId id="263" r:id="rId13"/>
    <p:sldId id="264" r:id="rId14"/>
    <p:sldId id="265" r:id="rId15"/>
    <p:sldId id="266" r:id="rId16"/>
    <p:sldId id="294" r:id="rId17"/>
    <p:sldId id="295" r:id="rId18"/>
    <p:sldId id="28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CC0000"/>
    <a:srgbClr val="008000"/>
    <a:srgbClr val="CC00CC"/>
    <a:srgbClr val="96540C"/>
    <a:srgbClr val="930F4B"/>
    <a:srgbClr val="003300"/>
    <a:srgbClr val="66FFFF"/>
    <a:srgbClr val="A5002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95887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4252172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677902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14071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565885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89AC02A-2829-4ABB-925C-A4D9BE31411B}"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210419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89AC02A-2829-4ABB-925C-A4D9BE31411B}"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775055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439232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36668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442769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9AC02A-2829-4ABB-925C-A4D9BE31411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689330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203285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9AC02A-2829-4ABB-925C-A4D9BE31411B}"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241168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9AC02A-2829-4ABB-925C-A4D9BE31411B}"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57478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89AC02A-2829-4ABB-925C-A4D9BE31411B}"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524137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1768843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9AC02A-2829-4ABB-925C-A4D9BE31411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C76AA-E443-41FD-B127-7AB4E2D0C5FF}" type="slidenum">
              <a:rPr lang="en-US" smtClean="0"/>
              <a:t>‹#›</a:t>
            </a:fld>
            <a:endParaRPr lang="en-US"/>
          </a:p>
        </p:txBody>
      </p:sp>
    </p:spTree>
    <p:extLst>
      <p:ext uri="{BB962C8B-B14F-4D97-AF65-F5344CB8AC3E}">
        <p14:creationId xmlns:p14="http://schemas.microsoft.com/office/powerpoint/2010/main" val="3456274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89AC02A-2829-4ABB-925C-A4D9BE31411B}" type="datetimeFigureOut">
              <a:rPr lang="en-US" smtClean="0"/>
              <a:t>3/3/2023</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B9C76AA-E443-41FD-B127-7AB4E2D0C5FF}" type="slidenum">
              <a:rPr lang="en-US" smtClean="0"/>
              <a:t>‹#›</a:t>
            </a:fld>
            <a:endParaRPr lang="en-US"/>
          </a:p>
        </p:txBody>
      </p:sp>
    </p:spTree>
    <p:extLst>
      <p:ext uri="{BB962C8B-B14F-4D97-AF65-F5344CB8AC3E}">
        <p14:creationId xmlns:p14="http://schemas.microsoft.com/office/powerpoint/2010/main" val="1046370048"/>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 id="2147483836" r:id="rId15"/>
    <p:sldLayoutId id="2147483837" r:id="rId16"/>
    <p:sldLayoutId id="2147483838"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1007224" y="789462"/>
            <a:ext cx="9647193" cy="4524315"/>
          </a:xfrm>
          <a:prstGeom prst="rect">
            <a:avLst/>
          </a:prstGeom>
          <a:noFill/>
          <a:ln>
            <a:noFill/>
          </a:ln>
          <a:effectLst>
            <a:outerShdw dist="127000" algn="tl" rotWithShape="0">
              <a:prstClr val="black"/>
            </a:outerShdw>
            <a:reflection blurRad="6350" stA="40000" endPos="21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hi-IN"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हवामानाशास्ञाची </a:t>
            </a:r>
            <a:endParaRPr kumimoji="0" lang="en-IN" sz="9600" b="1" i="1" u="none" strike="noStrike" kern="1200" cap="none" spc="0" normalizeH="0" baseline="0" noProof="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hi-IN" sz="9600" b="1" i="1" u="none" strike="noStrike" kern="1200" cap="none" spc="0" normalizeH="0" baseline="0" noProof="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व्याख्या </a:t>
            </a:r>
            <a:r>
              <a:rPr kumimoji="0" lang="en-IN"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hi-IN"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स्वरुप व व्याप्ती</a:t>
            </a:r>
            <a:endPar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2612849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364F146-F282-4D30-9ACF-075092A229E9}"/>
              </a:ext>
            </a:extLst>
          </p:cNvPr>
          <p:cNvSpPr txBox="1"/>
          <p:nvPr/>
        </p:nvSpPr>
        <p:spPr>
          <a:xfrm>
            <a:off x="849297" y="357783"/>
            <a:ext cx="10493406" cy="5585888"/>
          </a:xfrm>
          <a:prstGeom prst="rect">
            <a:avLst/>
          </a:prstGeom>
          <a:noFill/>
        </p:spPr>
        <p:txBody>
          <a:bodyPr wrap="square">
            <a:spAutoFit/>
          </a:bodyPr>
          <a:lstStyle/>
          <a:p>
            <a:pPr algn="just">
              <a:lnSpc>
                <a:spcPct val="150000"/>
              </a:lnSpc>
            </a:pPr>
            <a:r>
              <a:rPr lang="en-US" sz="2400" dirty="0">
                <a:solidFill>
                  <a:srgbClr val="FFFF00"/>
                </a:solidFill>
              </a:rPr>
              <a:t>	</a:t>
            </a:r>
            <a:r>
              <a:rPr lang="hi-IN" sz="2400" dirty="0"/>
              <a:t>1803 मध्ये हार्वर्डने मेघांचे वर्गीकरण मुख्य मेघ आणि गौण मेघ असे दोन प्रकारात प्रस्तुत केले. 1817 मध्ये अलेक्झांडर यांनी तापमानाच्या अध्यायनामध्ये महत्त्वपूर्ण योगदान दिले. जागतिक स्तरावर तापमानाचे सरासरी वितरण समताप रेषेच्या साह्याने नकाशाद्वारे स्पष्ट केले. त्यानंतर वातावरणातील आर्द्रता मापनाच्या व प्रकर</a:t>
            </a:r>
            <a:r>
              <a:rPr lang="en-US" sz="2400" dirty="0"/>
              <a:t>ा</a:t>
            </a:r>
            <a:r>
              <a:rPr lang="hi-IN" sz="2400" dirty="0"/>
              <a:t>बद्दल शोध घेतले जाऊ लागले. 1841 मध्ये वातावरणीय वादळांची उत्पत्ती, विकास व हालचाल यांचे वितरण स्पष्ट केले. 1844 मध्ये पृथ्वीच्या परिवलनामुळे निर्माण झालेली शक्ती या नियमांचे स्पष्टीकरण करण्यात आले. पुढील काळात ही शक्ती कोरिओलीस शक्ती या नावाने प्रचलित झाली.</a:t>
            </a:r>
            <a:r>
              <a:rPr lang="en-US" sz="2400" dirty="0"/>
              <a:t> </a:t>
            </a:r>
            <a:r>
              <a:rPr lang="hi-IN" sz="2400" dirty="0"/>
              <a:t>1870 मध्ये राष्ट्रीय वातावरण सेवा सुरू झाली. त्यानंतर 1872 साली संयुक्त संस्थानात हवा व हवामानाशी संबंधित आंतरराष्ट्रीय स्तरावरील पहिले चर्चासत्र संपन्न झाले. </a:t>
            </a:r>
            <a:endParaRPr lang="en-US" sz="2400" dirty="0"/>
          </a:p>
        </p:txBody>
      </p:sp>
    </p:spTree>
    <p:extLst>
      <p:ext uri="{BB962C8B-B14F-4D97-AF65-F5344CB8AC3E}">
        <p14:creationId xmlns:p14="http://schemas.microsoft.com/office/powerpoint/2010/main" val="1774381394"/>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66FF99"/>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18DB71A-74D5-495D-A8C2-93DB3A4322F4}"/>
              </a:ext>
            </a:extLst>
          </p:cNvPr>
          <p:cNvSpPr txBox="1"/>
          <p:nvPr/>
        </p:nvSpPr>
        <p:spPr>
          <a:xfrm>
            <a:off x="1162050" y="399495"/>
            <a:ext cx="9867900" cy="5823517"/>
          </a:xfrm>
          <a:prstGeom prst="rect">
            <a:avLst/>
          </a:prstGeom>
          <a:noFill/>
        </p:spPr>
        <p:txBody>
          <a:bodyPr wrap="square">
            <a:spAutoFit/>
          </a:bodyPr>
          <a:lstStyle/>
          <a:p>
            <a:pPr marL="0" marR="0" indent="457200" algn="just">
              <a:lnSpc>
                <a:spcPct val="107000"/>
              </a:lnSpc>
              <a:spcBef>
                <a:spcPts val="0"/>
              </a:spcBef>
              <a:spcAft>
                <a:spcPts val="800"/>
              </a:spcAft>
            </a:pPr>
            <a:r>
              <a:rPr lang="hi-IN" sz="2400" dirty="0">
                <a:solidFill>
                  <a:srgbClr val="124638"/>
                </a:solidFill>
              </a:rPr>
              <a:t>1879 मध्ये जागतिक तापमानाचे पट्टे दर्शविण्यासाठी जागतिक नकाशा तयार करण्यात आला. या काळात जागतिक स्तरावर हवामानाचे वर्गीकरण करण्याचा प्रयत्न सुरू झाला. जर्मन हवामानशास्त्रज्ञ कोपेन यांनी प्रथमतः जागतिक हवामान दर्शविणारा पहिला नकाशा तयार केला.</a:t>
            </a:r>
            <a:endParaRPr lang="en-US" sz="24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endParaRPr>
          </a:p>
          <a:p>
            <a:pPr marL="0" marR="0" indent="457200" algn="just">
              <a:lnSpc>
                <a:spcPct val="107000"/>
              </a:lnSpc>
              <a:spcBef>
                <a:spcPts val="0"/>
              </a:spcBef>
              <a:spcAft>
                <a:spcPts val="800"/>
              </a:spcAft>
            </a:pPr>
            <a:r>
              <a:rPr lang="hi-IN"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विसाव्या शतकात अत्याधुनिक व प्रगत तंत्रज्ञानाच्या साह्याने वातावरणाचा अभ्यास केला जाऊ लागला</a:t>
            </a:r>
            <a:r>
              <a:rPr lang="en-US" sz="2400" dirty="0">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तपांब</a:t>
            </a:r>
            <a:r>
              <a:rPr lang="en-US" sz="2400" dirty="0" err="1">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रा</a:t>
            </a:r>
            <a:r>
              <a:rPr lang="hi-IN"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च्या थरांची माहिती 1902 मध्ये प्राप्त झाली</a:t>
            </a:r>
            <a:r>
              <a:rPr lang="en-US" sz="2400" dirty="0">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 1913 मध्ये ओझोन वायूचा शोध घेतला गेला</a:t>
            </a:r>
            <a:r>
              <a:rPr lang="en-US" sz="2400" dirty="0">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 दुसऱ्या महायुद्धाच्या दरम्यान </a:t>
            </a:r>
            <a:r>
              <a:rPr lang="en-US" sz="2400" dirty="0" err="1">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जेट</a:t>
            </a:r>
            <a:r>
              <a:rPr lang="en-US" sz="2400" dirty="0">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स्ट्रीम</a:t>
            </a:r>
            <a:r>
              <a:rPr lang="hi-IN"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चा शोध लागला</a:t>
            </a:r>
            <a:r>
              <a:rPr lang="en-US" sz="2400" dirty="0">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 या शतकात हवामानाशी संबंधित वेगवेगळ्या घटकांची नोंद होऊ लागली</a:t>
            </a:r>
            <a:r>
              <a:rPr lang="en-US" sz="2400" dirty="0">
                <a:solidFill>
                  <a:schemeClr val="accent1">
                    <a:lumMod val="75000"/>
                  </a:schemeClr>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chemeClr val="accent1">
                  <a:lumMod val="75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95250" algn="just">
              <a:lnSpc>
                <a:spcPct val="107000"/>
              </a:lnSpc>
              <a:spcBef>
                <a:spcPts val="0"/>
              </a:spcBef>
              <a:spcAft>
                <a:spcPts val="800"/>
              </a:spcAft>
            </a:pPr>
            <a:r>
              <a:rPr lang="en-US" sz="2400"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19</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3</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8 पासून वातावरणाचा अभ्यास वेगाने सुरू झाला या काळात रडार व रॉकेट यांचा उपयोग करून वातावरणाचा अभ्यास करण्यात आला</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त्यानंतर उपग्रह</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दूर</a:t>
            </a:r>
            <a:r>
              <a:rPr lang="en-US" sz="2400" dirty="0" err="1">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सं</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वेदन तंत्र</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भौगोलिक माहिती प्रणाली इत्यादींचा उपयोग करण्यात येऊ लागला</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दुसऱ्या महायुद्धानंतर वातावरण शास्त्रज्ञांच्या आधुनिक कालखंडाला सुरुवात झाली</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24271"/>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7E077F8-BA0F-42E6-93E1-47C26D7C3B6A}"/>
              </a:ext>
            </a:extLst>
          </p:cNvPr>
          <p:cNvSpPr txBox="1"/>
          <p:nvPr/>
        </p:nvSpPr>
        <p:spPr>
          <a:xfrm>
            <a:off x="577048" y="683581"/>
            <a:ext cx="11265763" cy="5134739"/>
          </a:xfrm>
          <a:prstGeom prst="rect">
            <a:avLst/>
          </a:prstGeom>
          <a:noFill/>
        </p:spPr>
        <p:txBody>
          <a:bodyPr wrap="square">
            <a:spAutoFit/>
          </a:bodyPr>
          <a:lstStyle/>
          <a:p>
            <a:pPr marL="0" marR="0" indent="95250" algn="just">
              <a:lnSpc>
                <a:spcPct val="150000"/>
              </a:lnSpc>
              <a:spcBef>
                <a:spcPts val="0"/>
              </a:spcBef>
              <a:spcAft>
                <a:spcPts val="800"/>
              </a:spcAft>
            </a:pP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अशाप्रकारे कालखंडानुसार </a:t>
            </a:r>
            <a:r>
              <a:rPr lang="hi-IN" sz="2400" dirty="0">
                <a:effectLst/>
                <a:latin typeface="Calibri" panose="020F0502020204030204" pitchFamily="34" charset="0"/>
                <a:ea typeface="Times New Roman" panose="02020603050405020304" pitchFamily="18" charset="0"/>
                <a:cs typeface="Mangal" panose="02040503050203030202" pitchFamily="18" charset="0"/>
              </a:rPr>
              <a:t>हवामान शास्त्राची स्वरूप बदलत </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गेले</a:t>
            </a:r>
            <a:r>
              <a:rPr lang="en-US" sz="24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अलीकडील कालखंडात लोकसंख्या झपाट्याने वाढत </a:t>
            </a:r>
            <a:r>
              <a:rPr lang="hi-IN" sz="2400" dirty="0">
                <a:effectLst/>
                <a:latin typeface="Calibri" panose="020F0502020204030204" pitchFamily="34" charset="0"/>
                <a:ea typeface="Times New Roman" panose="02020603050405020304" pitchFamily="18" charset="0"/>
                <a:cs typeface="Mangal" panose="02040503050203030202" pitchFamily="18" charset="0"/>
              </a:rPr>
              <a:t>आहे</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मानवाच्या अमर्याद </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गरजांची पूर्तता करण्यासाठी नैसर्गिक साधन संपत्तीचा वापर </a:t>
            </a:r>
            <a:r>
              <a:rPr lang="hi-IN" sz="2400" dirty="0">
                <a:effectLst/>
                <a:latin typeface="Calibri" panose="020F0502020204030204" pitchFamily="34" charset="0"/>
                <a:ea typeface="Times New Roman" panose="02020603050405020304" pitchFamily="18" charset="0"/>
                <a:cs typeface="Mangal" panose="02040503050203030202" pitchFamily="18" charset="0"/>
              </a:rPr>
              <a:t>केला जात आहे</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त्यामुळे </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पर्यावरण संतुलन बिघडत आहे</a:t>
            </a:r>
            <a:r>
              <a:rPr lang="en-US" sz="24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 परिणामी अनेक समस्यांची </a:t>
            </a:r>
            <a:r>
              <a:rPr lang="hi-IN" sz="2400" dirty="0">
                <a:effectLst/>
                <a:latin typeface="Calibri" panose="020F0502020204030204" pitchFamily="34" charset="0"/>
                <a:ea typeface="Times New Roman" panose="02020603050405020304" pitchFamily="18" charset="0"/>
                <a:cs typeface="Mangal" panose="02040503050203030202" pitchFamily="18" charset="0"/>
              </a:rPr>
              <a:t>निर्मिती होत आहे</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या सर्व </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समस्यांचा अभ्यास करण्यासाठी हवामानशास्त्राची मदत घेणे गरजेचे आहे</a:t>
            </a:r>
            <a:r>
              <a:rPr lang="en-US" sz="24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 म्हणून हवामानशास्त्राची </a:t>
            </a:r>
            <a:r>
              <a:rPr lang="en-US" sz="2400" dirty="0" err="1">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स्वरूप</a:t>
            </a:r>
            <a:r>
              <a:rPr lang="hi-IN" sz="24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 वर्णनात्मक न राहता विश्लेषणात्मक बनले आहे</a:t>
            </a:r>
            <a:r>
              <a:rPr lang="en-US" sz="24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chemeClr val="accent2">
                  <a:lumMod val="20000"/>
                  <a:lumOff val="8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95250" algn="just">
              <a:lnSpc>
                <a:spcPct val="150000"/>
              </a:lnSpc>
              <a:spcBef>
                <a:spcPts val="0"/>
              </a:spcBef>
              <a:spcAft>
                <a:spcPts val="800"/>
              </a:spcAft>
            </a:pP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भारतामध्ये इसवी सन </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1</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857 मध्ये भारतीय मौसम विभागाची स्थापना सिमला येथे करण्यात आली</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सद्य परिस्थितीत या</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चे</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मुख्य कार्यालय पुणे येथे आहे</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याशिवाय मुंबई</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कलकत्ता</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मद्रास</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नागपूर व दिल्ली येथे प्रादेशिक कार्यालय आहेत</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366680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D6C3C7C-5A07-4C31-BF18-F1D9DB085D5E}"/>
              </a:ext>
            </a:extLst>
          </p:cNvPr>
          <p:cNvSpPr txBox="1"/>
          <p:nvPr/>
        </p:nvSpPr>
        <p:spPr>
          <a:xfrm>
            <a:off x="314325" y="552450"/>
            <a:ext cx="10420350" cy="5647700"/>
          </a:xfrm>
          <a:prstGeom prst="rect">
            <a:avLst/>
          </a:prstGeom>
          <a:noFill/>
        </p:spPr>
        <p:txBody>
          <a:bodyPr wrap="square">
            <a:spAutoFit/>
          </a:bodyPr>
          <a:lstStyle/>
          <a:p>
            <a:pPr marL="0" marR="0" indent="95250" algn="just">
              <a:lnSpc>
                <a:spcPct val="150000"/>
              </a:lnSpc>
              <a:spcBef>
                <a:spcPts val="0"/>
              </a:spcBef>
              <a:spcAft>
                <a:spcPts val="800"/>
              </a:spcAft>
            </a:pPr>
            <a:r>
              <a:rPr lang="hi-IN" sz="2400" b="1" dirty="0">
                <a:solidFill>
                  <a:srgbClr val="0000FF"/>
                </a:solidFill>
                <a:effectLst/>
                <a:highlight>
                  <a:srgbClr val="00FF00"/>
                </a:highlight>
                <a:latin typeface="Calibri" panose="020F0502020204030204" pitchFamily="34" charset="0"/>
                <a:ea typeface="Times New Roman" panose="02020603050405020304" pitchFamily="18" charset="0"/>
                <a:cs typeface="Mangal" panose="02040503050203030202" pitchFamily="18" charset="0"/>
              </a:rPr>
              <a:t>हवामानशास्त्राची व्याप्ती</a:t>
            </a:r>
            <a:r>
              <a:rPr lang="en-US" sz="2400" b="1" dirty="0">
                <a:solidFill>
                  <a:srgbClr val="0000FF"/>
                </a:solidFill>
                <a:effectLst/>
                <a:highlight>
                  <a:srgbClr val="00FF00"/>
                </a:highlight>
                <a:latin typeface="Calibri" panose="020F0502020204030204" pitchFamily="34" charset="0"/>
                <a:ea typeface="Times New Roman" panose="02020603050405020304" pitchFamily="18" charset="0"/>
                <a:cs typeface="Mangal" panose="02040503050203030202" pitchFamily="18" charset="0"/>
              </a:rPr>
              <a:t>:-</a:t>
            </a:r>
            <a:endParaRPr lang="en-US" sz="2400" b="1" dirty="0">
              <a:solidFill>
                <a:srgbClr val="0000FF"/>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endParaRPr>
          </a:p>
          <a:p>
            <a:pPr marL="0" marR="0" indent="95250" algn="just">
              <a:lnSpc>
                <a:spcPct val="150000"/>
              </a:lnSpc>
              <a:spcBef>
                <a:spcPts val="0"/>
              </a:spcBef>
              <a:spcAft>
                <a:spcPts val="800"/>
              </a:spcAft>
            </a:pPr>
            <a:r>
              <a:rPr lang="en-US"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हवामानशास्त्रामध्ये हवामानाच</a:t>
            </a:r>
            <a:r>
              <a:rPr lang="en-US"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वर्णन विश्लेषण करण्याचा प्रयत्न केला जातो</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हवामानशास्त्रामध्ये नैसर्गिक पर्यावरण व मानवी कार्याशी निगडित असणाऱ्या घटकांचे वर्णन तथा विश्लेषण केले जाते</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4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95250" algn="just">
              <a:lnSpc>
                <a:spcPct val="150000"/>
              </a:lnSpc>
              <a:spcBef>
                <a:spcPts val="0"/>
              </a:spcBef>
              <a:spcAft>
                <a:spcPts val="800"/>
              </a:spcAft>
            </a:pP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हवामानशास्त्राची व्याप्ती चार उपविभागात केली जाते</a:t>
            </a:r>
            <a:endParaRPr lang="en-US" sz="24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lgn="just">
              <a:lnSpc>
                <a:spcPct val="150000"/>
              </a:lnSpc>
              <a:spcBef>
                <a:spcPts val="0"/>
              </a:spcBef>
              <a:spcAft>
                <a:spcPts val="800"/>
              </a:spcAft>
              <a:buFont typeface="+mj-lt"/>
              <a:buAutoNum type="arabicPeriod"/>
            </a:pPr>
            <a:r>
              <a:rPr lang="en-US" sz="2400" dirty="0" err="1">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प्राकृतिक</a:t>
            </a:r>
            <a:r>
              <a:rPr lang="en-US" sz="2400" dirty="0">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हवामान शास्त्र</a:t>
            </a:r>
            <a:endParaRPr lang="en-US" sz="2400" dirty="0">
              <a:solidFill>
                <a:srgbClr val="C00000"/>
              </a:solidFill>
              <a:latin typeface="Calibri" panose="020F0502020204030204" pitchFamily="34" charset="0"/>
              <a:ea typeface="Times New Roman" panose="02020603050405020304" pitchFamily="18" charset="0"/>
              <a:cs typeface="Mangal" panose="02040503050203030202" pitchFamily="18" charset="0"/>
            </a:endParaRPr>
          </a:p>
          <a:p>
            <a:pPr marL="457200" marR="0" lvl="0" indent="-457200" algn="just">
              <a:lnSpc>
                <a:spcPct val="150000"/>
              </a:lnSpc>
              <a:spcBef>
                <a:spcPts val="0"/>
              </a:spcBef>
              <a:spcAft>
                <a:spcPts val="800"/>
              </a:spcAft>
              <a:buFont typeface="+mj-lt"/>
              <a:buAutoNum type="arabicPeriod"/>
            </a:pP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प्रादेशिक हवामान शास्त्र</a:t>
            </a:r>
            <a:endParaRPr lang="en-US" sz="2400" dirty="0">
              <a:solidFill>
                <a:srgbClr val="FF0000"/>
              </a:solidFill>
              <a:latin typeface="Calibri" panose="020F0502020204030204" pitchFamily="34" charset="0"/>
              <a:ea typeface="Times New Roman" panose="02020603050405020304" pitchFamily="18" charset="0"/>
              <a:cs typeface="Mangal" panose="02040503050203030202" pitchFamily="18" charset="0"/>
            </a:endParaRPr>
          </a:p>
          <a:p>
            <a:pPr marL="457200" marR="0" lvl="0" indent="-457200" algn="just">
              <a:lnSpc>
                <a:spcPct val="150000"/>
              </a:lnSpc>
              <a:spcBef>
                <a:spcPts val="0"/>
              </a:spcBef>
              <a:spcAft>
                <a:spcPts val="800"/>
              </a:spcAft>
              <a:buFont typeface="+mj-lt"/>
              <a:buAutoNum type="arabicPeriod"/>
            </a:pPr>
            <a:r>
              <a:rPr lang="hi-IN"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उपयोजित हवामान शास्त्र</a:t>
            </a:r>
            <a:endParaRPr lang="en-US"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endParaRPr>
          </a:p>
          <a:p>
            <a:pPr marL="457200" marR="0" lvl="0" indent="-457200" algn="just">
              <a:lnSpc>
                <a:spcPct val="150000"/>
              </a:lnSpc>
              <a:spcBef>
                <a:spcPts val="0"/>
              </a:spcBef>
              <a:spcAft>
                <a:spcPts val="800"/>
              </a:spcAft>
              <a:buFont typeface="+mj-lt"/>
              <a:buAutoNum type="arabicPeriod"/>
            </a:pP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उपग्रह हवामान शास्त्र</a:t>
            </a:r>
            <a:endParaRPr lang="en-US" sz="24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2007499"/>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9C40349-1198-4210-A841-B0F1E2B79725}"/>
              </a:ext>
            </a:extLst>
          </p:cNvPr>
          <p:cNvSpPr txBox="1"/>
          <p:nvPr/>
        </p:nvSpPr>
        <p:spPr>
          <a:xfrm>
            <a:off x="0" y="0"/>
            <a:ext cx="9772650" cy="4478149"/>
          </a:xfrm>
          <a:prstGeom prst="rect">
            <a:avLst/>
          </a:prstGeom>
          <a:noFill/>
        </p:spPr>
        <p:txBody>
          <a:bodyPr wrap="square">
            <a:spAutoFit/>
          </a:bodyPr>
          <a:lstStyle/>
          <a:p>
            <a:pPr marL="342900" marR="0" lvl="0" indent="-342900" algn="just">
              <a:lnSpc>
                <a:spcPct val="150000"/>
              </a:lnSpc>
              <a:spcBef>
                <a:spcPts val="0"/>
              </a:spcBef>
              <a:spcAft>
                <a:spcPts val="0"/>
              </a:spcAft>
              <a:buFont typeface="+mj-lt"/>
              <a:buAutoNum type="arabicPeriod"/>
            </a:pPr>
            <a:r>
              <a:rPr lang="hi-IN" sz="2400" dirty="0">
                <a:solidFill>
                  <a:srgbClr val="0000FF"/>
                </a:solidFill>
                <a:effectLst/>
                <a:highlight>
                  <a:srgbClr val="00FFFF"/>
                </a:highlight>
                <a:latin typeface="Calibri" panose="020F0502020204030204" pitchFamily="34" charset="0"/>
                <a:ea typeface="Times New Roman" panose="02020603050405020304" pitchFamily="18" charset="0"/>
                <a:cs typeface="Mangal" panose="02040503050203030202" pitchFamily="18" charset="0"/>
              </a:rPr>
              <a:t>प्राकृतिक हवामानशास्त्र</a:t>
            </a:r>
            <a:r>
              <a:rPr lang="en-US" sz="2400" dirty="0">
                <a:solidFill>
                  <a:srgbClr val="0000FF"/>
                </a:solidFill>
                <a:effectLst/>
                <a:highlight>
                  <a:srgbClr val="00FFFF"/>
                </a:highlight>
                <a:latin typeface="Mangal" panose="02040503050203030202" pitchFamily="18" charset="0"/>
                <a:ea typeface="Times New Roman" panose="02020603050405020304" pitchFamily="18" charset="0"/>
                <a:cs typeface="Times New Roman" panose="02020603050405020304" pitchFamily="18" charset="0"/>
              </a:rPr>
              <a:t> :- </a:t>
            </a:r>
            <a:endParaRPr lang="en-US" sz="2400" dirty="0">
              <a:solidFill>
                <a:srgbClr val="0000FF"/>
              </a:solidFill>
              <a:effectLst/>
              <a:highlight>
                <a:srgbClr val="00FFFF"/>
              </a:highlight>
              <a:latin typeface="Calibri" panose="020F0502020204030204" pitchFamily="34" charset="0"/>
              <a:ea typeface="Times New Roman" panose="02020603050405020304" pitchFamily="18" charset="0"/>
              <a:cs typeface="Times New Roman" panose="02020603050405020304" pitchFamily="18" charset="0"/>
            </a:endParaRPr>
          </a:p>
          <a:p>
            <a:pPr marL="457200" marR="0" indent="457200" algn="just">
              <a:lnSpc>
                <a:spcPct val="150000"/>
              </a:lnSpc>
              <a:spcBef>
                <a:spcPts val="0"/>
              </a:spcBef>
              <a:spcAft>
                <a:spcPts val="0"/>
              </a:spcAft>
            </a:pPr>
            <a:r>
              <a:rPr lang="en-US" sz="2400" dirty="0" err="1">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या</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शाखेत</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मध्ये ऊर्जा</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आर्द्रतेचे स्थानांतरण यांच्या भिं</a:t>
            </a:r>
            <a:r>
              <a:rPr lang="en-US" sz="2400" dirty="0" err="1">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न्नते</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ची कार</a:t>
            </a:r>
            <a:r>
              <a:rPr lang="en-US" sz="2400" dirty="0" err="1">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णे</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तसेच हवा व हवामान यांचे घटक उदाहरणार्थ सौरशक्ती</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तापमान</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वायुभार</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आर्द्रता</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बाष्पीभवन</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वृष्टी</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 दृश्यता इत्यादी घटकांचा देखील अभ्यास केला जातो</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50000"/>
              </a:lnSpc>
              <a:spcBef>
                <a:spcPts val="0"/>
              </a:spcBef>
              <a:spcAft>
                <a:spcPts val="800"/>
              </a:spcAft>
            </a:pPr>
            <a:r>
              <a:rPr lang="en-IN"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अशा प्रकारे प्राकृतिक हवामान शास्त्र वरील सर्व घटकांचा अभ्यास केला जातो</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या शाखेत सिद्धांताच्या संदर्भात वातावरणात घडून येणाऱ्या मोसमी प्रक्रियांचा अभ्यास केला जातो</a:t>
            </a:r>
            <a:r>
              <a:rPr lang="en-US" sz="2400" dirty="0">
                <a:solidFill>
                  <a:srgbClr val="0000FF"/>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8448454"/>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30F4B"/>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140E2E1-669D-4966-9028-641F0CBC471F}"/>
              </a:ext>
            </a:extLst>
          </p:cNvPr>
          <p:cNvSpPr txBox="1"/>
          <p:nvPr/>
        </p:nvSpPr>
        <p:spPr>
          <a:xfrm>
            <a:off x="495300" y="304800"/>
            <a:ext cx="10229850" cy="5134483"/>
          </a:xfrm>
          <a:prstGeom prst="rect">
            <a:avLst/>
          </a:prstGeom>
          <a:noFill/>
        </p:spPr>
        <p:txBody>
          <a:bodyPr wrap="square">
            <a:spAutoFit/>
          </a:bodyPr>
          <a:lstStyle/>
          <a:p>
            <a:pPr marR="0" lvl="0" algn="just">
              <a:lnSpc>
                <a:spcPct val="150000"/>
              </a:lnSpc>
              <a:spcBef>
                <a:spcPts val="0"/>
              </a:spcBef>
              <a:spcAft>
                <a:spcPts val="0"/>
              </a:spcAft>
            </a:pPr>
            <a:r>
              <a:rPr lang="en-US" sz="2400" dirty="0">
                <a:latin typeface="Mangal" panose="02040503050203030202" pitchFamily="18" charset="0"/>
                <a:ea typeface="Times New Roman" panose="02020603050405020304" pitchFamily="18" charset="0"/>
                <a:cs typeface="Times New Roman" panose="02020603050405020304" pitchFamily="18" charset="0"/>
              </a:rPr>
              <a:t>2.	</a:t>
            </a:r>
            <a:r>
              <a:rPr lang="en-US" sz="2400" b="1" dirty="0" err="1">
                <a:effectLst/>
                <a:highlight>
                  <a:srgbClr val="FF00FF"/>
                </a:highlight>
                <a:latin typeface="Mangal" panose="02040503050203030202" pitchFamily="18" charset="0"/>
                <a:ea typeface="Times New Roman" panose="02020603050405020304" pitchFamily="18" charset="0"/>
                <a:cs typeface="Times New Roman" panose="02020603050405020304" pitchFamily="18" charset="0"/>
              </a:rPr>
              <a:t>प्रादेशिक</a:t>
            </a:r>
            <a:r>
              <a:rPr lang="en-US" sz="2400" b="1" dirty="0">
                <a:effectLst/>
                <a:highlight>
                  <a:srgbClr val="FF00FF"/>
                </a:highlight>
                <a:latin typeface="Mangal" panose="02040503050203030202" pitchFamily="18" charset="0"/>
                <a:ea typeface="Times New Roman" panose="02020603050405020304" pitchFamily="18" charset="0"/>
                <a:cs typeface="Times New Roman" panose="02020603050405020304" pitchFamily="18" charset="0"/>
              </a:rPr>
              <a:t> </a:t>
            </a:r>
            <a:r>
              <a:rPr lang="en-US" sz="2400" b="1" dirty="0" err="1">
                <a:effectLst/>
                <a:highlight>
                  <a:srgbClr val="FF00FF"/>
                </a:highlight>
                <a:latin typeface="Mangal" panose="02040503050203030202" pitchFamily="18" charset="0"/>
                <a:ea typeface="Times New Roman" panose="02020603050405020304" pitchFamily="18" charset="0"/>
                <a:cs typeface="Times New Roman" panose="02020603050405020304" pitchFamily="18" charset="0"/>
              </a:rPr>
              <a:t>हवामानशास्त्र</a:t>
            </a:r>
            <a:r>
              <a:rPr lang="en-US" sz="2400" b="1" dirty="0">
                <a:effectLst/>
                <a:highlight>
                  <a:srgbClr val="FF00FF"/>
                </a:highlight>
                <a:latin typeface="Mangal" panose="02040503050203030202" pitchFamily="18" charset="0"/>
                <a:ea typeface="Times New Roman" panose="02020603050405020304" pitchFamily="18" charset="0"/>
                <a:cs typeface="Times New Roman" panose="02020603050405020304" pitchFamily="18" charset="0"/>
              </a:rPr>
              <a:t> :-</a:t>
            </a:r>
            <a:r>
              <a:rPr lang="hi-IN" sz="2400" b="1" dirty="0">
                <a:effectLst/>
                <a:highlight>
                  <a:srgbClr val="FF00FF"/>
                </a:highlight>
                <a:latin typeface="Calibri" panose="020F0502020204030204" pitchFamily="34" charset="0"/>
                <a:ea typeface="Times New Roman" panose="02020603050405020304" pitchFamily="18" charset="0"/>
                <a:cs typeface="Mangal" panose="02040503050203030202" pitchFamily="18" charset="0"/>
              </a:rPr>
              <a:t> </a:t>
            </a:r>
            <a:endParaRPr lang="en-US" sz="2400" b="1" dirty="0">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endParaRPr>
          </a:p>
          <a:p>
            <a:pPr marL="457200" marR="0" indent="457200" algn="just">
              <a:lnSpc>
                <a:spcPct val="150000"/>
              </a:lnSpc>
              <a:spcBef>
                <a:spcPts val="0"/>
              </a:spcBef>
              <a:spcAft>
                <a:spcPts val="800"/>
              </a:spcAft>
            </a:pPr>
            <a:r>
              <a:rPr lang="hi-IN" sz="2400" dirty="0">
                <a:effectLst/>
                <a:latin typeface="Calibri" panose="020F0502020204030204" pitchFamily="34" charset="0"/>
                <a:ea typeface="Times New Roman" panose="02020603050405020304" pitchFamily="18" charset="0"/>
                <a:cs typeface="Mangal" panose="02040503050203030202" pitchFamily="18" charset="0"/>
              </a:rPr>
              <a:t>प्रादेशिक हवामानशास्त्र या शाखेत हवामानाची जागतिक हवामान विभागात विभागणी करून एखाद्या लहानात लहान प्रदेशातील हवामानाचा अभ्यास केला जातो या लहान प्रदेशाचे स्थानिक माप</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न</a:t>
            </a:r>
            <a:r>
              <a:rPr lang="hi-IN" sz="2400" dirty="0">
                <a:effectLst/>
                <a:latin typeface="Calibri" panose="020F0502020204030204" pitchFamily="34" charset="0"/>
                <a:ea typeface="Times New Roman" panose="02020603050405020304" pitchFamily="18" charset="0"/>
                <a:cs typeface="Mangal" panose="02040503050203030202" pitchFamily="18" charset="0"/>
              </a:rPr>
              <a:t> वेगवेगळे असते</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उदाहरणार्थ फलोद्यान शेती</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ग्राम</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नगर</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वनक्षेत्र</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मैदान</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पठार</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पर्वत इत्यादी प्रदेशातील हवामानाचा अभ्यास केला जातो</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IN" sz="2400" dirty="0">
                <a:effectLst/>
                <a:latin typeface="Mangal" panose="02040503050203030202" pitchFamily="18" charset="0"/>
                <a:ea typeface="Times New Roman" panose="02020603050405020304" pitchFamily="18" charset="0"/>
              </a:rPr>
              <a:t> </a:t>
            </a:r>
            <a:r>
              <a:rPr lang="en-US" sz="2400" dirty="0">
                <a:effectLst/>
                <a:latin typeface="Mangal" panose="02040503050203030202" pitchFamily="18" charset="0"/>
                <a:ea typeface="Times New Roman" panose="02020603050405020304" pitchFamily="18" charset="0"/>
              </a:rPr>
              <a:t>	</a:t>
            </a:r>
            <a:r>
              <a:rPr lang="hi-IN" sz="2400" dirty="0">
                <a:effectLst/>
                <a:ea typeface="Times New Roman" panose="02020603050405020304" pitchFamily="18" charset="0"/>
                <a:cs typeface="Mangal" panose="02040503050203030202" pitchFamily="18" charset="0"/>
              </a:rPr>
              <a:t>विभिन्न प्रकारच्या अभ्यास क्षेत्रातील हवामान परिस्थितीच्या भिन्नतेचा अभ्यास करणे हा या शाखेचा प्राथमिक उद्देश आहे</a:t>
            </a:r>
            <a:r>
              <a:rPr lang="en-US" sz="2400" dirty="0">
                <a:effectLst/>
                <a:latin typeface="Mangal" panose="02040503050203030202" pitchFamily="18" charset="0"/>
                <a:ea typeface="Times New Roman" panose="02020603050405020304" pitchFamily="18" charset="0"/>
              </a:rPr>
              <a:t>.</a:t>
            </a:r>
            <a:r>
              <a:rPr lang="hi-IN" sz="2400" dirty="0">
                <a:effectLst/>
                <a:ea typeface="Times New Roman" panose="02020603050405020304" pitchFamily="18" charset="0"/>
                <a:cs typeface="Mangal" panose="02040503050203030202" pitchFamily="18" charset="0"/>
              </a:rPr>
              <a:t> तसेच विविध प्रदेशातील हवामानाची वैशिष्ट्ये व हवामान प्रकार यांचा अभ्यास केला जातो</a:t>
            </a:r>
            <a:r>
              <a:rPr lang="en-US" sz="2400" dirty="0">
                <a:effectLst/>
                <a:latin typeface="Mangal" panose="02040503050203030202" pitchFamily="18" charset="0"/>
                <a:ea typeface="Times New Roman" panose="02020603050405020304" pitchFamily="18" charset="0"/>
              </a:rPr>
              <a:t>.</a:t>
            </a:r>
            <a:endParaRPr lang="en-US" sz="2400" dirty="0">
              <a:solidFill>
                <a:srgbClr val="FFFF00"/>
              </a:solidFill>
            </a:endParaRPr>
          </a:p>
        </p:txBody>
      </p:sp>
    </p:spTree>
    <p:extLst>
      <p:ext uri="{BB962C8B-B14F-4D97-AF65-F5344CB8AC3E}">
        <p14:creationId xmlns:p14="http://schemas.microsoft.com/office/powerpoint/2010/main" val="4056349004"/>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88036C4-C531-4765-8363-E2E5B7FF729A}"/>
              </a:ext>
            </a:extLst>
          </p:cNvPr>
          <p:cNvSpPr txBox="1"/>
          <p:nvPr/>
        </p:nvSpPr>
        <p:spPr>
          <a:xfrm>
            <a:off x="95249" y="128360"/>
            <a:ext cx="11744325" cy="6649577"/>
          </a:xfrm>
          <a:prstGeom prst="rect">
            <a:avLst/>
          </a:prstGeom>
          <a:noFill/>
        </p:spPr>
        <p:txBody>
          <a:bodyPr wrap="square">
            <a:spAutoFit/>
          </a:bodyPr>
          <a:lstStyle/>
          <a:p>
            <a:pPr marL="457200" marR="0" algn="just">
              <a:lnSpc>
                <a:spcPct val="150000"/>
              </a:lnSpc>
              <a:spcBef>
                <a:spcPts val="0"/>
              </a:spcBef>
              <a:spcAft>
                <a:spcPts val="0"/>
              </a:spcAft>
            </a:pPr>
            <a:r>
              <a:rPr lang="en-US" sz="2200" b="1" dirty="0">
                <a:solidFill>
                  <a:srgbClr val="CC0000"/>
                </a:solidFill>
                <a:effectLst/>
                <a:highlight>
                  <a:srgbClr val="0000FF"/>
                </a:highlight>
                <a:latin typeface="Mangal" panose="02040503050203030202" pitchFamily="18" charset="0"/>
                <a:ea typeface="Times New Roman" panose="02020603050405020304" pitchFamily="18" charset="0"/>
                <a:cs typeface="Times New Roman" panose="02020603050405020304" pitchFamily="18" charset="0"/>
              </a:rPr>
              <a:t>3. </a:t>
            </a:r>
            <a:r>
              <a:rPr lang="hi-IN" sz="2200" b="1" dirty="0">
                <a:solidFill>
                  <a:srgbClr val="CC0000"/>
                </a:solidFill>
                <a:effectLst/>
                <a:highlight>
                  <a:srgbClr val="0000FF"/>
                </a:highlight>
                <a:latin typeface="Calibri" panose="020F0502020204030204" pitchFamily="34" charset="0"/>
                <a:ea typeface="Times New Roman" panose="02020603050405020304" pitchFamily="18" charset="0"/>
                <a:cs typeface="Mangal" panose="02040503050203030202" pitchFamily="18" charset="0"/>
              </a:rPr>
              <a:t>उपयोजित हवामानशास्त्र</a:t>
            </a:r>
            <a:r>
              <a:rPr lang="en-US" sz="2200" b="1" dirty="0">
                <a:solidFill>
                  <a:srgbClr val="CC0000"/>
                </a:solidFill>
                <a:effectLst/>
                <a:highlight>
                  <a:srgbClr val="0000FF"/>
                </a:highlight>
                <a:latin typeface="Mangal" panose="02040503050203030202" pitchFamily="18" charset="0"/>
                <a:ea typeface="Times New Roman" panose="02020603050405020304" pitchFamily="18" charset="0"/>
                <a:cs typeface="Times New Roman" panose="02020603050405020304" pitchFamily="18" charset="0"/>
              </a:rPr>
              <a:t> :-</a:t>
            </a:r>
            <a:endParaRPr lang="en-US" sz="2200" b="1" dirty="0">
              <a:solidFill>
                <a:srgbClr val="CC0000"/>
              </a:solidFill>
              <a:effectLst/>
              <a:highlight>
                <a:srgbClr val="0000FF"/>
              </a:highligh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50000"/>
              </a:lnSpc>
              <a:spcBef>
                <a:spcPts val="0"/>
              </a:spcBef>
              <a:spcAft>
                <a:spcPts val="0"/>
              </a:spcAft>
            </a:pP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मानवी क्रियांना प्रभावित अथवा नियंत्रित करणारे हवामानशास्त्रीय घटक</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 मानवी व्यवसायामुळे हवा व हवामान यामध्ये होणारे परिवर्तन आणि त्यामुळे निर्माण होणाऱ्या समस्या व त्यावरील उपाय यांचा अभ्यास करणाऱ्या शास्त्राला उपयोजित हवामानशास्त्र असे म्हणतात</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CC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50000"/>
              </a:lnSpc>
              <a:spcBef>
                <a:spcPts val="0"/>
              </a:spcBef>
              <a:spcAft>
                <a:spcPts val="0"/>
              </a:spcAft>
            </a:pP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अर्थात मानव आपले जीवन सुखी व समृद्ध करण्यासाठी विविध शास्त्रांची मदत घेत असतो</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 या शास्त्रातून मिळालेल्या ज्ञानाचा उपयोग व्यवसायासाठी करून घेत असतो</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 कारण मानवी व्यवसाय आणि हवामान यांचा अतिशय जवळचा संबंध आहे</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 म्हणजेच मानवी व्यवसायावर प्रत्यक्षपणे हवामानाचा प्रभाव पडत असतो</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CC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50000"/>
              </a:lnSpc>
              <a:spcBef>
                <a:spcPts val="0"/>
              </a:spcBef>
              <a:spcAft>
                <a:spcPts val="0"/>
              </a:spcAft>
            </a:pPr>
            <a:r>
              <a:rPr lang="hi-IN" sz="2200" dirty="0">
                <a:solidFill>
                  <a:srgbClr val="CC000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a:solidFill>
                  <a:srgbClr val="CC00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यासंदर्भात </a:t>
            </a:r>
            <a:r>
              <a:rPr lang="en-US" sz="2200" dirty="0" err="1">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हंटिग्टन</a:t>
            </a:r>
            <a:r>
              <a:rPr lang="en-US" sz="22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यांनी 1915 मध्ये सिव्हिलायझेशन अँड क्लायमेट या पुस्तकामध्ये मानवावर हवामाना</a:t>
            </a:r>
            <a:r>
              <a:rPr lang="en-US" sz="2200" dirty="0" err="1">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चे</a:t>
            </a: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 नियंत्रण कसे असते हे स्पष्ट केले आहे</a:t>
            </a:r>
            <a:r>
              <a:rPr lang="en-US" sz="22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200" dirty="0">
              <a:solidFill>
                <a:schemeClr val="accent2">
                  <a:lumMod val="20000"/>
                  <a:lumOff val="8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indent="457200" algn="just">
              <a:lnSpc>
                <a:spcPct val="150000"/>
              </a:lnSpc>
              <a:spcBef>
                <a:spcPts val="0"/>
              </a:spcBef>
              <a:spcAft>
                <a:spcPts val="800"/>
              </a:spcAft>
            </a:pP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वर्तमानकाळात उपयोजित हवामानशास्त्रात हवामान व जीवावरण यामधील आंतरक्रिया यांचा अभ्यास केला जातो</a:t>
            </a:r>
            <a:r>
              <a:rPr lang="en-US" sz="22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 उपयोजित हवामान शास्त्राच्या कृषी हवामानशास्त्र</a:t>
            </a:r>
            <a:r>
              <a:rPr lang="en-US" sz="22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 वैद्यकीय हवामान शास्त्र आणि नागरी हवामान शास्त्र अशा तीन </a:t>
            </a:r>
            <a:r>
              <a:rPr lang="en-US" sz="2200" dirty="0" err="1">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उप</a:t>
            </a:r>
            <a:r>
              <a:rPr lang="hi-IN" sz="2200" dirty="0">
                <a:solidFill>
                  <a:schemeClr val="accent2">
                    <a:lumMod val="20000"/>
                    <a:lumOff val="80000"/>
                  </a:schemeClr>
                </a:solidFill>
                <a:effectLst/>
                <a:latin typeface="Calibri" panose="020F0502020204030204" pitchFamily="34" charset="0"/>
                <a:ea typeface="Times New Roman" panose="02020603050405020304" pitchFamily="18" charset="0"/>
                <a:cs typeface="Mangal" panose="02040503050203030202" pitchFamily="18" charset="0"/>
              </a:rPr>
              <a:t>शाखा </a:t>
            </a:r>
            <a:r>
              <a:rPr lang="en-US" sz="2200" dirty="0" err="1">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निर्माण</a:t>
            </a:r>
            <a:r>
              <a:rPr lang="en-US" sz="22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होतात</a:t>
            </a:r>
            <a:r>
              <a:rPr lang="en-US" sz="2200" dirty="0">
                <a:solidFill>
                  <a:schemeClr val="accent2">
                    <a:lumMod val="20000"/>
                    <a:lumOff val="8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chemeClr val="accent2">
                  <a:lumMod val="20000"/>
                  <a:lumOff val="8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67914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7059DB7-4296-421E-93E9-AE6A76A9CBD3}"/>
              </a:ext>
            </a:extLst>
          </p:cNvPr>
          <p:cNvSpPr txBox="1"/>
          <p:nvPr/>
        </p:nvSpPr>
        <p:spPr>
          <a:xfrm>
            <a:off x="747343" y="180528"/>
            <a:ext cx="9444408" cy="6140142"/>
          </a:xfrm>
          <a:prstGeom prst="rect">
            <a:avLst/>
          </a:prstGeom>
          <a:noFill/>
        </p:spPr>
        <p:txBody>
          <a:bodyPr wrap="square">
            <a:spAutoFit/>
          </a:bodyPr>
          <a:lstStyle/>
          <a:p>
            <a:pPr marL="342900" marR="0" lvl="0" indent="-342900" algn="just">
              <a:lnSpc>
                <a:spcPct val="150000"/>
              </a:lnSpc>
              <a:spcBef>
                <a:spcPts val="0"/>
              </a:spcBef>
              <a:spcAft>
                <a:spcPts val="0"/>
              </a:spcAft>
              <a:buFont typeface="+mj-lt"/>
              <a:buAutoNum type="arabicPeriod" startAt="4"/>
            </a:pPr>
            <a:r>
              <a:rPr lang="hi-IN" sz="2400" b="1" dirty="0">
                <a:solidFill>
                  <a:srgbClr val="66FFFF"/>
                </a:solidFill>
                <a:effectLst/>
                <a:highlight>
                  <a:srgbClr val="FF0000"/>
                </a:highlight>
                <a:latin typeface="Calibri" panose="020F0502020204030204" pitchFamily="34" charset="0"/>
                <a:ea typeface="Times New Roman" panose="02020603050405020304" pitchFamily="18" charset="0"/>
                <a:cs typeface="Mangal" panose="02040503050203030202" pitchFamily="18" charset="0"/>
              </a:rPr>
              <a:t>उपग्रह हवामानशास्त्र</a:t>
            </a:r>
            <a:r>
              <a:rPr lang="en-US" sz="2400" b="1" dirty="0">
                <a:solidFill>
                  <a:srgbClr val="66FFFF"/>
                </a:solidFill>
                <a:effectLst/>
                <a:highlight>
                  <a:srgbClr val="FF0000"/>
                </a:highlight>
                <a:latin typeface="Mangal" panose="02040503050203030202" pitchFamily="18" charset="0"/>
                <a:ea typeface="Times New Roman" panose="02020603050405020304" pitchFamily="18" charset="0"/>
                <a:cs typeface="Times New Roman" panose="02020603050405020304" pitchFamily="18" charset="0"/>
              </a:rPr>
              <a:t> :-</a:t>
            </a:r>
            <a:endParaRPr lang="en-US" sz="2400" b="1" dirty="0">
              <a:solidFill>
                <a:srgbClr val="66FFFF"/>
              </a:solidFill>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p>
            <a:pPr marL="457200" marR="0" algn="just">
              <a:lnSpc>
                <a:spcPct val="150000"/>
              </a:lnSpc>
              <a:spcBef>
                <a:spcPts val="0"/>
              </a:spcBef>
              <a:spcAft>
                <a:spcPts val="0"/>
              </a:spcAft>
            </a:pPr>
            <a:r>
              <a:rPr lang="hi-IN" sz="2400" dirty="0">
                <a:solidFill>
                  <a:srgbClr val="66FFFF"/>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a:solidFill>
                  <a:srgbClr val="66FFFF"/>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उपग्रहाद्वारे घेतलेल्या </a:t>
            </a:r>
            <a:r>
              <a:rPr lang="hi-IN" sz="2400" dirty="0">
                <a:effectLst/>
                <a:latin typeface="Calibri" panose="020F0502020204030204" pitchFamily="34" charset="0"/>
                <a:ea typeface="Times New Roman" panose="02020603050405020304" pitchFamily="18" charset="0"/>
                <a:cs typeface="Mangal" panose="02040503050203030202" pitchFamily="18" charset="0"/>
              </a:rPr>
              <a:t>हवा व हवामान</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च्या संख्यात्मक अभ्यासास उपग्रह हवामान शास्त्र असे म्हणतात</a:t>
            </a:r>
            <a:r>
              <a:rPr lang="en-US" sz="2400" dirty="0">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उपग्रहाच्या अभ्यासामुळे अत्याधिक उंचीवरील वातावरणात </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झालेल्या हवामान बदलांचा अभ्यास केला जातो</a:t>
            </a:r>
            <a:r>
              <a:rPr lang="en-US" sz="24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त्यामुळे घडणा</a:t>
            </a:r>
            <a:r>
              <a:rPr lang="en-US" sz="2400" dirty="0" err="1">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ऱ्या</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महत्त्वपूर्ण सूचना प्राप्त केल्या जात आहेत</a:t>
            </a:r>
            <a:r>
              <a:rPr lang="en-US" sz="24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अशाप्रकारे अवकाशात घडून येणाऱ्या घटनांची नोंद या प्रकारच्या हवामान शास्त्रातून घेतली जाते</a:t>
            </a:r>
            <a:r>
              <a:rPr lang="en-US" sz="24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हवामानशास्त्रांच्या अभ्यासासाठी उपग्रह</a:t>
            </a:r>
            <a:r>
              <a:rPr lang="en-US" sz="24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दूरसंवेदन तंत्र</a:t>
            </a:r>
            <a:r>
              <a:rPr lang="en-US" sz="24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भौगोलिक माहिती प्रणाली इत्यादीचा वापर केला जात आहे</a:t>
            </a:r>
            <a:r>
              <a:rPr lang="en-US" sz="24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400" dirty="0">
              <a:solidFill>
                <a:srgbClr val="003366"/>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indent="457200" algn="just">
              <a:lnSpc>
                <a:spcPct val="150000"/>
              </a:lnSpc>
              <a:spcBef>
                <a:spcPts val="0"/>
              </a:spcBef>
              <a:spcAft>
                <a:spcPts val="800"/>
              </a:spcAft>
            </a:pPr>
            <a:r>
              <a:rPr lang="hi-IN"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अशाप्रकारे हवामानशास्त्राची व्याप्ती दिवसेंदिवस व्यापक स्वरूपाची बनत आहे</a:t>
            </a:r>
            <a:r>
              <a:rPr lang="en-US" sz="24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rgbClr val="003366"/>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92329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THANK YOU</a:t>
            </a:r>
          </a:p>
        </p:txBody>
      </p:sp>
    </p:spTree>
    <p:extLst>
      <p:ext uri="{BB962C8B-B14F-4D97-AF65-F5344CB8AC3E}">
        <p14:creationId xmlns:p14="http://schemas.microsoft.com/office/powerpoint/2010/main" val="158761893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18061270-3B6C-4096-9141-454704986458}"/>
              </a:ext>
            </a:extLst>
          </p:cNvPr>
          <p:cNvSpPr txBox="1"/>
          <p:nvPr/>
        </p:nvSpPr>
        <p:spPr>
          <a:xfrm>
            <a:off x="1133475" y="1567934"/>
            <a:ext cx="6096000" cy="3924151"/>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4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INTRODUCTION</a:t>
            </a:r>
          </a:p>
          <a:p>
            <a:pPr marL="342900" indent="-342900" algn="just">
              <a:lnSpc>
                <a:spcPct val="150000"/>
              </a:lnSpc>
              <a:buFont typeface="Wingdings" panose="05000000000000000000" pitchFamily="2" charset="2"/>
              <a:buChar char="Ø"/>
            </a:pP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हवामानशास्त्राची व्याख्या</a:t>
            </a:r>
            <a:endParaRPr lang="en-US"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400" dirty="0">
                <a:solidFill>
                  <a:srgbClr val="A50021"/>
                </a:solidFill>
                <a:effectLst/>
                <a:latin typeface="Calibri" panose="020F0502020204030204" pitchFamily="34" charset="0"/>
                <a:ea typeface="Times New Roman" panose="02020603050405020304" pitchFamily="18" charset="0"/>
                <a:cs typeface="Mangal" panose="02040503050203030202" pitchFamily="18" charset="0"/>
              </a:rPr>
              <a:t>हवामानशास्त्राची व्याप्ती</a:t>
            </a:r>
            <a:endParaRPr lang="en-US" sz="2400" dirty="0">
              <a:solidFill>
                <a:srgbClr val="A50021"/>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rPr>
              <a:t>प्राकृतिक हवामानशास्त्र</a:t>
            </a:r>
            <a:endParaRPr lang="en-US" sz="2400" dirty="0">
              <a:solidFill>
                <a:srgbClr val="0000FF"/>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प्रादेशिक हवामानशास्त्र</a:t>
            </a:r>
            <a:endParaRPr lang="en-US" sz="2400" dirty="0">
              <a:solidFill>
                <a:srgbClr val="FF0000"/>
              </a:solidFill>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उपयोजित हवामानशास्त्र</a:t>
            </a:r>
            <a:endParaRPr lang="en-US"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उपग्रह हवामान शास्त्र</a:t>
            </a:r>
            <a:endParaRPr lang="en-US" sz="24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B23CB2F3-85E3-4567-8A99-47548D732E80}"/>
              </a:ext>
            </a:extLst>
          </p:cNvPr>
          <p:cNvSpPr txBox="1"/>
          <p:nvPr/>
        </p:nvSpPr>
        <p:spPr>
          <a:xfrm>
            <a:off x="3429370" y="448332"/>
            <a:ext cx="5333260" cy="1119602"/>
          </a:xfrm>
          <a:prstGeom prst="rect">
            <a:avLst/>
          </a:prstGeom>
          <a:noFill/>
        </p:spPr>
        <p:txBody>
          <a:bodyPr wrap="square">
            <a:spAutoFit/>
          </a:bodyPr>
          <a:lstStyle/>
          <a:p>
            <a:pPr marL="0" marR="0" algn="ctr">
              <a:lnSpc>
                <a:spcPct val="107000"/>
              </a:lnSpc>
              <a:spcBef>
                <a:spcPts val="0"/>
              </a:spcBef>
              <a:spcAft>
                <a:spcPts val="800"/>
              </a:spcAft>
            </a:pPr>
            <a:r>
              <a:rPr lang="hi-IN" sz="3200" b="1" dirty="0">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हवामानशास्त्राच</a:t>
            </a:r>
            <a:r>
              <a:rPr lang="en-US" sz="3200" b="1" dirty="0">
                <a:solidFill>
                  <a:srgbClr val="7030A0"/>
                </a:solidFill>
                <a:latin typeface="Mangal" panose="02040503050203030202" pitchFamily="18" charset="0"/>
                <a:ea typeface="Calibri" panose="020F0502020204030204" pitchFamily="34" charset="0"/>
                <a:cs typeface="Times New Roman" panose="02020603050405020304" pitchFamily="18" charset="0"/>
              </a:rPr>
              <a:t>े</a:t>
            </a:r>
            <a:r>
              <a:rPr lang="en-US" sz="3200" b="1" dirty="0">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 - </a:t>
            </a:r>
            <a:r>
              <a:rPr lang="hi-IN" sz="3200" b="1" dirty="0">
                <a:solidFill>
                  <a:srgbClr val="7030A0"/>
                </a:solidFill>
                <a:effectLst/>
                <a:latin typeface="Mangal" panose="02040503050203030202" pitchFamily="18" charset="0"/>
                <a:ea typeface="Calibri" panose="020F0502020204030204" pitchFamily="34" charset="0"/>
                <a:cs typeface="Times New Roman" panose="02020603050405020304" pitchFamily="18" charset="0"/>
              </a:rPr>
              <a:t>स्वरूप आणि व्याप्ती</a:t>
            </a:r>
            <a:endParaRPr lang="en-US" sz="32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130482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1701AF9-6F55-4224-9031-F77BF5B83C50}"/>
              </a:ext>
            </a:extLst>
          </p:cNvPr>
          <p:cNvSpPr txBox="1"/>
          <p:nvPr/>
        </p:nvSpPr>
        <p:spPr>
          <a:xfrm>
            <a:off x="1065320" y="359057"/>
            <a:ext cx="9570128" cy="6139886"/>
          </a:xfrm>
          <a:prstGeom prst="rect">
            <a:avLst/>
          </a:prstGeom>
          <a:noFill/>
        </p:spPr>
        <p:txBody>
          <a:bodyPr wrap="square">
            <a:spAutoFit/>
          </a:bodyPr>
          <a:lstStyle/>
          <a:p>
            <a:pPr algn="just">
              <a:lnSpc>
                <a:spcPct val="150000"/>
              </a:lnSpc>
            </a:pPr>
            <a:r>
              <a:rPr lang="hi-IN" sz="2400" dirty="0">
                <a:solidFill>
                  <a:srgbClr val="003300"/>
                </a:solidFill>
              </a:rPr>
              <a:t>भूगोल म्हणजे पृथ्वीचे वर्णन करणारे शास्त्र होय. असे इरॅस्टोटेनिस यांनी ख्रिस्ती पूर्व तिसऱ्या शतकात सांगितले. त्यानंतर हळूहळू भूगोलाचे स्वरूप बदलत गेले काळाच्या ओघात भूगोल या ज्ञानशाखेचा विकास होत गेला. त्यातूनच भूगोलाच्या प्राकृतिक भूगोल व मानवी भूगोल या दोन शाखा निर्माण झाल्या. प्राकृतिक भूगोलामध्ये पृथ्वी आणि पृथ्वीवरील सर्व नैसर्गिक घटकांचा अभ्यास केला जातो. प्राकृतिक भूगोलामध्ये भूरूपशास्त्र, हवामानशास्त्र, सागरशास्त्र इत्यादी शाखांचा समावेश होतो. हवामानशास्त्र प्राकृतिक भूगोलाची एक प्रमुख शाखा आहे. या शाखेत हवामानाच्या सर्व घटकांचा अभ्यास केला जातो. कारण या घटकांच्या क्रिया-प्रतिक्रिया मुळे वातावरणात एक विशिष्ट स्थिती निर्माण होत असते. या स्थितीमुळे वातावरणात अनेक बदल घडून येतात. </a:t>
            </a:r>
            <a:endParaRPr lang="en-US" sz="2400" dirty="0">
              <a:solidFill>
                <a:srgbClr val="003300"/>
              </a:solidFill>
            </a:endParaRPr>
          </a:p>
        </p:txBody>
      </p:sp>
    </p:spTree>
    <p:extLst>
      <p:ext uri="{BB962C8B-B14F-4D97-AF65-F5344CB8AC3E}">
        <p14:creationId xmlns:p14="http://schemas.microsoft.com/office/powerpoint/2010/main" val="95259470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5A1283F-778F-4C33-AD23-8A85D8F31DD3}"/>
              </a:ext>
            </a:extLst>
          </p:cNvPr>
          <p:cNvSpPr txBox="1"/>
          <p:nvPr/>
        </p:nvSpPr>
        <p:spPr>
          <a:xfrm>
            <a:off x="898864" y="909857"/>
            <a:ext cx="8298402" cy="4893647"/>
          </a:xfrm>
          <a:prstGeom prst="rect">
            <a:avLst/>
          </a:prstGeom>
          <a:noFill/>
        </p:spPr>
        <p:txBody>
          <a:bodyPr wrap="square">
            <a:spAutoFit/>
          </a:bodyPr>
          <a:lstStyle/>
          <a:p>
            <a:pPr algn="just"/>
            <a:r>
              <a:rPr lang="hi-IN" sz="2400" dirty="0">
                <a:solidFill>
                  <a:srgbClr val="002060"/>
                </a:solidFill>
              </a:rPr>
              <a:t>या बदलास हवामानाचे घटक कारणीभूत असतात. या सर्व घटकांचा अभ्यास भौगोलिक दृष्टिकोनातून हवामान शास्त्रात केला जातो. याशिवाय हवामानशास्त्र वातावरणातील घटनांच्या विश्लेषणाचे क्षेत्रीय वितरण पाहिले जाते. मानवी जीवनाच्या दृष्टिकोनातून हवामानशास्त्र अनन्य साधारण असे महत्त्व प्राप्त झालेले आहे. कारण मानवाची जीवनपद्धती तथा विकास पूर्णपणे हवामानावर अवलंबून असतो. म्हणून हवामानशास्त्रमध्ये हवामानाचा अभ्यास केला जातो. हवामान ही संकल्पना समजून घेण्यासाठी त्या त्या प्रदेशातील हवामानाच्या सर्व अंगांची दीर्घकाळापर्यंत नोंद ठेवावी लागते. या नोंदीवरून हवामानाचा अभ्यास केला जातो. एकंदरीत एखाद्या ठिकाणचे सतत तीस-पस्तीस वर्ष निरीक्षण करून काढलेले निष्कर्ष म्हणजे हवामान होय.</a:t>
            </a:r>
            <a:endParaRPr lang="en-US" sz="2400" dirty="0">
              <a:solidFill>
                <a:srgbClr val="002060"/>
              </a:solidFill>
            </a:endParaRPr>
          </a:p>
        </p:txBody>
      </p:sp>
    </p:spTree>
    <p:extLst>
      <p:ext uri="{BB962C8B-B14F-4D97-AF65-F5344CB8AC3E}">
        <p14:creationId xmlns:p14="http://schemas.microsoft.com/office/powerpoint/2010/main" val="1231794119"/>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70051EF-8B89-4C8D-B525-F15DE172D748}"/>
              </a:ext>
            </a:extLst>
          </p:cNvPr>
          <p:cNvSpPr txBox="1"/>
          <p:nvPr/>
        </p:nvSpPr>
        <p:spPr>
          <a:xfrm>
            <a:off x="0" y="304800"/>
            <a:ext cx="11801475" cy="6345520"/>
          </a:xfrm>
          <a:prstGeom prst="rect">
            <a:avLst/>
          </a:prstGeom>
          <a:noFill/>
        </p:spPr>
        <p:txBody>
          <a:bodyPr wrap="square">
            <a:spAutoFit/>
          </a:bodyPr>
          <a:lstStyle/>
          <a:p>
            <a:pPr marL="0" marR="0" algn="just">
              <a:lnSpc>
                <a:spcPct val="107000"/>
              </a:lnSpc>
              <a:spcBef>
                <a:spcPts val="0"/>
              </a:spcBef>
              <a:spcAft>
                <a:spcPts val="800"/>
              </a:spcAft>
            </a:pPr>
            <a:r>
              <a:rPr lang="hi-IN" sz="2200" dirty="0">
                <a:solidFill>
                  <a:srgbClr val="003300"/>
                </a:solidFill>
                <a:effectLst/>
                <a:highlight>
                  <a:srgbClr val="FFFF00"/>
                </a:highlight>
                <a:latin typeface="Calibri" panose="020F0502020204030204" pitchFamily="34" charset="0"/>
                <a:ea typeface="Times New Roman" panose="02020603050405020304" pitchFamily="18" charset="0"/>
                <a:cs typeface="Mangal" panose="02040503050203030202" pitchFamily="18" charset="0"/>
              </a:rPr>
              <a:t>हवामानशास्त्राची व्याख्या</a:t>
            </a:r>
            <a:r>
              <a:rPr lang="en-US" sz="2200" dirty="0">
                <a:solidFill>
                  <a:srgbClr val="003300"/>
                </a:solidFill>
                <a:effectLst/>
                <a:highlight>
                  <a:srgbClr val="FFFF00"/>
                </a:highlight>
                <a:latin typeface="Calibri" panose="020F0502020204030204" pitchFamily="34" charset="0"/>
                <a:ea typeface="Times New Roman" panose="02020603050405020304" pitchFamily="18" charset="0"/>
                <a:cs typeface="Mangal" panose="02040503050203030202" pitchFamily="18" charset="0"/>
              </a:rPr>
              <a:t> </a:t>
            </a:r>
            <a:r>
              <a:rPr lang="en-US" sz="2200" dirty="0">
                <a:solidFill>
                  <a:srgbClr val="00330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200" dirty="0">
              <a:solidFill>
                <a:srgbClr val="0033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lgn="just">
              <a:lnSpc>
                <a:spcPct val="107000"/>
              </a:lnSpc>
              <a:spcBef>
                <a:spcPts val="0"/>
              </a:spcBef>
              <a:spcAft>
                <a:spcPts val="0"/>
              </a:spcAft>
              <a:buFont typeface="+mj-lt"/>
              <a:buAutoNum type="arabicPeriod"/>
            </a:pPr>
            <a:r>
              <a:rPr lang="hi-IN" sz="24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हवामानशास्त</a:t>
            </a:r>
            <a:r>
              <a:rPr lang="en-US" sz="2400" dirty="0" err="1">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्रास</a:t>
            </a:r>
            <a:r>
              <a:rPr lang="hi-IN" sz="24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इंग्रजीमध्ये पर्यायी शब्द </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Climatology</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असा</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 आहे</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Climatology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या</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इंग्रजी</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शब्दाची</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उत्पती</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ग्रीक</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भाषेतील</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Klima व Logos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या</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दोन</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शब्दापासून</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झालेली आहे</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Kilma</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 means Climate and Logos means Science</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 यावरून हवामानाचा अभ्यास करणारे शास्त्र म्हणजे हवामानशास्त्र होय</a:t>
            </a:r>
            <a:r>
              <a:rPr lang="en-US" sz="2200" dirty="0">
                <a:solidFill>
                  <a:srgbClr val="336699"/>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336699"/>
                </a:solidFill>
                <a:effectLst/>
                <a:latin typeface="Calibri" panose="020F0502020204030204" pitchFamily="34" charset="0"/>
                <a:ea typeface="Times New Roman" panose="02020603050405020304" pitchFamily="18" charset="0"/>
                <a:cs typeface="Mangal" panose="02040503050203030202" pitchFamily="18" charset="0"/>
              </a:rPr>
              <a:t> हवामानशास्त्र ही संकल्पना अधिक चांगल्या पद्धतीने समजून घेण्यासाठी हवामान तज्ञांनी केलेल्या विविध व्याख्यांचा परामर्श घेणे उचित ठरेल</a:t>
            </a:r>
            <a:r>
              <a:rPr lang="en-US"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2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lgn="just">
              <a:lnSpc>
                <a:spcPct val="107000"/>
              </a:lnSpc>
              <a:spcBef>
                <a:spcPts val="0"/>
              </a:spcBef>
              <a:spcAft>
                <a:spcPts val="0"/>
              </a:spcAft>
              <a:buFont typeface="+mj-lt"/>
              <a:buAutoNum type="arabicPeriod"/>
            </a:pPr>
            <a:r>
              <a:rPr lang="hi-IN" sz="2200" dirty="0">
                <a:solidFill>
                  <a:srgbClr val="A50021"/>
                </a:solidFill>
                <a:effectLst/>
                <a:latin typeface="Calibri" panose="020F0502020204030204" pitchFamily="34" charset="0"/>
                <a:ea typeface="Times New Roman" panose="02020603050405020304" pitchFamily="18" charset="0"/>
                <a:cs typeface="Mangal" panose="02040503050203030202" pitchFamily="18" charset="0"/>
              </a:rPr>
              <a:t>डब्ल्यू </a:t>
            </a:r>
            <a:r>
              <a:rPr lang="en-US" sz="2200" dirty="0" err="1">
                <a:solidFill>
                  <a:srgbClr val="A50021"/>
                </a:solidFill>
                <a:effectLst/>
                <a:latin typeface="Mangal" panose="02040503050203030202" pitchFamily="18" charset="0"/>
                <a:ea typeface="Times New Roman" panose="02020603050405020304" pitchFamily="18" charset="0"/>
                <a:cs typeface="Times New Roman" panose="02020603050405020304" pitchFamily="18" charset="0"/>
              </a:rPr>
              <a:t>जी</a:t>
            </a:r>
            <a:r>
              <a:rPr lang="en-US" sz="2200" dirty="0">
                <a:solidFill>
                  <a:srgbClr val="A50021"/>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A50021"/>
                </a:solidFill>
                <a:effectLst/>
                <a:latin typeface="Mangal" panose="02040503050203030202" pitchFamily="18" charset="0"/>
                <a:ea typeface="Times New Roman" panose="02020603050405020304" pitchFamily="18" charset="0"/>
                <a:cs typeface="Times New Roman" panose="02020603050405020304" pitchFamily="18" charset="0"/>
              </a:rPr>
              <a:t>मूर</a:t>
            </a:r>
            <a:r>
              <a:rPr lang="en-US" sz="2200" dirty="0">
                <a:solidFill>
                  <a:srgbClr val="A50021"/>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A50021"/>
                </a:solidFill>
                <a:effectLst/>
                <a:latin typeface="Calibri" panose="020F0502020204030204" pitchFamily="34" charset="0"/>
                <a:ea typeface="Times New Roman" panose="02020603050405020304" pitchFamily="18" charset="0"/>
                <a:cs typeface="Mangal" panose="02040503050203030202" pitchFamily="18" charset="0"/>
              </a:rPr>
              <a:t>यांच्यामते पृथ्वीवरील विविध हवामानाचा नैसर्गिक पर्यावरणावर होणारा परिणाम यांचा अभ्यास करणारे शास्त्र म्हणजे हवामानशास्त्र हो</a:t>
            </a:r>
            <a:r>
              <a:rPr lang="en-US" sz="2200" dirty="0">
                <a:solidFill>
                  <a:srgbClr val="A50021"/>
                </a:solidFill>
                <a:effectLst/>
                <a:latin typeface="Mangal" panose="02040503050203030202" pitchFamily="18" charset="0"/>
                <a:ea typeface="Times New Roman" panose="02020603050405020304" pitchFamily="18" charset="0"/>
                <a:cs typeface="Times New Roman" panose="02020603050405020304" pitchFamily="18" charset="0"/>
              </a:rPr>
              <a:t>य.</a:t>
            </a:r>
            <a:endParaRPr lang="en-US" sz="2200" dirty="0">
              <a:solidFill>
                <a:srgbClr val="A5002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lgn="just">
              <a:lnSpc>
                <a:spcPct val="107000"/>
              </a:lnSpc>
              <a:spcBef>
                <a:spcPts val="0"/>
              </a:spcBef>
              <a:spcAft>
                <a:spcPts val="0"/>
              </a:spcAft>
              <a:buFont typeface="+mj-lt"/>
              <a:buAutoNum type="arabicPeriod"/>
            </a:pPr>
            <a:r>
              <a:rPr lang="en-US" sz="22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ई. </a:t>
            </a:r>
            <a:r>
              <a:rPr lang="en-US" sz="2200" dirty="0" err="1">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टी</a:t>
            </a:r>
            <a:r>
              <a:rPr lang="en-US" sz="22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स्ट्रिंगर</a:t>
            </a:r>
            <a:r>
              <a:rPr lang="en-US" sz="22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 यांच्यामध्ये हवामानशास्त्र हे पूर्णपणे मोसम विज्ञानामध्ये किंवा भूगोलामध्ये समाविष्ट नाही</a:t>
            </a:r>
            <a:r>
              <a:rPr lang="en-US" sz="22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वास्तवात हे एक उपयोजित शास्त्र आहे की</a:t>
            </a:r>
            <a:r>
              <a:rPr lang="en-US" sz="22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003366"/>
                </a:solidFill>
                <a:effectLst/>
                <a:latin typeface="Calibri" panose="020F0502020204030204" pitchFamily="34" charset="0"/>
                <a:ea typeface="Times New Roman" panose="02020603050405020304" pitchFamily="18" charset="0"/>
                <a:cs typeface="Mangal" panose="02040503050203030202" pitchFamily="18" charset="0"/>
              </a:rPr>
              <a:t>ज्यांच्या पद्धती मोसम विज्ञानाशी संबंधित असून यांचा उद्देश मात्र भौगोलिक आहे</a:t>
            </a:r>
            <a:r>
              <a:rPr lang="en-US" sz="2200" dirty="0">
                <a:solidFill>
                  <a:srgbClr val="003366"/>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003366"/>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lgn="just">
              <a:lnSpc>
                <a:spcPct val="107000"/>
              </a:lnSpc>
              <a:spcBef>
                <a:spcPts val="0"/>
              </a:spcBef>
              <a:spcAft>
                <a:spcPts val="0"/>
              </a:spcAft>
              <a:buFont typeface="+mj-lt"/>
              <a:buAutoNum type="arabicPeriod"/>
            </a:pPr>
            <a:r>
              <a:rPr lang="en-US" sz="2200" dirty="0" err="1">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कोपेन</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व </a:t>
            </a:r>
            <a:r>
              <a:rPr lang="en-US" sz="2200" dirty="0" err="1">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डिलॉ</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ग</a:t>
            </a:r>
            <a:r>
              <a:rPr lang="en-US" sz="2200" dirty="0">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यांच्या म</a:t>
            </a:r>
            <a:r>
              <a:rPr lang="en-US" sz="2200" dirty="0" err="1">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ते</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हवामान व त्यांची विविध अंगे</a:t>
            </a:r>
            <a:r>
              <a:rPr lang="en-US" sz="2200" dirty="0">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त्यांच्या वितरणावर परिणाम करणारे घटक तसेच प्रत्यक्ष त्या घटकांचे प्रादेशिक वितरण स्पष्ट करणे म्हणजे हवामानशास्त्र होय</a:t>
            </a:r>
            <a:r>
              <a:rPr lang="en-US" sz="2200" dirty="0">
                <a:solidFill>
                  <a:srgbClr val="C0000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lgn="just">
              <a:lnSpc>
                <a:spcPct val="107000"/>
              </a:lnSpc>
              <a:spcBef>
                <a:spcPts val="0"/>
              </a:spcBef>
              <a:spcAft>
                <a:spcPts val="0"/>
              </a:spcAft>
              <a:buFont typeface="+mj-lt"/>
              <a:buAutoNum type="arabicPeriod"/>
            </a:pPr>
            <a:r>
              <a:rPr lang="en-IN"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क्रिच</a:t>
            </a: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फिल्ड </a:t>
            </a:r>
            <a:r>
              <a:rPr lang="en-US" sz="2200" dirty="0">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यांच्या म</a:t>
            </a:r>
            <a:r>
              <a:rPr lang="en-US" sz="2200" dirty="0" err="1">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ते</a:t>
            </a: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हवामानशास्त्राचा ऋतू विज्ञानाशी घनिष्ठ संबंध असून तो प्रत्येक दिवशी वातावरणाची स्थिती व त्यांच्या कारणांचा अभ्यास करतो</a:t>
            </a:r>
            <a:r>
              <a:rPr lang="en-US" sz="2200" dirty="0">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457200" algn="just">
              <a:lnSpc>
                <a:spcPct val="107000"/>
              </a:lnSpc>
              <a:spcBef>
                <a:spcPts val="0"/>
              </a:spcBef>
              <a:spcAft>
                <a:spcPts val="0"/>
              </a:spcAft>
              <a:buFont typeface="+mj-lt"/>
              <a:buAutoNum type="arabicPeriod"/>
            </a:pPr>
            <a:r>
              <a:rPr lang="hi-IN" sz="22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आ</a:t>
            </a:r>
            <a:r>
              <a:rPr lang="en-US" sz="2200" dirty="0" err="1">
                <a:solidFill>
                  <a:srgbClr val="00B050"/>
                </a:solidFill>
                <a:effectLst/>
                <a:latin typeface="Mangal" panose="02040503050203030202" pitchFamily="18" charset="0"/>
                <a:ea typeface="Times New Roman" panose="02020603050405020304" pitchFamily="18" charset="0"/>
                <a:cs typeface="Times New Roman" panose="02020603050405020304" pitchFamily="18" charset="0"/>
              </a:rPr>
              <a:t>स्टिन</a:t>
            </a:r>
            <a:r>
              <a:rPr lang="hi-IN" sz="22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मिलर </a:t>
            </a:r>
            <a:r>
              <a:rPr lang="en-US" sz="2200" dirty="0">
                <a:solidFill>
                  <a:srgbClr val="00B05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यांच्या मते हवामानशास्त्र म्हणजे पृथ्वीवरील दीर्घकालीन निरीक्षणाद्वारे केलेल्या हवेच्या सरासरी स्थितीचा अभ्यास व कारणमीमांसा हो</a:t>
            </a:r>
            <a:r>
              <a:rPr lang="en-US" sz="2200" dirty="0">
                <a:solidFill>
                  <a:srgbClr val="00B050"/>
                </a:solidFill>
                <a:effectLst/>
                <a:latin typeface="Mangal" panose="02040503050203030202" pitchFamily="18" charset="0"/>
                <a:ea typeface="Times New Roman" panose="02020603050405020304" pitchFamily="18" charset="0"/>
                <a:cs typeface="Times New Roman" panose="02020603050405020304" pitchFamily="18" charset="0"/>
              </a:rPr>
              <a:t>य.</a:t>
            </a:r>
            <a:endParaRPr lang="en-US" sz="22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297971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61D28E1-D1CF-43C1-B6E1-F693E356C42D}"/>
              </a:ext>
            </a:extLst>
          </p:cNvPr>
          <p:cNvSpPr txBox="1"/>
          <p:nvPr/>
        </p:nvSpPr>
        <p:spPr>
          <a:xfrm>
            <a:off x="692458" y="415974"/>
            <a:ext cx="9960746" cy="5882636"/>
          </a:xfrm>
          <a:prstGeom prst="rect">
            <a:avLst/>
          </a:prstGeom>
          <a:noFill/>
        </p:spPr>
        <p:txBody>
          <a:bodyPr wrap="square">
            <a:spAutoFit/>
          </a:bodyPr>
          <a:lstStyle/>
          <a:p>
            <a:pPr marR="0" lvl="0" algn="just">
              <a:lnSpc>
                <a:spcPct val="107000"/>
              </a:lnSpc>
              <a:spcBef>
                <a:spcPts val="0"/>
              </a:spcBef>
              <a:spcAft>
                <a:spcPts val="0"/>
              </a:spcAft>
            </a:pPr>
            <a:r>
              <a:rPr lang="en-US" sz="2200" dirty="0">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7.	</a:t>
            </a:r>
            <a:r>
              <a:rPr lang="en-US" sz="2200" dirty="0" err="1">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रिले</a:t>
            </a:r>
            <a:r>
              <a:rPr lang="en-US" sz="2200" dirty="0">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 व </a:t>
            </a:r>
            <a:r>
              <a:rPr lang="en-US" sz="2200" dirty="0" err="1">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स्पॉल्टन</a:t>
            </a:r>
            <a:r>
              <a:rPr lang="en-US" sz="2200" dirty="0">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 :- </a:t>
            </a:r>
            <a:r>
              <a:rPr lang="hi-IN" sz="2200" dirty="0">
                <a:solidFill>
                  <a:srgbClr val="930F4B"/>
                </a:solidFill>
                <a:effectLst/>
                <a:latin typeface="Calibri" panose="020F0502020204030204" pitchFamily="34" charset="0"/>
                <a:ea typeface="Times New Roman" panose="02020603050405020304" pitchFamily="18" charset="0"/>
                <a:cs typeface="Mangal" panose="02040503050203030202" pitchFamily="18" charset="0"/>
              </a:rPr>
              <a:t>यांच्या </a:t>
            </a:r>
            <a:r>
              <a:rPr lang="en-US" sz="2200" dirty="0" err="1">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मते</a:t>
            </a:r>
            <a:r>
              <a:rPr lang="en-US" sz="2200" dirty="0">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930F4B"/>
                </a:solidFill>
                <a:effectLst/>
                <a:latin typeface="Calibri" panose="020F0502020204030204" pitchFamily="34" charset="0"/>
                <a:ea typeface="Times New Roman" panose="02020603050405020304" pitchFamily="18" charset="0"/>
                <a:cs typeface="Mangal" panose="02040503050203030202" pitchFamily="18" charset="0"/>
              </a:rPr>
              <a:t> दीर्घ कालावधीतील वातावरणाच्या स्थितीचा</a:t>
            </a:r>
            <a:r>
              <a:rPr lang="en-US" sz="2200" dirty="0">
                <a:solidFill>
                  <a:srgbClr val="930F4B"/>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930F4B"/>
                </a:solidFill>
                <a:effectLst/>
                <a:latin typeface="Calibri" panose="020F0502020204030204" pitchFamily="34" charset="0"/>
                <a:ea typeface="Times New Roman" panose="02020603050405020304" pitchFamily="18" charset="0"/>
                <a:cs typeface="Mangal" panose="02040503050203030202" pitchFamily="18" charset="0"/>
              </a:rPr>
              <a:t>अभ्यास </a:t>
            </a:r>
            <a:r>
              <a:rPr lang="en-US" sz="2200" dirty="0">
                <a:solidFill>
                  <a:srgbClr val="930F4B"/>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930F4B"/>
                </a:solidFill>
                <a:effectLst/>
                <a:latin typeface="Calibri" panose="020F0502020204030204" pitchFamily="34" charset="0"/>
                <a:ea typeface="Times New Roman" panose="02020603050405020304" pitchFamily="18" charset="0"/>
                <a:cs typeface="Mangal" panose="02040503050203030202" pitchFamily="18" charset="0"/>
              </a:rPr>
              <a:t>म्हणजे हवामानशास्त्र ह</a:t>
            </a:r>
            <a:r>
              <a:rPr lang="en-US" sz="2200" dirty="0" err="1">
                <a:solidFill>
                  <a:srgbClr val="930F4B"/>
                </a:solidFill>
                <a:latin typeface="Calibri" panose="020F0502020204030204" pitchFamily="34" charset="0"/>
                <a:ea typeface="Times New Roman" panose="02020603050405020304" pitchFamily="18" charset="0"/>
                <a:cs typeface="Mangal" panose="02040503050203030202" pitchFamily="18" charset="0"/>
              </a:rPr>
              <a:t>ोय</a:t>
            </a:r>
            <a:r>
              <a:rPr lang="en-US" sz="2200" dirty="0">
                <a:solidFill>
                  <a:srgbClr val="930F4B"/>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930F4B"/>
              </a:solidFill>
              <a:latin typeface="Calibri" panose="020F0502020204030204" pitchFamily="34" charset="0"/>
              <a:ea typeface="Times New Roman" panose="02020603050405020304" pitchFamily="18" charset="0"/>
              <a:cs typeface="Times New Roman" panose="02020603050405020304" pitchFamily="18" charset="0"/>
            </a:endParaRPr>
          </a:p>
          <a:p>
            <a:pPr marR="0" lvl="0" algn="just">
              <a:lnSpc>
                <a:spcPct val="107000"/>
              </a:lnSpc>
              <a:spcBef>
                <a:spcPts val="0"/>
              </a:spcBef>
              <a:spcAft>
                <a:spcPts val="0"/>
              </a:spcAft>
            </a:pPr>
            <a:r>
              <a:rPr lang="en-US" sz="2200" dirty="0">
                <a:solidFill>
                  <a:srgbClr val="124638"/>
                </a:solidFill>
                <a:effectLst/>
                <a:latin typeface="Mangal" panose="02040503050203030202" pitchFamily="18" charset="0"/>
                <a:ea typeface="Times New Roman" panose="02020603050405020304" pitchFamily="18" charset="0"/>
                <a:cs typeface="Times New Roman" panose="02020603050405020304" pitchFamily="18" charset="0"/>
              </a:rPr>
              <a:t>8.	</a:t>
            </a:r>
            <a:r>
              <a:rPr lang="en-US" sz="2200" dirty="0" err="1">
                <a:solidFill>
                  <a:srgbClr val="124638"/>
                </a:solidFill>
                <a:effectLst/>
                <a:latin typeface="Mangal" panose="02040503050203030202" pitchFamily="18" charset="0"/>
                <a:ea typeface="Times New Roman" panose="02020603050405020304" pitchFamily="18" charset="0"/>
                <a:cs typeface="Times New Roman" panose="02020603050405020304" pitchFamily="18" charset="0"/>
              </a:rPr>
              <a:t>हार्टशोन</a:t>
            </a:r>
            <a:r>
              <a:rPr lang="hi-IN"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a:solidFill>
                  <a:srgbClr val="124638"/>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यांच्या मते</a:t>
            </a:r>
            <a:r>
              <a:rPr lang="en-US" sz="2200" dirty="0">
                <a:solidFill>
                  <a:srgbClr val="124638"/>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 हवामानशास्त्र पृथ्वीचे अध्ययन करणारी </a:t>
            </a:r>
            <a:r>
              <a:rPr lang="en-US" sz="2200" dirty="0" err="1">
                <a:solidFill>
                  <a:srgbClr val="124638"/>
                </a:solidFill>
                <a:effectLst/>
                <a:latin typeface="Mangal" panose="02040503050203030202" pitchFamily="18" charset="0"/>
                <a:ea typeface="Times New Roman" panose="02020603050405020304" pitchFamily="18" charset="0"/>
                <a:cs typeface="Times New Roman" panose="02020603050405020304" pitchFamily="18" charset="0"/>
              </a:rPr>
              <a:t>क्रमबद्ध</a:t>
            </a:r>
            <a:r>
              <a:rPr lang="hi-IN"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शाखा आहे की</a:t>
            </a:r>
            <a:r>
              <a:rPr lang="en-US" sz="2200" dirty="0">
                <a:solidFill>
                  <a:srgbClr val="124638"/>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 ज्यात वातावरणाच्या घटनांचे वितरण व त्यातील प्रक्रियांचे </a:t>
            </a:r>
            <a:r>
              <a:rPr lang="en-US"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124638"/>
                </a:solidFill>
                <a:effectLst/>
                <a:latin typeface="Calibri" panose="020F0502020204030204" pitchFamily="34" charset="0"/>
                <a:ea typeface="Times New Roman" panose="02020603050405020304" pitchFamily="18" charset="0"/>
                <a:cs typeface="Mangal" panose="02040503050203030202" pitchFamily="18" charset="0"/>
              </a:rPr>
              <a:t>अध्ययन केले जाते</a:t>
            </a:r>
            <a:r>
              <a:rPr lang="en-US" sz="2200" dirty="0">
                <a:solidFill>
                  <a:srgbClr val="124638"/>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124638"/>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lvl="0" algn="just">
              <a:lnSpc>
                <a:spcPct val="107000"/>
              </a:lnSpc>
              <a:spcBef>
                <a:spcPts val="0"/>
              </a:spcBef>
              <a:spcAft>
                <a:spcPts val="0"/>
              </a:spcAft>
            </a:pPr>
            <a:r>
              <a:rPr lang="en-US" sz="2200" dirty="0">
                <a:solidFill>
                  <a:srgbClr val="7030A0"/>
                </a:solidFill>
                <a:effectLst/>
                <a:latin typeface="Mangal" panose="02040503050203030202" pitchFamily="18" charset="0"/>
                <a:ea typeface="Times New Roman" panose="02020603050405020304" pitchFamily="18" charset="0"/>
                <a:cs typeface="Times New Roman" panose="02020603050405020304" pitchFamily="18" charset="0"/>
              </a:rPr>
              <a:t>9.	</a:t>
            </a:r>
            <a:r>
              <a:rPr lang="en-US" sz="2200" dirty="0" err="1">
                <a:solidFill>
                  <a:srgbClr val="7030A0"/>
                </a:solidFill>
                <a:effectLst/>
                <a:latin typeface="Mangal" panose="02040503050203030202" pitchFamily="18" charset="0"/>
                <a:ea typeface="Times New Roman" panose="02020603050405020304" pitchFamily="18" charset="0"/>
                <a:cs typeface="Times New Roman" panose="02020603050405020304" pitchFamily="18" charset="0"/>
              </a:rPr>
              <a:t>थॉर्नवेट</a:t>
            </a:r>
            <a:r>
              <a:rPr lang="en-US" sz="2200" dirty="0">
                <a:solidFill>
                  <a:srgbClr val="7030A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 या हवामान शास्त्रज्ञांच्या मते</a:t>
            </a:r>
            <a:r>
              <a:rPr lang="en-US" sz="2200" dirty="0">
                <a:solidFill>
                  <a:srgbClr val="7030A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 हवामानशास्त्रात अंतर्गत वातावरण व </a:t>
            </a:r>
            <a:r>
              <a:rPr lang="en-US" sz="22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भूपृष्ठ यांचे अध्ययन आवश्यक असते</a:t>
            </a:r>
            <a:r>
              <a:rPr lang="en-US" sz="2200" dirty="0">
                <a:solidFill>
                  <a:srgbClr val="7030A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lvl="0" algn="just">
              <a:lnSpc>
                <a:spcPct val="107000"/>
              </a:lnSpc>
              <a:spcBef>
                <a:spcPts val="0"/>
              </a:spcBef>
              <a:spcAft>
                <a:spcPts val="0"/>
              </a:spcAft>
            </a:pPr>
            <a:r>
              <a:rPr lang="en-IN" sz="2200" dirty="0">
                <a:solidFill>
                  <a:srgbClr val="002060"/>
                </a:solidFill>
                <a:latin typeface="Mangal" panose="02040503050203030202" pitchFamily="18" charset="0"/>
                <a:ea typeface="Times New Roman" panose="02020603050405020304" pitchFamily="18" charset="0"/>
                <a:cs typeface="Times New Roman" panose="02020603050405020304" pitchFamily="18" charset="0"/>
              </a:rPr>
              <a:t>10.	</a:t>
            </a:r>
            <a:r>
              <a:rPr lang="en-US" sz="2200" dirty="0" err="1">
                <a:solidFill>
                  <a:srgbClr val="002060"/>
                </a:solidFill>
                <a:effectLst/>
                <a:latin typeface="Mangal" panose="02040503050203030202" pitchFamily="18" charset="0"/>
                <a:ea typeface="Times New Roman" panose="02020603050405020304" pitchFamily="18" charset="0"/>
                <a:cs typeface="Times New Roman" panose="02020603050405020304" pitchFamily="18" charset="0"/>
              </a:rPr>
              <a:t>ब्लेय</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र </a:t>
            </a:r>
            <a:r>
              <a:rPr lang="en-US" sz="2200" dirty="0">
                <a:solidFill>
                  <a:srgbClr val="00206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या हवामानशास्त्रज्ञांच्या मते</a:t>
            </a:r>
            <a:r>
              <a:rPr lang="en-US" sz="2200" dirty="0">
                <a:solidFill>
                  <a:srgbClr val="00206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वातावरणातील सर्व घटकांचा अभ्यास करून </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त्यातील परिवर्तनाचा मानवी क्रियावर पडणारा प्रभाव यांचा अभ्यास करणे म्हणजे </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हवामानशास्त्र होय</a:t>
            </a:r>
            <a:r>
              <a:rPr lang="en-US" sz="2200" dirty="0">
                <a:solidFill>
                  <a:srgbClr val="00206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lvl="0" algn="just">
              <a:lnSpc>
                <a:spcPct val="107000"/>
              </a:lnSpc>
              <a:spcBef>
                <a:spcPts val="0"/>
              </a:spcBef>
              <a:spcAft>
                <a:spcPts val="0"/>
              </a:spcAft>
            </a:pPr>
            <a:r>
              <a:rPr lang="en-US" sz="2200" dirty="0">
                <a:solidFill>
                  <a:srgbClr val="0070C0"/>
                </a:solidFill>
                <a:latin typeface="Calibri" panose="020F0502020204030204" pitchFamily="34" charset="0"/>
                <a:ea typeface="Times New Roman" panose="02020603050405020304" pitchFamily="18" charset="0"/>
                <a:cs typeface="Mangal" panose="02040503050203030202" pitchFamily="18" charset="0"/>
              </a:rPr>
              <a:t>11.	</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डॉ</a:t>
            </a:r>
            <a:r>
              <a:rPr lang="en-US"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200" dirty="0" err="1">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शेटे</a:t>
            </a:r>
            <a:r>
              <a:rPr lang="en-US"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 :- </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यांच्या म</a:t>
            </a:r>
            <a:r>
              <a:rPr lang="en-US" sz="2200" dirty="0" err="1">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ते</a:t>
            </a:r>
            <a:r>
              <a:rPr lang="en-US"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ज्या शास्त्रात पृथ्वी पृष्ठभागावरील हवामाना</a:t>
            </a:r>
            <a:r>
              <a:rPr lang="en-US" sz="2200" dirty="0" err="1">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ची</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अभीक्षेत्रीय </a:t>
            </a:r>
            <a:r>
              <a:rPr lang="en-US"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भिन्नता</a:t>
            </a:r>
            <a:r>
              <a:rPr lang="en-US"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व हवामानाचा मानवाच्या विविध </a:t>
            </a:r>
            <a:r>
              <a:rPr lang="en-US" sz="2200" dirty="0" err="1">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क्रि</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यांशी असणारा संबंध यां</a:t>
            </a:r>
            <a:r>
              <a:rPr lang="en-US" sz="2200" dirty="0" err="1">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चे</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विश्लेषण व </a:t>
            </a:r>
            <a:r>
              <a:rPr lang="en-US"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स्पष्टीकरण केले जाते</a:t>
            </a:r>
            <a:r>
              <a:rPr lang="en-US"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त्यास हवामानशास्त्र असे म्हणतात</a:t>
            </a:r>
            <a:r>
              <a:rPr lang="en-US" sz="2200" dirty="0">
                <a:solidFill>
                  <a:srgbClr val="0070C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2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R="0" lvl="0" algn="just">
              <a:lnSpc>
                <a:spcPct val="107000"/>
              </a:lnSpc>
              <a:spcBef>
                <a:spcPts val="0"/>
              </a:spcBef>
              <a:spcAft>
                <a:spcPts val="800"/>
              </a:spcAft>
            </a:pPr>
            <a:r>
              <a:rPr lang="en-US" sz="2200" dirty="0">
                <a:solidFill>
                  <a:srgbClr val="00B0F0"/>
                </a:solidFill>
                <a:latin typeface="Calibri" panose="020F0502020204030204" pitchFamily="34" charset="0"/>
                <a:ea typeface="Times New Roman" panose="02020603050405020304" pitchFamily="18" charset="0"/>
                <a:cs typeface="Mangal" panose="02040503050203030202" pitchFamily="18" charset="0"/>
              </a:rPr>
              <a:t>12.	</a:t>
            </a:r>
            <a:r>
              <a:rPr lang="hi-IN"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डॉ</a:t>
            </a:r>
            <a:r>
              <a:rPr lang="en-US" sz="2200" dirty="0">
                <a:solidFill>
                  <a:srgbClr val="00B0F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विठ्ठल घारपुरे</a:t>
            </a:r>
            <a:r>
              <a:rPr lang="en-US" sz="2200" dirty="0">
                <a:solidFill>
                  <a:srgbClr val="00B0F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यांच्या म</a:t>
            </a:r>
            <a:r>
              <a:rPr lang="en-US" sz="2200" dirty="0" err="1">
                <a:solidFill>
                  <a:srgbClr val="00B0F0"/>
                </a:solidFill>
                <a:effectLst/>
                <a:latin typeface="Mangal" panose="02040503050203030202" pitchFamily="18" charset="0"/>
                <a:ea typeface="Times New Roman" panose="02020603050405020304" pitchFamily="18" charset="0"/>
                <a:cs typeface="Times New Roman" panose="02020603050405020304" pitchFamily="18" charset="0"/>
              </a:rPr>
              <a:t>ते</a:t>
            </a:r>
            <a:r>
              <a:rPr lang="en-US" sz="2200" dirty="0">
                <a:solidFill>
                  <a:srgbClr val="00B0F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ज्या शास्त्रांमध्ये स्थ</a:t>
            </a:r>
            <a:r>
              <a:rPr lang="en-US" sz="2200" dirty="0" err="1">
                <a:solidFill>
                  <a:srgbClr val="00B0F0"/>
                </a:solidFill>
                <a:effectLst/>
                <a:latin typeface="Mangal" panose="02040503050203030202" pitchFamily="18" charset="0"/>
                <a:ea typeface="Times New Roman" panose="02020603050405020304" pitchFamily="18" charset="0"/>
                <a:cs typeface="Times New Roman" panose="02020603050405020304" pitchFamily="18" charset="0"/>
              </a:rPr>
              <a:t>ळा</a:t>
            </a:r>
            <a:r>
              <a:rPr lang="hi-IN"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नुसार हवामानाची </a:t>
            </a:r>
            <a:r>
              <a:rPr lang="en-US"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भिन्नता व त्यांचा मानवी जीवनाशी असणारा संबंध यांचा अभ्यास केला जातो </a:t>
            </a:r>
            <a:r>
              <a:rPr lang="en-US"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त्यास हवामानशास्त्र असे म्हणतात</a:t>
            </a:r>
            <a:r>
              <a:rPr lang="en-IN" sz="2200" dirty="0">
                <a:solidFill>
                  <a:srgbClr val="00B0F0"/>
                </a:solidFill>
                <a:effectLst/>
                <a:latin typeface="Mangal" panose="02040503050203030202" pitchFamily="18" charset="0"/>
                <a:ea typeface="Times New Roman" panose="02020603050405020304" pitchFamily="18" charset="0"/>
                <a:cs typeface="Times New Roman" panose="02020603050405020304" pitchFamily="18" charset="0"/>
              </a:rPr>
              <a:t>. </a:t>
            </a:r>
            <a:endParaRPr lang="en-US" sz="2200" dirty="0">
              <a:solidFill>
                <a:srgbClr val="00B0F0"/>
              </a:solidFill>
            </a:endParaRPr>
          </a:p>
        </p:txBody>
      </p:sp>
    </p:spTree>
    <p:extLst>
      <p:ext uri="{BB962C8B-B14F-4D97-AF65-F5344CB8AC3E}">
        <p14:creationId xmlns:p14="http://schemas.microsoft.com/office/powerpoint/2010/main" val="100314539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51C71FE-34FC-4442-93F5-18B4F43C2221}"/>
              </a:ext>
            </a:extLst>
          </p:cNvPr>
          <p:cNvSpPr txBox="1"/>
          <p:nvPr/>
        </p:nvSpPr>
        <p:spPr>
          <a:xfrm>
            <a:off x="1802536" y="1246573"/>
            <a:ext cx="8586927" cy="4026743"/>
          </a:xfrm>
          <a:prstGeom prst="rect">
            <a:avLst/>
          </a:prstGeom>
          <a:noFill/>
        </p:spPr>
        <p:txBody>
          <a:bodyPr wrap="square">
            <a:spAutoFit/>
          </a:bodyPr>
          <a:lstStyle/>
          <a:p>
            <a:pPr marL="0" marR="0" indent="457200" algn="just">
              <a:lnSpc>
                <a:spcPct val="150000"/>
              </a:lnSpc>
              <a:spcBef>
                <a:spcPts val="0"/>
              </a:spcBef>
              <a:spcAft>
                <a:spcPts val="800"/>
              </a:spcAft>
            </a:pPr>
            <a:r>
              <a:rPr lang="en-US" sz="2400" dirty="0">
                <a:solidFill>
                  <a:srgbClr val="FFFF00"/>
                </a:solidFill>
              </a:rPr>
              <a:t>	</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हवामानशास्त्रांमध्ये हवामान हा घटक अत्यंत महत्त्वाचा आहे</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त्यामुळे या शास्त्रात हवामानाच्या सर्व </a:t>
            </a:r>
            <a:r>
              <a:rPr lang="en-US" sz="2400" dirty="0" err="1">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घटकांचा</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सखोल अभ्यास केला जातो</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त्यामध्ये हवा व हवामान सौरशक्ती तापमान</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वायुभार</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वारे इत्यादी घटकांचा समावेश होतो</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0" algn="just">
              <a:lnSpc>
                <a:spcPct val="150000"/>
              </a:lnSpc>
              <a:spcBef>
                <a:spcPts val="0"/>
              </a:spcBef>
              <a:spcAft>
                <a:spcPts val="800"/>
              </a:spcAft>
            </a:pP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वरील सर्व घटकांचे मोजमाप त्यांच्या क्रिया व परिणाम या सर्व घटकांचा अभ्यास भोगोलिक दृष्टिकोनातून केला जातो</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chemeClr val="accent6">
                    <a:lumMod val="50000"/>
                  </a:schemeClr>
                </a:solidFill>
                <a:effectLst/>
                <a:latin typeface="Calibri" panose="020F0502020204030204" pitchFamily="34" charset="0"/>
                <a:ea typeface="Times New Roman" panose="02020603050405020304" pitchFamily="18" charset="0"/>
                <a:cs typeface="Mangal" panose="02040503050203030202" pitchFamily="18" charset="0"/>
              </a:rPr>
              <a:t> प्रादेशिक वितरण व वैशिष्ट्ये यांचे विश्लेषण या अभ्यासात महत्त्वाचे असते</a:t>
            </a:r>
            <a:r>
              <a:rPr lang="en-US" sz="2400" dirty="0">
                <a:solidFill>
                  <a:schemeClr val="accent6">
                    <a:lumMod val="50000"/>
                  </a:schemeClr>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8187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9F8FFB-984E-479E-B02D-086AC45D7F3F}"/>
              </a:ext>
            </a:extLst>
          </p:cNvPr>
          <p:cNvSpPr txBox="1"/>
          <p:nvPr/>
        </p:nvSpPr>
        <p:spPr>
          <a:xfrm>
            <a:off x="2043112" y="448155"/>
            <a:ext cx="8105775" cy="6140142"/>
          </a:xfrm>
          <a:prstGeom prst="rect">
            <a:avLst/>
          </a:prstGeom>
          <a:noFill/>
        </p:spPr>
        <p:txBody>
          <a:bodyPr wrap="square">
            <a:spAutoFit/>
          </a:bodyPr>
          <a:lstStyle/>
          <a:p>
            <a:pPr marL="0" marR="0" indent="457200" algn="just">
              <a:lnSpc>
                <a:spcPct val="150000"/>
              </a:lnSpc>
              <a:spcBef>
                <a:spcPts val="0"/>
              </a:spcBef>
              <a:spcAft>
                <a:spcPts val="800"/>
              </a:spcAft>
            </a:pP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हवामान </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हा घटक मानवी जीवनावर प्रभाव टाकतो</a:t>
            </a:r>
            <a:r>
              <a:rPr lang="en-US" sz="2400" dirty="0">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मानवाच्या</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मूलभूत गरजा ज्यामध्ये अन्न</a:t>
            </a:r>
            <a:r>
              <a:rPr lang="en-US" sz="2400" dirty="0">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वस्त्र</a:t>
            </a:r>
            <a:r>
              <a:rPr lang="en-US" sz="2400" dirty="0">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निवारा या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घटकावर हवामानाचा </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परिणाम होत असतो</a:t>
            </a:r>
            <a:r>
              <a:rPr lang="en-US" sz="2400" dirty="0">
                <a:solidFill>
                  <a:srgbClr val="FF00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याबद्दल अगदी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प्राचीन काळापासून </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मानवास हवामानाची जाणीव होती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परंतु याबाबत सखोल ज्ञान प्राप्त झालेले नव्हते</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प्राचीन कालखंड हवामान संबंधी ग्रीक व रोमन विचारवंतांनी अनेक मते मांडली आहेत</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वातावरणावर प्रथमतः इसवी सन पूर्व </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400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मध्ये </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Air, Water and places</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हा ग्रंथ लिहिला</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या ग्रंथात मानवी जीवनावर हवामानाचा प्रभाव पडतो हे स्पष्ट केले</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यानंतर इसवी सन पूर्व </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300</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मध्ये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हवामानासंबंधी</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ग्रंथ लिहिला</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यामध्ये</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विविध वाऱ्याची माहिती दिली</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35344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71F4804-844B-4F44-994C-B44CD0E4CF1E}"/>
              </a:ext>
            </a:extLst>
          </p:cNvPr>
          <p:cNvSpPr txBox="1"/>
          <p:nvPr/>
        </p:nvSpPr>
        <p:spPr>
          <a:xfrm>
            <a:off x="825623" y="390615"/>
            <a:ext cx="10573305" cy="6139886"/>
          </a:xfrm>
          <a:prstGeom prst="rect">
            <a:avLst/>
          </a:prstGeom>
          <a:noFill/>
        </p:spPr>
        <p:txBody>
          <a:bodyPr wrap="square">
            <a:spAutoFit/>
          </a:bodyPr>
          <a:lstStyle/>
          <a:p>
            <a:pPr algn="just">
              <a:lnSpc>
                <a:spcPct val="150000"/>
              </a:lnSpc>
            </a:pPr>
            <a:r>
              <a:rPr lang="en-US" sz="2400" dirty="0">
                <a:solidFill>
                  <a:srgbClr val="FF0000"/>
                </a:solidFill>
              </a:rPr>
              <a:t>	</a:t>
            </a:r>
            <a:r>
              <a:rPr lang="hi-IN" sz="2400" dirty="0">
                <a:solidFill>
                  <a:srgbClr val="FF0000"/>
                </a:solidFill>
              </a:rPr>
              <a:t>चौदाव्या शतकानंतर हवामानशास्त्र</a:t>
            </a:r>
            <a:r>
              <a:rPr lang="en-US" sz="2400" dirty="0" err="1">
                <a:solidFill>
                  <a:srgbClr val="FF0000"/>
                </a:solidFill>
              </a:rPr>
              <a:t>ाचे</a:t>
            </a:r>
            <a:r>
              <a:rPr lang="hi-IN" sz="2400" dirty="0">
                <a:solidFill>
                  <a:srgbClr val="FF0000"/>
                </a:solidFill>
              </a:rPr>
              <a:t> स्वरूप बदलले. अर्थात युरोपियन लोक</a:t>
            </a:r>
            <a:r>
              <a:rPr lang="en-US" sz="2400" dirty="0" err="1">
                <a:solidFill>
                  <a:srgbClr val="FF0000"/>
                </a:solidFill>
              </a:rPr>
              <a:t>ांनी</a:t>
            </a:r>
            <a:r>
              <a:rPr lang="hi-IN" sz="2400" dirty="0">
                <a:solidFill>
                  <a:srgbClr val="FF0000"/>
                </a:solidFill>
              </a:rPr>
              <a:t> उद्देश प्राप्तीसाठी महासागरामध्ये प्रवास सुरु केला. त्यामुळे पंधराव्या व सोळाव्या शतकास शोध कालखंड म्हणून ओळखल</a:t>
            </a:r>
            <a:r>
              <a:rPr lang="en-US" sz="2400" dirty="0">
                <a:solidFill>
                  <a:srgbClr val="FF0000"/>
                </a:solidFill>
              </a:rPr>
              <a:t>े</a:t>
            </a:r>
            <a:r>
              <a:rPr lang="hi-IN" sz="2400" dirty="0">
                <a:solidFill>
                  <a:srgbClr val="FF0000"/>
                </a:solidFill>
              </a:rPr>
              <a:t> जाते. अर्थात या कालखंडात हवामानशास्त्राचा अभ्यास वर्णनात्मक पद्धतीने केला जात होता. परंतु सतराव्या शतकात हवामानशास्त्राचा अभ्यास शास्त्रीय दृष्टिकोनातून केला जाऊ लागला.</a:t>
            </a:r>
            <a:r>
              <a:rPr lang="en-US" sz="2400" dirty="0">
                <a:solidFill>
                  <a:srgbClr val="FF0000"/>
                </a:solidFill>
              </a:rPr>
              <a:t> </a:t>
            </a:r>
            <a:r>
              <a:rPr lang="en-US" sz="2400" dirty="0">
                <a:solidFill>
                  <a:srgbClr val="66FF99"/>
                </a:solidFill>
              </a:rPr>
              <a:t>	</a:t>
            </a:r>
            <a:r>
              <a:rPr lang="hi-IN" sz="2400" dirty="0">
                <a:solidFill>
                  <a:srgbClr val="003300"/>
                </a:solidFill>
              </a:rPr>
              <a:t>सतराव्या शतकामध्ये पर्जन्याची नोंद घेण्यासाठी काही उपकरणाची निर्मिती करण्यात आली. इसवी सन 1607 मध्ये गॅलिलिओने तापमापक तयार केले. वातावरणातील दाब मोजण्यासाठी टॉरिसेलीने 1643 मध्ये बॅरोमीटर शोधून काढले. 1662 मध्ये बेकने हवेच</a:t>
            </a:r>
            <a:r>
              <a:rPr lang="en-US" sz="2400" dirty="0">
                <a:solidFill>
                  <a:srgbClr val="003300"/>
                </a:solidFill>
              </a:rPr>
              <a:t>े</a:t>
            </a:r>
            <a:r>
              <a:rPr lang="hi-IN" sz="2400" dirty="0">
                <a:solidFill>
                  <a:srgbClr val="003300"/>
                </a:solidFill>
              </a:rPr>
              <a:t> विवरण स्पष्ट केले. 1668 मध्ये हॅलेने गृहीय वाऱ्यांच</a:t>
            </a:r>
            <a:r>
              <a:rPr lang="en-US" sz="2400" dirty="0">
                <a:solidFill>
                  <a:srgbClr val="003300"/>
                </a:solidFill>
              </a:rPr>
              <a:t>ा</a:t>
            </a:r>
            <a:r>
              <a:rPr lang="hi-IN" sz="2400" dirty="0">
                <a:solidFill>
                  <a:srgbClr val="003300"/>
                </a:solidFill>
              </a:rPr>
              <a:t> अभ्यास करून व्यापारी वार्‍यांचा नकाशा तयार केला. 1735 मध्ये हेडलीने कर्कवृत्त आणि मकरवृत्त यामधील उष्णकटिबंधीय वाऱ्याची संबंधित सेल मॉडेल प्रस्तुत केले.</a:t>
            </a:r>
            <a:endParaRPr lang="en-US" sz="2400" dirty="0">
              <a:solidFill>
                <a:srgbClr val="003300"/>
              </a:solidFill>
            </a:endParaRPr>
          </a:p>
        </p:txBody>
      </p:sp>
    </p:spTree>
    <p:extLst>
      <p:ext uri="{BB962C8B-B14F-4D97-AF65-F5344CB8AC3E}">
        <p14:creationId xmlns:p14="http://schemas.microsoft.com/office/powerpoint/2010/main" val="2243808849"/>
      </p:ext>
    </p:extLst>
  </p:cSld>
  <p:clrMapOvr>
    <a:masterClrMapping/>
  </p:clrMapOvr>
  <p:transition spd="med">
    <p:pull/>
  </p:transition>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331</TotalTime>
  <Words>669</Words>
  <Application>Microsoft Office PowerPoint</Application>
  <PresentationFormat>Custom</PresentationFormat>
  <Paragraphs>58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prathameshkalaskar2@gmail.com</dc:creator>
  <cp:lastModifiedBy>KBPE</cp:lastModifiedBy>
  <cp:revision>30</cp:revision>
  <dcterms:created xsi:type="dcterms:W3CDTF">2021-09-14T13:46:35Z</dcterms:created>
  <dcterms:modified xsi:type="dcterms:W3CDTF">2023-03-03T09:00:41Z</dcterms:modified>
</cp:coreProperties>
</file>